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302" r:id="rId5"/>
    <p:sldId id="300" r:id="rId6"/>
    <p:sldId id="261" r:id="rId7"/>
    <p:sldId id="266" r:id="rId8"/>
    <p:sldId id="288" r:id="rId9"/>
    <p:sldId id="303" r:id="rId10"/>
    <p:sldId id="294" r:id="rId11"/>
    <p:sldId id="283" r:id="rId12"/>
    <p:sldId id="299" r:id="rId13"/>
    <p:sldId id="287" r:id="rId14"/>
    <p:sldId id="284" r:id="rId15"/>
    <p:sldId id="286" r:id="rId16"/>
  </p:sldIdLst>
  <p:sldSz cx="9144000" cy="6858000" type="screen4x3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558" autoAdjust="0"/>
  </p:normalViewPr>
  <p:slideViewPr>
    <p:cSldViewPr snapToGrid="0">
      <p:cViewPr varScale="1">
        <p:scale>
          <a:sx n="79" d="100"/>
          <a:sy n="79" d="100"/>
        </p:scale>
        <p:origin x="9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7EED9-BA14-4962-8443-ECC4B89CD019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7F960-2AB9-4882-88C2-6C8DDC2580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94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8AB2D-40B4-45CB-AFFE-4F56D4E5077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17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5B2F-06F9-4F13-BFDE-4B0F698B93D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30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95B2F-06F9-4F13-BFDE-4B0F698B93D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76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7C29-1689-4C4A-850D-3C72C5CF7CF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2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FD56C-86AA-41BB-83DB-CED08CC9C9F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385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CA7A5-D566-B743-8387-153ACA209F2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162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09600" y="808038"/>
            <a:ext cx="5391150" cy="4043362"/>
          </a:xfrm>
          <a:ln/>
        </p:spPr>
      </p:sp>
      <p:sp>
        <p:nvSpPr>
          <p:cNvPr id="522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522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CE8905-D3C1-4BFE-9280-AD604D9A2F88}" type="slidenum">
              <a:rPr lang="fr-FR" altLang="fr-FR" sz="1200">
                <a:latin typeface="Times New Roman" panose="02020603050405020304" pitchFamily="18" charset="0"/>
              </a:rPr>
              <a:pPr/>
              <a:t>5</a:t>
            </a:fld>
            <a:endParaRPr lang="fr-FR" altLang="fr-F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1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baseline="0" dirty="0"/>
              <a:t> </a:t>
            </a: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F960-2AB9-4882-88C2-6C8DDC25803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52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F960-2AB9-4882-88C2-6C8DDC25803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07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F960-2AB9-4882-88C2-6C8DDC25803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47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i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F960-2AB9-4882-88C2-6C8DDC25803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34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97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67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435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FDD44157-7C42-413F-AC5A-6FEB29FF1076}" type="datetime1">
              <a:rPr lang="fr-FR" smtClean="0"/>
              <a:t>25/05/2025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3925-B21E-8F4D-A62E-FB7FCBDB2CEE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92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5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46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57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62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99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1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31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C28D4-4920-4DB1-962B-AEB422DAADC7}" type="datetimeFigureOut">
              <a:rPr lang="fr-FR" smtClean="0"/>
              <a:t>25/05/2025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C9270-0A0F-4692-8243-4AC11A7C3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3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emf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16541"/>
          <a:stretch/>
        </p:blipFill>
        <p:spPr>
          <a:xfrm>
            <a:off x="-8965" y="-29486"/>
            <a:ext cx="9152965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32236" cy="15996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360" y="0"/>
            <a:ext cx="1989088" cy="11209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97008" y="1097697"/>
            <a:ext cx="38445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aboratoire</a:t>
            </a:r>
            <a:b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nflammation</a:t>
            </a:r>
            <a:b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issus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pithéliaux et 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ytokines</a:t>
            </a: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UR15560</a:t>
            </a:r>
          </a:p>
          <a:p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: Franck MOREL</a:t>
            </a:r>
            <a:endParaRPr lang="fr-FR" sz="2800" dirty="0"/>
          </a:p>
        </p:txBody>
      </p:sp>
      <p:pic>
        <p:nvPicPr>
          <p:cNvPr id="9" name="Espace réservé pour une image  4" descr="Réseau HR2S – Université de Poitiers — Mozilla Firefox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7175" y="5693433"/>
            <a:ext cx="1696825" cy="11645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36244" y="4942433"/>
            <a:ext cx="48642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Assemblée générale du réseau Humain Recomposé et Reconstruit en Santé</a:t>
            </a:r>
          </a:p>
          <a:p>
            <a:r>
              <a:rPr lang="fr-FR" sz="2000" b="1" dirty="0"/>
              <a:t>26 mai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5910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803"/>
            <a:ext cx="9036496" cy="118325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Translational research: Pediatric skin grafts using cell suspensions of isolated keratinocytes</a:t>
            </a:r>
            <a:endParaRPr lang="fr-FR" sz="3600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4" t="14613"/>
          <a:stretch/>
        </p:blipFill>
        <p:spPr bwMode="auto">
          <a:xfrm>
            <a:off x="3741063" y="1866955"/>
            <a:ext cx="5157384" cy="131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325314" y="6403092"/>
            <a:ext cx="178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u="none" dirty="0" err="1"/>
              <a:t>Mcheik</a:t>
            </a:r>
            <a:r>
              <a:rPr lang="fr-FR" sz="1200" i="1" u="none" dirty="0"/>
              <a:t> et al, Burns 2015</a:t>
            </a:r>
          </a:p>
          <a:p>
            <a:r>
              <a:rPr lang="fr-FR" sz="1200" i="1" u="none" dirty="0" err="1"/>
              <a:t>Mcheik</a:t>
            </a:r>
            <a:r>
              <a:rPr lang="fr-FR" sz="1200" i="1" u="none" dirty="0"/>
              <a:t> et al, JTERM 2016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2419" y="2406909"/>
            <a:ext cx="1495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none" dirty="0" err="1"/>
              <a:t>Donor</a:t>
            </a:r>
            <a:r>
              <a:rPr lang="fr-FR" sz="2000" b="1" u="none" dirty="0"/>
              <a:t> site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176429" y="1122487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u="none" dirty="0"/>
              <a:t>In vitro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5287" y="1387828"/>
            <a:ext cx="228614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From the lab to the bedside</a:t>
            </a:r>
            <a:endParaRPr lang="fr-FR" sz="2400" u="none" dirty="0"/>
          </a:p>
        </p:txBody>
      </p:sp>
      <p:sp>
        <p:nvSpPr>
          <p:cNvPr id="27" name="ZoneTexte 26"/>
          <p:cNvSpPr txBox="1"/>
          <p:nvPr/>
        </p:nvSpPr>
        <p:spPr>
          <a:xfrm>
            <a:off x="3741064" y="1150899"/>
            <a:ext cx="5157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Reconstituted</a:t>
            </a:r>
            <a:r>
              <a:rPr lang="fr-FR" sz="2000" dirty="0"/>
              <a:t> </a:t>
            </a:r>
            <a:r>
              <a:rPr lang="fr-FR" sz="2000" dirty="0" err="1"/>
              <a:t>Human</a:t>
            </a:r>
            <a:r>
              <a:rPr lang="fr-FR" sz="2000" dirty="0"/>
              <a:t> </a:t>
            </a:r>
            <a:r>
              <a:rPr lang="fr-FR" sz="2000" dirty="0" err="1"/>
              <a:t>Epidermis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: </a:t>
            </a:r>
          </a:p>
          <a:p>
            <a:r>
              <a:rPr lang="fr-FR" sz="2000" dirty="0"/>
              <a:t>            </a:t>
            </a:r>
            <a:r>
              <a:rPr lang="fr-FR" sz="2000" b="1" dirty="0" err="1"/>
              <a:t>Foreskin</a:t>
            </a:r>
            <a:r>
              <a:rPr lang="fr-FR" sz="2000" dirty="0"/>
              <a:t>                                     </a:t>
            </a:r>
            <a:r>
              <a:rPr lang="fr-FR" sz="2000" b="1" dirty="0" err="1"/>
              <a:t>Ear</a:t>
            </a:r>
            <a:endParaRPr lang="fr-FR" sz="2000" b="1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10158" b="5958"/>
          <a:stretch/>
        </p:blipFill>
        <p:spPr bwMode="auto">
          <a:xfrm>
            <a:off x="522419" y="2833540"/>
            <a:ext cx="1392665" cy="130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ZoneTexte 36"/>
          <p:cNvSpPr txBox="1"/>
          <p:nvPr/>
        </p:nvSpPr>
        <p:spPr>
          <a:xfrm>
            <a:off x="98179" y="6421398"/>
            <a:ext cx="811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cs typeface="Arial" panose="020B0604020202020204" pitchFamily="34" charset="0"/>
              </a:rPr>
              <a:t>« </a:t>
            </a:r>
            <a:r>
              <a:rPr lang="en-GB" dirty="0" err="1"/>
              <a:t>Autoepicelgraf</a:t>
            </a:r>
            <a:r>
              <a:rPr lang="en-GB" dirty="0"/>
              <a:t>”: looking for an alternative donor site</a:t>
            </a:r>
            <a:endParaRPr lang="fr-FR" dirty="0"/>
          </a:p>
        </p:txBody>
      </p:sp>
      <p:sp>
        <p:nvSpPr>
          <p:cNvPr id="39" name="Rectangle 38"/>
          <p:cNvSpPr/>
          <p:nvPr/>
        </p:nvSpPr>
        <p:spPr>
          <a:xfrm>
            <a:off x="98179" y="6048350"/>
            <a:ext cx="6370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dirty="0">
                <a:cs typeface="Arial" panose="020B0604020202020204" pitchFamily="34" charset="0"/>
              </a:rPr>
              <a:t>National « </a:t>
            </a:r>
            <a:r>
              <a:rPr lang="fr-FR" dirty="0" err="1">
                <a:cs typeface="Arial" panose="020B0604020202020204" pitchFamily="34" charset="0"/>
              </a:rPr>
              <a:t>Keragraft</a:t>
            </a:r>
            <a:r>
              <a:rPr lang="fr-FR" dirty="0">
                <a:cs typeface="Arial" panose="020B0604020202020204" pitchFamily="34" charset="0"/>
              </a:rPr>
              <a:t> » </a:t>
            </a:r>
            <a:r>
              <a:rPr lang="fr-FR" dirty="0" err="1">
                <a:cs typeface="Arial" panose="020B0604020202020204" pitchFamily="34" charset="0"/>
              </a:rPr>
              <a:t>clinical</a:t>
            </a: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fr-FR" dirty="0" err="1">
                <a:cs typeface="Arial" panose="020B0604020202020204" pitchFamily="34" charset="0"/>
              </a:rPr>
              <a:t>research</a:t>
            </a:r>
            <a:r>
              <a:rPr lang="fr-FR" dirty="0">
                <a:cs typeface="Arial" panose="020B0604020202020204" pitchFamily="34" charset="0"/>
              </a:rPr>
              <a:t> program</a:t>
            </a:r>
            <a:endParaRPr lang="fr-FR" sz="16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48" y="6289209"/>
            <a:ext cx="804961" cy="52599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9" y="5284390"/>
            <a:ext cx="735031" cy="735031"/>
          </a:xfrm>
          <a:prstGeom prst="rect">
            <a:avLst/>
          </a:prstGeom>
        </p:spPr>
      </p:pic>
      <p:sp>
        <p:nvSpPr>
          <p:cNvPr id="30" name="Rectangle à coins arrondis 29"/>
          <p:cNvSpPr/>
          <p:nvPr/>
        </p:nvSpPr>
        <p:spPr>
          <a:xfrm>
            <a:off x="3154778" y="1058960"/>
            <a:ext cx="5881718" cy="2201909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 rot="19085131">
            <a:off x="2101948" y="2803279"/>
            <a:ext cx="766916" cy="272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2145528" y="3472314"/>
            <a:ext cx="6855688" cy="2602090"/>
            <a:chOff x="2145528" y="3472314"/>
            <a:chExt cx="6855688" cy="2602090"/>
          </a:xfrm>
        </p:grpSpPr>
        <p:sp>
          <p:nvSpPr>
            <p:cNvPr id="14" name="ZoneTexte 13"/>
            <p:cNvSpPr txBox="1"/>
            <p:nvPr/>
          </p:nvSpPr>
          <p:spPr>
            <a:xfrm>
              <a:off x="3248670" y="3533978"/>
              <a:ext cx="1021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i="1" u="none" dirty="0"/>
                <a:t>In vivo</a:t>
              </a: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695" y="4256345"/>
              <a:ext cx="1429953" cy="1568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7305695" y="3590323"/>
              <a:ext cx="1695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After</a:t>
              </a:r>
              <a:r>
                <a:rPr lang="fr-FR" dirty="0"/>
                <a:t> a </a:t>
              </a:r>
              <a:r>
                <a:rPr lang="fr-FR" dirty="0" err="1"/>
                <a:t>meshed</a:t>
              </a:r>
              <a:r>
                <a:rPr lang="fr-FR" dirty="0"/>
                <a:t> skin </a:t>
              </a:r>
              <a:r>
                <a:rPr lang="fr-FR" dirty="0" err="1"/>
                <a:t>autograft</a:t>
              </a:r>
              <a:endParaRPr lang="fr-FR" u="none" dirty="0"/>
            </a:p>
          </p:txBody>
        </p:sp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430"/>
            <a:stretch>
              <a:fillRect/>
            </a:stretch>
          </p:blipFill>
          <p:spPr bwMode="auto">
            <a:xfrm>
              <a:off x="3353710" y="4228333"/>
              <a:ext cx="3793821" cy="1660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5" name="ZoneTexte 24"/>
            <p:cNvSpPr txBox="1"/>
            <p:nvPr/>
          </p:nvSpPr>
          <p:spPr>
            <a:xfrm>
              <a:off x="5197387" y="3652133"/>
              <a:ext cx="2050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After</a:t>
              </a:r>
              <a:r>
                <a:rPr lang="fr-FR" dirty="0"/>
                <a:t> a </a:t>
              </a:r>
              <a:r>
                <a:rPr lang="fr-FR" dirty="0" err="1"/>
                <a:t>foreskin</a:t>
              </a:r>
              <a:r>
                <a:rPr lang="fr-FR" dirty="0"/>
                <a:t> </a:t>
              </a:r>
              <a:r>
                <a:rPr lang="fr-FR" dirty="0" err="1"/>
                <a:t>keratinocyte</a:t>
              </a:r>
              <a:r>
                <a:rPr lang="fr-FR" dirty="0"/>
                <a:t> </a:t>
              </a:r>
              <a:r>
                <a:rPr lang="fr-FR" dirty="0" err="1"/>
                <a:t>graft</a:t>
              </a:r>
              <a:endParaRPr lang="fr-FR" u="none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724015" y="3874661"/>
              <a:ext cx="1373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Before</a:t>
              </a:r>
              <a:r>
                <a:rPr lang="fr-FR" dirty="0"/>
                <a:t> </a:t>
              </a:r>
              <a:r>
                <a:rPr lang="fr-FR" dirty="0" err="1"/>
                <a:t>graft</a:t>
              </a:r>
              <a:endParaRPr lang="fr-FR" u="none" dirty="0"/>
            </a:p>
          </p:txBody>
        </p:sp>
        <p:sp>
          <p:nvSpPr>
            <p:cNvPr id="3" name="Rectangle à coins arrondis 2"/>
            <p:cNvSpPr/>
            <p:nvPr/>
          </p:nvSpPr>
          <p:spPr>
            <a:xfrm>
              <a:off x="3154778" y="3472314"/>
              <a:ext cx="5846438" cy="2602090"/>
            </a:xfrm>
            <a:prstGeom prst="round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lèche droite 35"/>
            <p:cNvSpPr/>
            <p:nvPr/>
          </p:nvSpPr>
          <p:spPr>
            <a:xfrm rot="2514869" flipV="1">
              <a:off x="2145528" y="3803774"/>
              <a:ext cx="766916" cy="2720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01" y="7803"/>
            <a:ext cx="1020537" cy="6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1" y="1023850"/>
            <a:ext cx="3925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New AD models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Role of T cells </a:t>
            </a:r>
            <a:r>
              <a:rPr lang="en-US" sz="1600" dirty="0" err="1"/>
              <a:t>secretome</a:t>
            </a:r>
            <a:r>
              <a:rPr lang="en-US" sz="1600" dirty="0"/>
              <a:t> 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Impact of </a:t>
            </a:r>
            <a:r>
              <a:rPr lang="en-US" sz="1600" i="1" dirty="0"/>
              <a:t>S. aureus</a:t>
            </a:r>
            <a:r>
              <a:rPr lang="en-US" sz="1600" dirty="0"/>
              <a:t> virulence 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Factors favoring herpetic complications ?</a:t>
            </a:r>
            <a:endParaRPr lang="fr-FR" sz="16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75" y="129431"/>
            <a:ext cx="5105797" cy="672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72" y="3864070"/>
            <a:ext cx="1765015" cy="51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222" y="5532061"/>
            <a:ext cx="735088" cy="5841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87" y="2956567"/>
            <a:ext cx="2154523" cy="60260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717" y="4376263"/>
            <a:ext cx="1146323" cy="8864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50432" y="87882"/>
            <a:ext cx="856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Atopic</a:t>
            </a:r>
            <a:endParaRPr lang="fr-FR" sz="1200" b="1" dirty="0"/>
          </a:p>
          <a:p>
            <a:r>
              <a:rPr lang="fr-FR" sz="1200" b="1" dirty="0" err="1"/>
              <a:t>Dermatitis</a:t>
            </a:r>
            <a:endParaRPr lang="fr-FR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4985480" y="129431"/>
            <a:ext cx="1314712" cy="13812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6106" r="62272" b="81051"/>
          <a:stretch/>
        </p:blipFill>
        <p:spPr bwMode="auto">
          <a:xfrm>
            <a:off x="6993142" y="547171"/>
            <a:ext cx="98001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622" y="59868"/>
            <a:ext cx="4915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fr-FR" sz="3600" dirty="0" err="1"/>
              <a:t>Atopic</a:t>
            </a:r>
            <a:r>
              <a:rPr lang="fr-FR" sz="3600" dirty="0"/>
              <a:t> </a:t>
            </a:r>
            <a:r>
              <a:rPr lang="fr-FR" sz="3600" dirty="0" err="1"/>
              <a:t>Dermatitis</a:t>
            </a:r>
            <a:r>
              <a:rPr lang="fr-FR" sz="3600" dirty="0"/>
              <a:t> </a:t>
            </a:r>
            <a:r>
              <a:rPr lang="fr-FR" sz="3600" dirty="0" err="1"/>
              <a:t>models</a:t>
            </a:r>
            <a:endParaRPr lang="fr-FR" sz="36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4" t="7177" r="53604" b="79981"/>
          <a:stretch/>
        </p:blipFill>
        <p:spPr bwMode="auto">
          <a:xfrm flipH="1">
            <a:off x="6660232" y="600594"/>
            <a:ext cx="43204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40" y="5314010"/>
            <a:ext cx="1015532" cy="102090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50" y="12551"/>
            <a:ext cx="911949" cy="58804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79881" y="2508131"/>
            <a:ext cx="127900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/>
              <a:t>Cytokinic</a:t>
            </a:r>
            <a:r>
              <a:rPr lang="fr-FR" sz="1400" dirty="0"/>
              <a:t> profil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773919" y="2484459"/>
            <a:ext cx="15047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Bacteria</a:t>
            </a:r>
            <a:r>
              <a:rPr lang="fr-FR" sz="1400" dirty="0"/>
              <a:t> and </a:t>
            </a:r>
            <a:r>
              <a:rPr lang="fr-FR" sz="1400" dirty="0" err="1"/>
              <a:t>toxin</a:t>
            </a:r>
            <a:endParaRPr lang="fr-FR" sz="1400" dirty="0"/>
          </a:p>
          <a:p>
            <a:pPr algn="ctr"/>
            <a:r>
              <a:rPr lang="fr-FR" sz="1400" dirty="0"/>
              <a:t> quantification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487900" y="2612675"/>
            <a:ext cx="14882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T </a:t>
            </a:r>
            <a:r>
              <a:rPr lang="fr-FR" sz="1400" dirty="0" err="1"/>
              <a:t>cells</a:t>
            </a:r>
            <a:r>
              <a:rPr lang="fr-FR" sz="1400" dirty="0"/>
              <a:t> </a:t>
            </a:r>
            <a:r>
              <a:rPr lang="fr-FR" sz="1400" dirty="0" err="1"/>
              <a:t>secretome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179881" y="3396334"/>
            <a:ext cx="15297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/>
              <a:t>S. aureus</a:t>
            </a:r>
            <a:r>
              <a:rPr lang="fr-FR" sz="1400" dirty="0"/>
              <a:t> infection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131902" y="4701824"/>
            <a:ext cx="16661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/>
              <a:t>S. aureus</a:t>
            </a:r>
            <a:r>
              <a:rPr lang="fr-FR" sz="1400" dirty="0"/>
              <a:t> </a:t>
            </a:r>
            <a:r>
              <a:rPr lang="fr-FR" sz="1400" dirty="0" err="1"/>
              <a:t>toxin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583025" y="3572888"/>
            <a:ext cx="12980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HSV-1 infection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764105" y="3544223"/>
            <a:ext cx="167633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AD </a:t>
            </a:r>
            <a:r>
              <a:rPr lang="fr-FR" sz="1400" b="1" dirty="0" err="1"/>
              <a:t>models</a:t>
            </a:r>
            <a:endParaRPr lang="fr-FR" sz="1400" b="1" dirty="0"/>
          </a:p>
          <a:p>
            <a:pPr algn="ctr"/>
            <a:r>
              <a:rPr lang="fr-FR" sz="1400" dirty="0"/>
              <a:t>Cytokines / T </a:t>
            </a:r>
            <a:r>
              <a:rPr lang="fr-FR" sz="1400" dirty="0" err="1"/>
              <a:t>cells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952565" y="6469295"/>
            <a:ext cx="12994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Role</a:t>
            </a:r>
            <a:r>
              <a:rPr lang="fr-FR" sz="1400" dirty="0"/>
              <a:t> of T </a:t>
            </a:r>
            <a:r>
              <a:rPr lang="fr-FR" sz="1400" dirty="0" err="1"/>
              <a:t>cells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100159" y="6350592"/>
            <a:ext cx="1689266" cy="4096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Role</a:t>
            </a:r>
            <a:r>
              <a:rPr lang="fr-FR" sz="1400" dirty="0"/>
              <a:t> of </a:t>
            </a:r>
            <a:r>
              <a:rPr lang="fr-FR" sz="1400" i="1" dirty="0"/>
              <a:t>S. aureus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7573761" y="6207685"/>
            <a:ext cx="157023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 </a:t>
            </a:r>
            <a:r>
              <a:rPr lang="fr-FR" sz="1400" dirty="0" err="1"/>
              <a:t>Factors</a:t>
            </a:r>
            <a:r>
              <a:rPr lang="fr-FR" sz="1400" dirty="0"/>
              <a:t> </a:t>
            </a:r>
            <a:r>
              <a:rPr lang="fr-FR" sz="1400" dirty="0" err="1"/>
              <a:t>favoring</a:t>
            </a:r>
            <a:endParaRPr lang="fr-FR" sz="1400" dirty="0"/>
          </a:p>
          <a:p>
            <a:pPr algn="ctr"/>
            <a:r>
              <a:rPr lang="fr-FR" sz="1400" dirty="0"/>
              <a:t> HSV complications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392" y="6387612"/>
            <a:ext cx="3971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/>
              <a:t>Damour</a:t>
            </a:r>
            <a:r>
              <a:rPr lang="en-US" sz="1200" i="1" dirty="0"/>
              <a:t> et al, Clinical Reviews in Allergy &amp; Immunology 2019</a:t>
            </a:r>
          </a:p>
          <a:p>
            <a:r>
              <a:rPr lang="fr-FR" sz="1200" i="1" dirty="0" err="1"/>
              <a:t>Damour</a:t>
            </a:r>
            <a:r>
              <a:rPr lang="fr-FR" sz="1200" i="1" dirty="0"/>
              <a:t> et al, Virulence 2021</a:t>
            </a:r>
          </a:p>
          <a:p>
            <a:endParaRPr lang="fr-FR" sz="1200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7045946" y="1193305"/>
            <a:ext cx="9980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Skin </a:t>
            </a:r>
            <a:r>
              <a:rPr lang="fr-FR" sz="1400" dirty="0" err="1"/>
              <a:t>biopsy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100159" y="4181719"/>
            <a:ext cx="3417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or</a:t>
            </a:r>
          </a:p>
        </p:txBody>
      </p:sp>
      <p:sp>
        <p:nvSpPr>
          <p:cNvPr id="9" name="Rectangle 8"/>
          <p:cNvSpPr/>
          <p:nvPr/>
        </p:nvSpPr>
        <p:spPr>
          <a:xfrm>
            <a:off x="4049375" y="3360833"/>
            <a:ext cx="4926823" cy="1658927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053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8" y="835542"/>
            <a:ext cx="3909503" cy="5710428"/>
          </a:xfrm>
        </p:spPr>
      </p:pic>
      <p:sp>
        <p:nvSpPr>
          <p:cNvPr id="8" name="ZoneTexte 7"/>
          <p:cNvSpPr txBox="1"/>
          <p:nvPr/>
        </p:nvSpPr>
        <p:spPr>
          <a:xfrm>
            <a:off x="4355976" y="2492896"/>
            <a:ext cx="46805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Inflammatory</a:t>
            </a:r>
            <a:r>
              <a:rPr lang="fr-FR" sz="1600" dirty="0"/>
              <a:t> </a:t>
            </a:r>
            <a:r>
              <a:rPr lang="fr-FR" sz="1600" dirty="0" err="1"/>
              <a:t>response</a:t>
            </a:r>
            <a:r>
              <a:rPr lang="fr-FR" sz="1600" dirty="0"/>
              <a:t> </a:t>
            </a:r>
            <a:r>
              <a:rPr lang="fr-FR" sz="1600" dirty="0" err="1"/>
              <a:t>induced</a:t>
            </a:r>
            <a:r>
              <a:rPr lang="fr-FR" sz="1600" dirty="0"/>
              <a:t> </a:t>
            </a:r>
            <a:r>
              <a:rPr lang="fr-FR" sz="1600" dirty="0" err="1"/>
              <a:t>during</a:t>
            </a:r>
            <a:r>
              <a:rPr lang="fr-FR" sz="1600" dirty="0"/>
              <a:t> infection of </a:t>
            </a:r>
            <a:r>
              <a:rPr lang="fr-FR" sz="1600" dirty="0" err="1"/>
              <a:t>human</a:t>
            </a:r>
            <a:r>
              <a:rPr lang="fr-FR" sz="1600" dirty="0"/>
              <a:t> skin </a:t>
            </a:r>
            <a:r>
              <a:rPr lang="fr-FR" sz="1600" dirty="0" err="1"/>
              <a:t>cells</a:t>
            </a:r>
            <a:r>
              <a:rPr lang="fr-FR" sz="1600" dirty="0"/>
              <a:t> by </a:t>
            </a:r>
            <a:r>
              <a:rPr lang="fr-FR" sz="1600" b="1" dirty="0"/>
              <a:t>West Nile and </a:t>
            </a:r>
            <a:r>
              <a:rPr lang="fr-FR" sz="1600" b="1" dirty="0" err="1"/>
              <a:t>Usutu</a:t>
            </a:r>
            <a:r>
              <a:rPr lang="fr-FR" sz="1600" b="1" dirty="0"/>
              <a:t> Virus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Innate</a:t>
            </a:r>
            <a:r>
              <a:rPr lang="fr-FR" sz="1600" dirty="0"/>
              <a:t> </a:t>
            </a:r>
            <a:r>
              <a:rPr lang="fr-FR" sz="1600" dirty="0" err="1"/>
              <a:t>immunity</a:t>
            </a:r>
            <a:r>
              <a:rPr lang="fr-FR" sz="1600" dirty="0"/>
              <a:t> </a:t>
            </a:r>
            <a:r>
              <a:rPr lang="fr-FR" sz="1600" dirty="0" err="1"/>
              <a:t>receptors</a:t>
            </a:r>
            <a:r>
              <a:rPr lang="fr-FR" sz="1600" dirty="0"/>
              <a:t> </a:t>
            </a:r>
            <a:r>
              <a:rPr lang="fr-FR" sz="1600" dirty="0" err="1"/>
              <a:t>involved</a:t>
            </a:r>
            <a:r>
              <a:rPr lang="fr-FR" sz="1600" dirty="0"/>
              <a:t> and viral </a:t>
            </a:r>
            <a:r>
              <a:rPr lang="fr-FR" sz="1600" dirty="0" err="1"/>
              <a:t>molecular</a:t>
            </a:r>
            <a:r>
              <a:rPr lang="fr-FR" sz="1600" dirty="0"/>
              <a:t> patterns </a:t>
            </a:r>
            <a:r>
              <a:rPr lang="fr-FR" sz="1600" dirty="0" err="1"/>
              <a:t>recognized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Role</a:t>
            </a:r>
            <a:r>
              <a:rPr lang="fr-FR" sz="1600" dirty="0"/>
              <a:t> of </a:t>
            </a:r>
            <a:r>
              <a:rPr lang="fr-FR" sz="1600" dirty="0" err="1"/>
              <a:t>antimicrobial</a:t>
            </a:r>
            <a:r>
              <a:rPr lang="fr-FR" sz="1600" dirty="0"/>
              <a:t> peptides in the </a:t>
            </a:r>
            <a:r>
              <a:rPr lang="fr-FR" sz="1600" dirty="0" err="1"/>
              <a:t>innate</a:t>
            </a:r>
            <a:r>
              <a:rPr lang="fr-FR" sz="1600" dirty="0"/>
              <a:t> immune </a:t>
            </a:r>
            <a:r>
              <a:rPr lang="fr-FR" sz="1600" dirty="0" err="1"/>
              <a:t>response</a:t>
            </a:r>
            <a:r>
              <a:rPr lang="fr-FR" sz="1600" dirty="0"/>
              <a:t> </a:t>
            </a:r>
            <a:r>
              <a:rPr lang="fr-FR" sz="1600" dirty="0" err="1"/>
              <a:t>against</a:t>
            </a:r>
            <a:r>
              <a:rPr lang="fr-FR" sz="1600" dirty="0"/>
              <a:t> </a:t>
            </a:r>
            <a:r>
              <a:rPr lang="fr-FR" sz="1600" dirty="0" err="1"/>
              <a:t>arboviruses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Study of another emerging virus : interactions between </a:t>
            </a:r>
            <a:r>
              <a:rPr lang="en-US" sz="1600" b="1" dirty="0" err="1"/>
              <a:t>monkeypox</a:t>
            </a:r>
            <a:r>
              <a:rPr lang="en-US" sz="1600" b="1" dirty="0"/>
              <a:t> virus </a:t>
            </a:r>
            <a:r>
              <a:rPr lang="en-US" sz="1600" dirty="0"/>
              <a:t>and skin cells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04216"/>
            <a:ext cx="1116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00" y="1404218"/>
            <a:ext cx="1080120" cy="83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re 15"/>
          <p:cNvSpPr txBox="1">
            <a:spLocks noGrp="1"/>
          </p:cNvSpPr>
          <p:nvPr>
            <p:ph type="title"/>
          </p:nvPr>
        </p:nvSpPr>
        <p:spPr>
          <a:xfrm>
            <a:off x="220520" y="132705"/>
            <a:ext cx="874273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Cutaneous antiviral response to arbovirus infection</a:t>
            </a:r>
            <a:endParaRPr lang="fr-FR" sz="3200" dirty="0">
              <a:latin typeface="+mn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916174" y="6405632"/>
            <a:ext cx="422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u="none" dirty="0"/>
              <a:t>Garcia et al, ECN 2017</a:t>
            </a:r>
          </a:p>
          <a:p>
            <a:r>
              <a:rPr lang="en-US" sz="1200" i="1" dirty="0"/>
              <a:t>Garcia et al, Frontiers in Cellular and Infection Microbiology 2018</a:t>
            </a:r>
            <a:endParaRPr lang="fr-FR" sz="1200" i="1" u="none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145" y="611878"/>
            <a:ext cx="1016849" cy="6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7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2370" y="-10289"/>
            <a:ext cx="5934008" cy="77964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LITEC research domain</a:t>
            </a:r>
            <a:endParaRPr lang="fr-FR" sz="4000" dirty="0">
              <a:latin typeface="+mn-lt"/>
            </a:endParaRPr>
          </a:p>
        </p:txBody>
      </p:sp>
      <p:sp>
        <p:nvSpPr>
          <p:cNvPr id="195" name="Text Box 58"/>
          <p:cNvSpPr txBox="1">
            <a:spLocks noChangeArrowheads="1"/>
          </p:cNvSpPr>
          <p:nvPr/>
        </p:nvSpPr>
        <p:spPr bwMode="auto">
          <a:xfrm>
            <a:off x="327609" y="5554895"/>
            <a:ext cx="6208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fr-FR" sz="1800" dirty="0">
                <a:solidFill>
                  <a:srgbClr val="0070C0"/>
                </a:solidFill>
                <a:cs typeface="+mn-cs"/>
              </a:rPr>
              <a:t> </a:t>
            </a:r>
            <a:r>
              <a:rPr lang="fr-FR" sz="1800" dirty="0" err="1">
                <a:solidFill>
                  <a:srgbClr val="0070C0"/>
                </a:solidFill>
                <a:cs typeface="+mn-cs"/>
              </a:rPr>
              <a:t>Mechanistic</a:t>
            </a:r>
            <a:endParaRPr lang="fr-FR" sz="1800" dirty="0">
              <a:solidFill>
                <a:srgbClr val="0070C0"/>
              </a:solidFill>
              <a:cs typeface="+mn-cs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fr-FR" sz="1800" i="1" dirty="0">
                <a:solidFill>
                  <a:srgbClr val="0070C0"/>
                </a:solidFill>
                <a:cs typeface="+mn-cs"/>
              </a:rPr>
              <a:t> in vitro and in vivo</a:t>
            </a:r>
            <a:r>
              <a:rPr lang="fr-FR" sz="1800" dirty="0">
                <a:solidFill>
                  <a:srgbClr val="0070C0"/>
                </a:solidFill>
                <a:cs typeface="+mn-cs"/>
              </a:rPr>
              <a:t> </a:t>
            </a:r>
            <a:r>
              <a:rPr lang="fr-FR" sz="1800" dirty="0" err="1">
                <a:solidFill>
                  <a:srgbClr val="0070C0"/>
                </a:solidFill>
                <a:cs typeface="+mn-cs"/>
              </a:rPr>
              <a:t>models</a:t>
            </a:r>
            <a:r>
              <a:rPr lang="fr-FR" sz="1800" dirty="0">
                <a:solidFill>
                  <a:srgbClr val="0070C0"/>
                </a:solidFill>
                <a:cs typeface="+mn-cs"/>
              </a:rPr>
              <a:t>; links to </a:t>
            </a:r>
            <a:r>
              <a:rPr lang="fr-FR" sz="1800" dirty="0" err="1">
                <a:solidFill>
                  <a:srgbClr val="0070C0"/>
                </a:solidFill>
                <a:cs typeface="+mn-cs"/>
              </a:rPr>
              <a:t>pathophysiology</a:t>
            </a:r>
            <a:endParaRPr lang="fr-FR" sz="1800" dirty="0">
              <a:solidFill>
                <a:srgbClr val="0070C0"/>
              </a:solidFill>
              <a:cs typeface="+mn-cs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fr-FR" sz="1800" dirty="0">
                <a:solidFill>
                  <a:srgbClr val="0070C0"/>
                </a:solidFill>
              </a:rPr>
              <a:t> </a:t>
            </a:r>
            <a:r>
              <a:rPr lang="fr-FR" sz="1800" dirty="0" err="1">
                <a:solidFill>
                  <a:srgbClr val="0070C0"/>
                </a:solidFill>
              </a:rPr>
              <a:t>T</a:t>
            </a:r>
            <a:r>
              <a:rPr lang="fr-FR" sz="1800" dirty="0" err="1">
                <a:solidFill>
                  <a:srgbClr val="0070C0"/>
                </a:solidFill>
                <a:cs typeface="+mn-cs"/>
              </a:rPr>
              <a:t>ranslational</a:t>
            </a:r>
            <a:r>
              <a:rPr lang="fr-FR" sz="1800" dirty="0">
                <a:solidFill>
                  <a:srgbClr val="0070C0"/>
                </a:solidFill>
                <a:cs typeface="+mn-cs"/>
              </a:rPr>
              <a:t> </a:t>
            </a:r>
            <a:r>
              <a:rPr lang="fr-FR" sz="1800" dirty="0" err="1">
                <a:solidFill>
                  <a:srgbClr val="0070C0"/>
                </a:solidFill>
                <a:cs typeface="+mn-cs"/>
              </a:rPr>
              <a:t>research</a:t>
            </a:r>
            <a:endParaRPr lang="fr-FR" sz="1800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8" y="1746843"/>
            <a:ext cx="2486213" cy="2806259"/>
          </a:xfrm>
          <a:prstGeom prst="rect">
            <a:avLst/>
          </a:prstGeom>
        </p:spPr>
      </p:pic>
      <p:pic>
        <p:nvPicPr>
          <p:cNvPr id="207" name="Image 2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62" y="12551"/>
            <a:ext cx="1108038" cy="714485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27997" y="903890"/>
            <a:ext cx="2531120" cy="2102069"/>
            <a:chOff x="0" y="903890"/>
            <a:chExt cx="2659117" cy="2102069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0" y="903890"/>
              <a:ext cx="2659117" cy="210206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09706" y="975705"/>
              <a:ext cx="1231289" cy="2866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chemeClr val="accent1">
                      <a:lumMod val="75000"/>
                    </a:schemeClr>
                  </a:solidFill>
                </a:rPr>
                <a:t>Agressors</a:t>
              </a:r>
              <a:endParaRPr lang="fr-FR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815222" y="903890"/>
            <a:ext cx="3624486" cy="2246083"/>
            <a:chOff x="0" y="903890"/>
            <a:chExt cx="2659117" cy="2102069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0" y="903890"/>
              <a:ext cx="2659117" cy="210206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37325" y="956884"/>
              <a:ext cx="1368001" cy="3100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r>
                <a:rPr lang="fr-FR" sz="2400" b="1" dirty="0" err="1">
                  <a:solidFill>
                    <a:schemeClr val="accent1">
                      <a:lumMod val="75000"/>
                    </a:schemeClr>
                  </a:solidFill>
                </a:rPr>
                <a:t>Resident</a:t>
              </a:r>
              <a:r>
                <a:rPr lang="fr-FR" sz="24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fr-FR" sz="2400" b="1" dirty="0" err="1">
                  <a:solidFill>
                    <a:schemeClr val="accent1">
                      <a:lumMod val="75000"/>
                    </a:schemeClr>
                  </a:solidFill>
                </a:rPr>
                <a:t>cells</a:t>
              </a:r>
              <a:endParaRPr lang="fr-FR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3859686" y="5368386"/>
            <a:ext cx="18790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Immune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cells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2780819" y="3880587"/>
            <a:ext cx="3644755" cy="190727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AutoShape 46"/>
          <p:cNvSpPr>
            <a:spLocks noChangeArrowheads="1"/>
          </p:cNvSpPr>
          <p:nvPr/>
        </p:nvSpPr>
        <p:spPr bwMode="auto">
          <a:xfrm>
            <a:off x="2437043" y="1175329"/>
            <a:ext cx="751753" cy="295275"/>
          </a:xfrm>
          <a:prstGeom prst="rightArrow">
            <a:avLst>
              <a:gd name="adj1" fmla="val 39769"/>
              <a:gd name="adj2" fmla="val 108099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10800000" vert="eaVert" wrap="none" anchor="ctr"/>
          <a:lstStyle/>
          <a:p>
            <a:endParaRPr lang="fr-FR" sz="2000" u="none">
              <a:cs typeface="Arial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843" y="4054227"/>
            <a:ext cx="2731245" cy="15302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11" y="1127749"/>
            <a:ext cx="2430464" cy="181676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4048" y="2571253"/>
            <a:ext cx="1312385" cy="168724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089" y="2781143"/>
            <a:ext cx="1226952" cy="1815890"/>
          </a:xfrm>
          <a:prstGeom prst="rect">
            <a:avLst/>
          </a:prstGeom>
        </p:spPr>
      </p:pic>
      <p:sp>
        <p:nvSpPr>
          <p:cNvPr id="101" name="AutoShape 32"/>
          <p:cNvSpPr>
            <a:spLocks noChangeArrowheads="1"/>
          </p:cNvSpPr>
          <p:nvPr/>
        </p:nvSpPr>
        <p:spPr bwMode="auto">
          <a:xfrm>
            <a:off x="2850247" y="2968993"/>
            <a:ext cx="3708203" cy="1030287"/>
          </a:xfrm>
          <a:prstGeom prst="irregularSeal2">
            <a:avLst/>
          </a:prstGeom>
          <a:gradFill rotWithShape="0">
            <a:gsLst>
              <a:gs pos="0">
                <a:srgbClr val="7618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fr-FR" sz="2400" b="1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52" y="3308635"/>
            <a:ext cx="1714050" cy="219073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0161" y="1403966"/>
            <a:ext cx="3405413" cy="127970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1"/>
          <a:stretch/>
        </p:blipFill>
        <p:spPr>
          <a:xfrm flipH="1">
            <a:off x="1815256" y="2331973"/>
            <a:ext cx="757212" cy="5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63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ectangle 304">
            <a:extLst>
              <a:ext uri="{FF2B5EF4-FFF2-40B4-BE49-F238E27FC236}">
                <a16:creationId xmlns:a16="http://schemas.microsoft.com/office/drawing/2014/main" id="{87965A0D-21FB-4298-A4AA-0A60D1004311}"/>
              </a:ext>
            </a:extLst>
          </p:cNvPr>
          <p:cNvSpPr/>
          <p:nvPr/>
        </p:nvSpPr>
        <p:spPr>
          <a:xfrm>
            <a:off x="4802150" y="1911444"/>
            <a:ext cx="156194" cy="2135441"/>
          </a:xfrm>
          <a:prstGeom prst="rect">
            <a:avLst/>
          </a:prstGeom>
          <a:pattFill prst="dkHorz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6" name="Titre 1"/>
          <p:cNvSpPr txBox="1">
            <a:spLocks/>
          </p:cNvSpPr>
          <p:nvPr/>
        </p:nvSpPr>
        <p:spPr>
          <a:xfrm>
            <a:off x="0" y="53727"/>
            <a:ext cx="9134375" cy="1039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+mn-lt"/>
              </a:rPr>
              <a:t>Axis Inflammation </a:t>
            </a:r>
            <a:r>
              <a:rPr lang="fr-FR" dirty="0">
                <a:latin typeface="+mn-lt"/>
              </a:rPr>
              <a:t>: </a:t>
            </a:r>
            <a:r>
              <a:rPr lang="fr-FR" dirty="0" err="1">
                <a:latin typeface="+mn-lt"/>
              </a:rPr>
              <a:t>role</a:t>
            </a:r>
            <a:r>
              <a:rPr lang="fr-FR" dirty="0">
                <a:latin typeface="+mn-lt"/>
              </a:rPr>
              <a:t> of cytokines 	    in immune </a:t>
            </a:r>
            <a:r>
              <a:rPr lang="fr-FR" dirty="0" err="1">
                <a:latin typeface="+mn-lt"/>
              </a:rPr>
              <a:t>cell</a:t>
            </a:r>
            <a:r>
              <a:rPr lang="fr-FR" dirty="0">
                <a:latin typeface="+mn-lt"/>
              </a:rPr>
              <a:t> / </a:t>
            </a:r>
            <a:r>
              <a:rPr lang="fr-FR" dirty="0" err="1">
                <a:latin typeface="+mn-lt"/>
              </a:rPr>
              <a:t>keratinocyte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relationships</a:t>
            </a:r>
            <a:endParaRPr lang="fr-FR" dirty="0">
              <a:latin typeface="+mn-lt"/>
            </a:endParaRPr>
          </a:p>
        </p:txBody>
      </p:sp>
      <p:sp>
        <p:nvSpPr>
          <p:cNvPr id="308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630826" y="6492874"/>
            <a:ext cx="56117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44CEB-406E-4CD8-9454-19663B36EA2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09" name="ZoneTexte 308">
            <a:extLst>
              <a:ext uri="{FF2B5EF4-FFF2-40B4-BE49-F238E27FC236}">
                <a16:creationId xmlns:a16="http://schemas.microsoft.com/office/drawing/2014/main" id="{CBC815DA-C9B9-4AE6-BF4D-51918F6979A9}"/>
              </a:ext>
            </a:extLst>
          </p:cNvPr>
          <p:cNvSpPr txBox="1"/>
          <p:nvPr/>
        </p:nvSpPr>
        <p:spPr>
          <a:xfrm>
            <a:off x="46974" y="1103417"/>
            <a:ext cx="162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Epidermis Differentiation</a:t>
            </a:r>
          </a:p>
        </p:txBody>
      </p:sp>
      <p:sp>
        <p:nvSpPr>
          <p:cNvPr id="310" name="ZoneTexte 309">
            <a:extLst>
              <a:ext uri="{FF2B5EF4-FFF2-40B4-BE49-F238E27FC236}">
                <a16:creationId xmlns:a16="http://schemas.microsoft.com/office/drawing/2014/main" id="{A4B5FA00-3224-42FE-A0F5-E2DCB2D9BABF}"/>
              </a:ext>
            </a:extLst>
          </p:cNvPr>
          <p:cNvSpPr txBox="1"/>
          <p:nvPr/>
        </p:nvSpPr>
        <p:spPr>
          <a:xfrm>
            <a:off x="1266308" y="3911759"/>
            <a:ext cx="225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Keratinocytes</a:t>
            </a:r>
          </a:p>
        </p:txBody>
      </p:sp>
      <p:grpSp>
        <p:nvGrpSpPr>
          <p:cNvPr id="311" name="Groupe 310">
            <a:extLst>
              <a:ext uri="{FF2B5EF4-FFF2-40B4-BE49-F238E27FC236}">
                <a16:creationId xmlns:a16="http://schemas.microsoft.com/office/drawing/2014/main" id="{BF9818D5-9A58-4FC9-8383-5AE6339E9E21}"/>
              </a:ext>
            </a:extLst>
          </p:cNvPr>
          <p:cNvGrpSpPr/>
          <p:nvPr/>
        </p:nvGrpSpPr>
        <p:grpSpPr>
          <a:xfrm>
            <a:off x="1513615" y="1272903"/>
            <a:ext cx="1465512" cy="1440115"/>
            <a:chOff x="2698595" y="1406798"/>
            <a:chExt cx="2041257" cy="1854827"/>
          </a:xfrm>
        </p:grpSpPr>
        <p:grpSp>
          <p:nvGrpSpPr>
            <p:cNvPr id="312" name="Group 2792">
              <a:extLst>
                <a:ext uri="{FF2B5EF4-FFF2-40B4-BE49-F238E27FC236}">
                  <a16:creationId xmlns:a16="http://schemas.microsoft.com/office/drawing/2014/main" id="{75247C22-9DAD-40DD-9537-3F2A43DC6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8595" y="1439543"/>
              <a:ext cx="948958" cy="250340"/>
              <a:chOff x="5020" y="945"/>
              <a:chExt cx="382" cy="58"/>
            </a:xfrm>
          </p:grpSpPr>
          <p:sp>
            <p:nvSpPr>
              <p:cNvPr id="337" name="Freeform 2782">
                <a:extLst>
                  <a:ext uri="{FF2B5EF4-FFF2-40B4-BE49-F238E27FC236}">
                    <a16:creationId xmlns:a16="http://schemas.microsoft.com/office/drawing/2014/main" id="{30851D92-610B-4069-8887-318C97F97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945"/>
                <a:ext cx="382" cy="58"/>
              </a:xfrm>
              <a:custGeom>
                <a:avLst/>
                <a:gdLst>
                  <a:gd name="T0" fmla="*/ 1 w 277"/>
                  <a:gd name="T1" fmla="*/ 83 h 40"/>
                  <a:gd name="T2" fmla="*/ 172 w 277"/>
                  <a:gd name="T3" fmla="*/ 109 h 40"/>
                  <a:gd name="T4" fmla="*/ 401 w 277"/>
                  <a:gd name="T5" fmla="*/ 116 h 40"/>
                  <a:gd name="T6" fmla="*/ 637 w 277"/>
                  <a:gd name="T7" fmla="*/ 80 h 40"/>
                  <a:gd name="T8" fmla="*/ 716 w 277"/>
                  <a:gd name="T9" fmla="*/ 46 h 40"/>
                  <a:gd name="T10" fmla="*/ 608 w 277"/>
                  <a:gd name="T11" fmla="*/ 41 h 40"/>
                  <a:gd name="T12" fmla="*/ 292 w 277"/>
                  <a:gd name="T13" fmla="*/ 13 h 40"/>
                  <a:gd name="T14" fmla="*/ 84 w 277"/>
                  <a:gd name="T15" fmla="*/ 42 h 40"/>
                  <a:gd name="T16" fmla="*/ 1 w 277"/>
                  <a:gd name="T17" fmla="*/ 83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7" h="40">
                    <a:moveTo>
                      <a:pt x="1" y="27"/>
                    </a:moveTo>
                    <a:cubicBezTo>
                      <a:pt x="1" y="33"/>
                      <a:pt x="33" y="35"/>
                      <a:pt x="66" y="36"/>
                    </a:cubicBezTo>
                    <a:cubicBezTo>
                      <a:pt x="99" y="36"/>
                      <a:pt x="128" y="40"/>
                      <a:pt x="153" y="38"/>
                    </a:cubicBezTo>
                    <a:cubicBezTo>
                      <a:pt x="177" y="36"/>
                      <a:pt x="221" y="33"/>
                      <a:pt x="243" y="26"/>
                    </a:cubicBezTo>
                    <a:cubicBezTo>
                      <a:pt x="264" y="18"/>
                      <a:pt x="269" y="20"/>
                      <a:pt x="273" y="15"/>
                    </a:cubicBezTo>
                    <a:cubicBezTo>
                      <a:pt x="277" y="10"/>
                      <a:pt x="255" y="14"/>
                      <a:pt x="232" y="13"/>
                    </a:cubicBezTo>
                    <a:cubicBezTo>
                      <a:pt x="209" y="11"/>
                      <a:pt x="150" y="0"/>
                      <a:pt x="112" y="4"/>
                    </a:cubicBezTo>
                    <a:cubicBezTo>
                      <a:pt x="74" y="8"/>
                      <a:pt x="45" y="7"/>
                      <a:pt x="32" y="14"/>
                    </a:cubicBezTo>
                    <a:cubicBezTo>
                      <a:pt x="20" y="21"/>
                      <a:pt x="0" y="23"/>
                      <a:pt x="1" y="27"/>
                    </a:cubicBezTo>
                    <a:close/>
                  </a:path>
                </a:pathLst>
              </a:custGeom>
              <a:solidFill>
                <a:srgbClr val="D28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 2783">
                <a:extLst>
                  <a:ext uri="{FF2B5EF4-FFF2-40B4-BE49-F238E27FC236}">
                    <a16:creationId xmlns:a16="http://schemas.microsoft.com/office/drawing/2014/main" id="{DD96B727-90BF-4850-B82D-4213FA2EE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6" y="965"/>
                <a:ext cx="102" cy="16"/>
              </a:xfrm>
              <a:custGeom>
                <a:avLst/>
                <a:gdLst>
                  <a:gd name="T0" fmla="*/ 0 w 74"/>
                  <a:gd name="T1" fmla="*/ 33 h 11"/>
                  <a:gd name="T2" fmla="*/ 90 w 74"/>
                  <a:gd name="T3" fmla="*/ 1 h 11"/>
                  <a:gd name="T4" fmla="*/ 194 w 74"/>
                  <a:gd name="T5" fmla="*/ 1 h 11"/>
                  <a:gd name="T6" fmla="*/ 74 w 74"/>
                  <a:gd name="T7" fmla="*/ 33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4" h="11">
                    <a:moveTo>
                      <a:pt x="0" y="11"/>
                    </a:moveTo>
                    <a:cubicBezTo>
                      <a:pt x="11" y="10"/>
                      <a:pt x="22" y="3"/>
                      <a:pt x="34" y="1"/>
                    </a:cubicBezTo>
                    <a:cubicBezTo>
                      <a:pt x="46" y="0"/>
                      <a:pt x="63" y="1"/>
                      <a:pt x="74" y="1"/>
                    </a:cubicBezTo>
                    <a:cubicBezTo>
                      <a:pt x="61" y="4"/>
                      <a:pt x="38" y="0"/>
                      <a:pt x="28" y="11"/>
                    </a:cubicBezTo>
                  </a:path>
                </a:pathLst>
              </a:custGeom>
              <a:solidFill>
                <a:srgbClr val="E6C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Oval 2784">
                <a:extLst>
                  <a:ext uri="{FF2B5EF4-FFF2-40B4-BE49-F238E27FC236}">
                    <a16:creationId xmlns:a16="http://schemas.microsoft.com/office/drawing/2014/main" id="{DBF22967-0DD3-4A6F-B997-33712DC22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" y="967"/>
                <a:ext cx="42" cy="16"/>
              </a:xfrm>
              <a:prstGeom prst="ellipse">
                <a:avLst/>
              </a:prstGeom>
              <a:solidFill>
                <a:srgbClr val="9E4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0" name="Oval 2785">
                <a:extLst>
                  <a:ext uri="{FF2B5EF4-FFF2-40B4-BE49-F238E27FC236}">
                    <a16:creationId xmlns:a16="http://schemas.microsoft.com/office/drawing/2014/main" id="{6554E3A0-141E-472E-9FD7-F28099152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7" y="964"/>
                <a:ext cx="42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1" name="Oval 2786">
                <a:extLst>
                  <a:ext uri="{FF2B5EF4-FFF2-40B4-BE49-F238E27FC236}">
                    <a16:creationId xmlns:a16="http://schemas.microsoft.com/office/drawing/2014/main" id="{091176ED-E45E-49C9-8A0A-B5ADD4135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0" y="965"/>
                <a:ext cx="41" cy="16"/>
              </a:xfrm>
              <a:prstGeom prst="ellipse">
                <a:avLst/>
              </a:prstGeom>
              <a:solidFill>
                <a:srgbClr val="C64C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2" name="Freeform 2787">
                <a:extLst>
                  <a:ext uri="{FF2B5EF4-FFF2-40B4-BE49-F238E27FC236}">
                    <a16:creationId xmlns:a16="http://schemas.microsoft.com/office/drawing/2014/main" id="{E740224B-E476-4523-9117-138A3AAEA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970"/>
                <a:ext cx="31" cy="10"/>
              </a:xfrm>
              <a:custGeom>
                <a:avLst/>
                <a:gdLst>
                  <a:gd name="T0" fmla="*/ 0 w 23"/>
                  <a:gd name="T1" fmla="*/ 13 h 7"/>
                  <a:gd name="T2" fmla="*/ 1 w 23"/>
                  <a:gd name="T3" fmla="*/ 14 h 7"/>
                  <a:gd name="T4" fmla="*/ 27 w 23"/>
                  <a:gd name="T5" fmla="*/ 20 h 7"/>
                  <a:gd name="T6" fmla="*/ 57 w 23"/>
                  <a:gd name="T7" fmla="*/ 9 h 7"/>
                  <a:gd name="T8" fmla="*/ 57 w 23"/>
                  <a:gd name="T9" fmla="*/ 6 h 7"/>
                  <a:gd name="T10" fmla="*/ 32 w 23"/>
                  <a:gd name="T11" fmla="*/ 0 h 7"/>
                  <a:gd name="T12" fmla="*/ 0 w 23"/>
                  <a:gd name="T13" fmla="*/ 13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7">
                    <a:moveTo>
                      <a:pt x="0" y="4"/>
                    </a:moveTo>
                    <a:cubicBezTo>
                      <a:pt x="0" y="5"/>
                      <a:pt x="0" y="5"/>
                      <a:pt x="1" y="5"/>
                    </a:cubicBezTo>
                    <a:cubicBezTo>
                      <a:pt x="3" y="7"/>
                      <a:pt x="7" y="7"/>
                      <a:pt x="11" y="7"/>
                    </a:cubicBezTo>
                    <a:cubicBezTo>
                      <a:pt x="18" y="7"/>
                      <a:pt x="23" y="5"/>
                      <a:pt x="23" y="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1" y="1"/>
                      <a:pt x="17" y="0"/>
                      <a:pt x="13" y="0"/>
                    </a:cubicBezTo>
                    <a:cubicBezTo>
                      <a:pt x="6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D17E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Oval 2788">
                <a:extLst>
                  <a:ext uri="{FF2B5EF4-FFF2-40B4-BE49-F238E27FC236}">
                    <a16:creationId xmlns:a16="http://schemas.microsoft.com/office/drawing/2014/main" id="{5CC3F746-5755-4B1D-A11B-7373D00D9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1" y="968"/>
                <a:ext cx="4" cy="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4" name="Oval 2789">
                <a:extLst>
                  <a:ext uri="{FF2B5EF4-FFF2-40B4-BE49-F238E27FC236}">
                    <a16:creationId xmlns:a16="http://schemas.microsoft.com/office/drawing/2014/main" id="{1E145E01-7CCC-42D4-86E7-F4F11C345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8" y="968"/>
                <a:ext cx="3" cy="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5" name="Freeform 2790">
                <a:extLst>
                  <a:ext uri="{FF2B5EF4-FFF2-40B4-BE49-F238E27FC236}">
                    <a16:creationId xmlns:a16="http://schemas.microsoft.com/office/drawing/2014/main" id="{204BED7B-D53E-46BD-93D0-6984BC5D7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4" y="974"/>
                <a:ext cx="23" cy="7"/>
              </a:xfrm>
              <a:custGeom>
                <a:avLst/>
                <a:gdLst>
                  <a:gd name="T0" fmla="*/ 42 w 17"/>
                  <a:gd name="T1" fmla="*/ 0 h 5"/>
                  <a:gd name="T2" fmla="*/ 0 w 17"/>
                  <a:gd name="T3" fmla="*/ 11 h 5"/>
                  <a:gd name="T4" fmla="*/ 42 w 17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5">
                    <a:moveTo>
                      <a:pt x="17" y="0"/>
                    </a:moveTo>
                    <a:cubicBezTo>
                      <a:pt x="15" y="5"/>
                      <a:pt x="6" y="5"/>
                      <a:pt x="0" y="4"/>
                    </a:cubicBezTo>
                    <a:cubicBezTo>
                      <a:pt x="5" y="4"/>
                      <a:pt x="13" y="3"/>
                      <a:pt x="17" y="0"/>
                    </a:cubicBezTo>
                    <a:close/>
                  </a:path>
                </a:pathLst>
              </a:custGeom>
              <a:solidFill>
                <a:srgbClr val="9E4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 2791">
                <a:extLst>
                  <a:ext uri="{FF2B5EF4-FFF2-40B4-BE49-F238E27FC236}">
                    <a16:creationId xmlns:a16="http://schemas.microsoft.com/office/drawing/2014/main" id="{EE5393FC-9F6B-407A-8B01-641FFAD2C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945"/>
                <a:ext cx="382" cy="58"/>
              </a:xfrm>
              <a:custGeom>
                <a:avLst/>
                <a:gdLst>
                  <a:gd name="T0" fmla="*/ 1 w 277"/>
                  <a:gd name="T1" fmla="*/ 83 h 40"/>
                  <a:gd name="T2" fmla="*/ 172 w 277"/>
                  <a:gd name="T3" fmla="*/ 109 h 40"/>
                  <a:gd name="T4" fmla="*/ 401 w 277"/>
                  <a:gd name="T5" fmla="*/ 116 h 40"/>
                  <a:gd name="T6" fmla="*/ 637 w 277"/>
                  <a:gd name="T7" fmla="*/ 80 h 40"/>
                  <a:gd name="T8" fmla="*/ 716 w 277"/>
                  <a:gd name="T9" fmla="*/ 46 h 40"/>
                  <a:gd name="T10" fmla="*/ 608 w 277"/>
                  <a:gd name="T11" fmla="*/ 41 h 40"/>
                  <a:gd name="T12" fmla="*/ 292 w 277"/>
                  <a:gd name="T13" fmla="*/ 13 h 40"/>
                  <a:gd name="T14" fmla="*/ 84 w 277"/>
                  <a:gd name="T15" fmla="*/ 42 h 40"/>
                  <a:gd name="T16" fmla="*/ 1 w 277"/>
                  <a:gd name="T17" fmla="*/ 83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7" h="40">
                    <a:moveTo>
                      <a:pt x="1" y="27"/>
                    </a:moveTo>
                    <a:cubicBezTo>
                      <a:pt x="1" y="33"/>
                      <a:pt x="33" y="35"/>
                      <a:pt x="66" y="36"/>
                    </a:cubicBezTo>
                    <a:cubicBezTo>
                      <a:pt x="99" y="36"/>
                      <a:pt x="128" y="40"/>
                      <a:pt x="153" y="38"/>
                    </a:cubicBezTo>
                    <a:cubicBezTo>
                      <a:pt x="177" y="36"/>
                      <a:pt x="221" y="33"/>
                      <a:pt x="243" y="26"/>
                    </a:cubicBezTo>
                    <a:cubicBezTo>
                      <a:pt x="264" y="18"/>
                      <a:pt x="269" y="20"/>
                      <a:pt x="273" y="15"/>
                    </a:cubicBezTo>
                    <a:cubicBezTo>
                      <a:pt x="277" y="10"/>
                      <a:pt x="255" y="14"/>
                      <a:pt x="232" y="13"/>
                    </a:cubicBezTo>
                    <a:cubicBezTo>
                      <a:pt x="209" y="11"/>
                      <a:pt x="150" y="0"/>
                      <a:pt x="112" y="4"/>
                    </a:cubicBezTo>
                    <a:cubicBezTo>
                      <a:pt x="74" y="8"/>
                      <a:pt x="45" y="7"/>
                      <a:pt x="32" y="14"/>
                    </a:cubicBezTo>
                    <a:cubicBezTo>
                      <a:pt x="20" y="21"/>
                      <a:pt x="0" y="23"/>
                      <a:pt x="1" y="2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oup 2792">
              <a:extLst>
                <a:ext uri="{FF2B5EF4-FFF2-40B4-BE49-F238E27FC236}">
                  <a16:creationId xmlns:a16="http://schemas.microsoft.com/office/drawing/2014/main" id="{057FE49B-BC92-4CCA-8912-87E2EEE4B3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2210" y="1406798"/>
              <a:ext cx="980563" cy="250033"/>
              <a:chOff x="5020" y="945"/>
              <a:chExt cx="382" cy="58"/>
            </a:xfrm>
          </p:grpSpPr>
          <p:sp>
            <p:nvSpPr>
              <p:cNvPr id="327" name="Freeform 2782">
                <a:extLst>
                  <a:ext uri="{FF2B5EF4-FFF2-40B4-BE49-F238E27FC236}">
                    <a16:creationId xmlns:a16="http://schemas.microsoft.com/office/drawing/2014/main" id="{E72324F1-75BB-4617-B475-A8067DD95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945"/>
                <a:ext cx="382" cy="58"/>
              </a:xfrm>
              <a:custGeom>
                <a:avLst/>
                <a:gdLst>
                  <a:gd name="T0" fmla="*/ 1 w 277"/>
                  <a:gd name="T1" fmla="*/ 83 h 40"/>
                  <a:gd name="T2" fmla="*/ 172 w 277"/>
                  <a:gd name="T3" fmla="*/ 109 h 40"/>
                  <a:gd name="T4" fmla="*/ 401 w 277"/>
                  <a:gd name="T5" fmla="*/ 116 h 40"/>
                  <a:gd name="T6" fmla="*/ 637 w 277"/>
                  <a:gd name="T7" fmla="*/ 80 h 40"/>
                  <a:gd name="T8" fmla="*/ 716 w 277"/>
                  <a:gd name="T9" fmla="*/ 46 h 40"/>
                  <a:gd name="T10" fmla="*/ 608 w 277"/>
                  <a:gd name="T11" fmla="*/ 41 h 40"/>
                  <a:gd name="T12" fmla="*/ 292 w 277"/>
                  <a:gd name="T13" fmla="*/ 13 h 40"/>
                  <a:gd name="T14" fmla="*/ 84 w 277"/>
                  <a:gd name="T15" fmla="*/ 42 h 40"/>
                  <a:gd name="T16" fmla="*/ 1 w 277"/>
                  <a:gd name="T17" fmla="*/ 83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7" h="40">
                    <a:moveTo>
                      <a:pt x="1" y="27"/>
                    </a:moveTo>
                    <a:cubicBezTo>
                      <a:pt x="1" y="33"/>
                      <a:pt x="33" y="35"/>
                      <a:pt x="66" y="36"/>
                    </a:cubicBezTo>
                    <a:cubicBezTo>
                      <a:pt x="99" y="36"/>
                      <a:pt x="128" y="40"/>
                      <a:pt x="153" y="38"/>
                    </a:cubicBezTo>
                    <a:cubicBezTo>
                      <a:pt x="177" y="36"/>
                      <a:pt x="221" y="33"/>
                      <a:pt x="243" y="26"/>
                    </a:cubicBezTo>
                    <a:cubicBezTo>
                      <a:pt x="264" y="18"/>
                      <a:pt x="269" y="20"/>
                      <a:pt x="273" y="15"/>
                    </a:cubicBezTo>
                    <a:cubicBezTo>
                      <a:pt x="277" y="10"/>
                      <a:pt x="255" y="14"/>
                      <a:pt x="232" y="13"/>
                    </a:cubicBezTo>
                    <a:cubicBezTo>
                      <a:pt x="209" y="11"/>
                      <a:pt x="150" y="0"/>
                      <a:pt x="112" y="4"/>
                    </a:cubicBezTo>
                    <a:cubicBezTo>
                      <a:pt x="74" y="8"/>
                      <a:pt x="45" y="7"/>
                      <a:pt x="32" y="14"/>
                    </a:cubicBezTo>
                    <a:cubicBezTo>
                      <a:pt x="20" y="21"/>
                      <a:pt x="0" y="23"/>
                      <a:pt x="1" y="27"/>
                    </a:cubicBezTo>
                    <a:close/>
                  </a:path>
                </a:pathLst>
              </a:custGeom>
              <a:solidFill>
                <a:srgbClr val="D28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 2783">
                <a:extLst>
                  <a:ext uri="{FF2B5EF4-FFF2-40B4-BE49-F238E27FC236}">
                    <a16:creationId xmlns:a16="http://schemas.microsoft.com/office/drawing/2014/main" id="{5D59FF8A-6147-4C26-9F41-E13D7680C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6" y="965"/>
                <a:ext cx="102" cy="16"/>
              </a:xfrm>
              <a:custGeom>
                <a:avLst/>
                <a:gdLst>
                  <a:gd name="T0" fmla="*/ 0 w 74"/>
                  <a:gd name="T1" fmla="*/ 33 h 11"/>
                  <a:gd name="T2" fmla="*/ 90 w 74"/>
                  <a:gd name="T3" fmla="*/ 1 h 11"/>
                  <a:gd name="T4" fmla="*/ 194 w 74"/>
                  <a:gd name="T5" fmla="*/ 1 h 11"/>
                  <a:gd name="T6" fmla="*/ 74 w 74"/>
                  <a:gd name="T7" fmla="*/ 33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4" h="11">
                    <a:moveTo>
                      <a:pt x="0" y="11"/>
                    </a:moveTo>
                    <a:cubicBezTo>
                      <a:pt x="11" y="10"/>
                      <a:pt x="22" y="3"/>
                      <a:pt x="34" y="1"/>
                    </a:cubicBezTo>
                    <a:cubicBezTo>
                      <a:pt x="46" y="0"/>
                      <a:pt x="63" y="1"/>
                      <a:pt x="74" y="1"/>
                    </a:cubicBezTo>
                    <a:cubicBezTo>
                      <a:pt x="61" y="4"/>
                      <a:pt x="38" y="0"/>
                      <a:pt x="28" y="11"/>
                    </a:cubicBezTo>
                  </a:path>
                </a:pathLst>
              </a:custGeom>
              <a:solidFill>
                <a:srgbClr val="E6C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Oval 2784">
                <a:extLst>
                  <a:ext uri="{FF2B5EF4-FFF2-40B4-BE49-F238E27FC236}">
                    <a16:creationId xmlns:a16="http://schemas.microsoft.com/office/drawing/2014/main" id="{C1DA7B59-F970-42D8-9111-65774891C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" y="967"/>
                <a:ext cx="42" cy="16"/>
              </a:xfrm>
              <a:prstGeom prst="ellipse">
                <a:avLst/>
              </a:prstGeom>
              <a:solidFill>
                <a:srgbClr val="9E4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0" name="Oval 2785">
                <a:extLst>
                  <a:ext uri="{FF2B5EF4-FFF2-40B4-BE49-F238E27FC236}">
                    <a16:creationId xmlns:a16="http://schemas.microsoft.com/office/drawing/2014/main" id="{77E46F05-1907-463D-A87D-0EA82581D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7" y="964"/>
                <a:ext cx="42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1" name="Oval 2786">
                <a:extLst>
                  <a:ext uri="{FF2B5EF4-FFF2-40B4-BE49-F238E27FC236}">
                    <a16:creationId xmlns:a16="http://schemas.microsoft.com/office/drawing/2014/main" id="{9CDE12E8-197F-4B47-AFBC-55E5BC517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0" y="965"/>
                <a:ext cx="41" cy="16"/>
              </a:xfrm>
              <a:prstGeom prst="ellipse">
                <a:avLst/>
              </a:prstGeom>
              <a:solidFill>
                <a:srgbClr val="C64C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2" name="Freeform 2787">
                <a:extLst>
                  <a:ext uri="{FF2B5EF4-FFF2-40B4-BE49-F238E27FC236}">
                    <a16:creationId xmlns:a16="http://schemas.microsoft.com/office/drawing/2014/main" id="{3C212040-3DAD-4F4E-8878-815780DE0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970"/>
                <a:ext cx="31" cy="10"/>
              </a:xfrm>
              <a:custGeom>
                <a:avLst/>
                <a:gdLst>
                  <a:gd name="T0" fmla="*/ 0 w 23"/>
                  <a:gd name="T1" fmla="*/ 13 h 7"/>
                  <a:gd name="T2" fmla="*/ 1 w 23"/>
                  <a:gd name="T3" fmla="*/ 14 h 7"/>
                  <a:gd name="T4" fmla="*/ 27 w 23"/>
                  <a:gd name="T5" fmla="*/ 20 h 7"/>
                  <a:gd name="T6" fmla="*/ 57 w 23"/>
                  <a:gd name="T7" fmla="*/ 9 h 7"/>
                  <a:gd name="T8" fmla="*/ 57 w 23"/>
                  <a:gd name="T9" fmla="*/ 6 h 7"/>
                  <a:gd name="T10" fmla="*/ 32 w 23"/>
                  <a:gd name="T11" fmla="*/ 0 h 7"/>
                  <a:gd name="T12" fmla="*/ 0 w 23"/>
                  <a:gd name="T13" fmla="*/ 13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7">
                    <a:moveTo>
                      <a:pt x="0" y="4"/>
                    </a:moveTo>
                    <a:cubicBezTo>
                      <a:pt x="0" y="5"/>
                      <a:pt x="0" y="5"/>
                      <a:pt x="1" y="5"/>
                    </a:cubicBezTo>
                    <a:cubicBezTo>
                      <a:pt x="3" y="7"/>
                      <a:pt x="7" y="7"/>
                      <a:pt x="11" y="7"/>
                    </a:cubicBezTo>
                    <a:cubicBezTo>
                      <a:pt x="18" y="7"/>
                      <a:pt x="23" y="5"/>
                      <a:pt x="23" y="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1" y="1"/>
                      <a:pt x="17" y="0"/>
                      <a:pt x="13" y="0"/>
                    </a:cubicBezTo>
                    <a:cubicBezTo>
                      <a:pt x="6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D17E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Oval 2788">
                <a:extLst>
                  <a:ext uri="{FF2B5EF4-FFF2-40B4-BE49-F238E27FC236}">
                    <a16:creationId xmlns:a16="http://schemas.microsoft.com/office/drawing/2014/main" id="{0467246D-8D1A-47C2-B37E-87F8C191E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1" y="968"/>
                <a:ext cx="4" cy="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4" name="Oval 2789">
                <a:extLst>
                  <a:ext uri="{FF2B5EF4-FFF2-40B4-BE49-F238E27FC236}">
                    <a16:creationId xmlns:a16="http://schemas.microsoft.com/office/drawing/2014/main" id="{2A1142FA-1965-4738-BFD7-3128BB953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8" y="968"/>
                <a:ext cx="3" cy="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5" name="Freeform 2790">
                <a:extLst>
                  <a:ext uri="{FF2B5EF4-FFF2-40B4-BE49-F238E27FC236}">
                    <a16:creationId xmlns:a16="http://schemas.microsoft.com/office/drawing/2014/main" id="{0214BD02-8593-421D-B102-3BBD9E7CA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4" y="974"/>
                <a:ext cx="23" cy="7"/>
              </a:xfrm>
              <a:custGeom>
                <a:avLst/>
                <a:gdLst>
                  <a:gd name="T0" fmla="*/ 42 w 17"/>
                  <a:gd name="T1" fmla="*/ 0 h 5"/>
                  <a:gd name="T2" fmla="*/ 0 w 17"/>
                  <a:gd name="T3" fmla="*/ 11 h 5"/>
                  <a:gd name="T4" fmla="*/ 42 w 17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5">
                    <a:moveTo>
                      <a:pt x="17" y="0"/>
                    </a:moveTo>
                    <a:cubicBezTo>
                      <a:pt x="15" y="5"/>
                      <a:pt x="6" y="5"/>
                      <a:pt x="0" y="4"/>
                    </a:cubicBezTo>
                    <a:cubicBezTo>
                      <a:pt x="5" y="4"/>
                      <a:pt x="13" y="3"/>
                      <a:pt x="17" y="0"/>
                    </a:cubicBezTo>
                    <a:close/>
                  </a:path>
                </a:pathLst>
              </a:custGeom>
              <a:solidFill>
                <a:srgbClr val="9E4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 2791">
                <a:extLst>
                  <a:ext uri="{FF2B5EF4-FFF2-40B4-BE49-F238E27FC236}">
                    <a16:creationId xmlns:a16="http://schemas.microsoft.com/office/drawing/2014/main" id="{59FA84C5-DB03-49B1-9016-3D7B61D61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945"/>
                <a:ext cx="382" cy="58"/>
              </a:xfrm>
              <a:custGeom>
                <a:avLst/>
                <a:gdLst>
                  <a:gd name="T0" fmla="*/ 1 w 277"/>
                  <a:gd name="T1" fmla="*/ 83 h 40"/>
                  <a:gd name="T2" fmla="*/ 172 w 277"/>
                  <a:gd name="T3" fmla="*/ 109 h 40"/>
                  <a:gd name="T4" fmla="*/ 401 w 277"/>
                  <a:gd name="T5" fmla="*/ 116 h 40"/>
                  <a:gd name="T6" fmla="*/ 637 w 277"/>
                  <a:gd name="T7" fmla="*/ 80 h 40"/>
                  <a:gd name="T8" fmla="*/ 716 w 277"/>
                  <a:gd name="T9" fmla="*/ 46 h 40"/>
                  <a:gd name="T10" fmla="*/ 608 w 277"/>
                  <a:gd name="T11" fmla="*/ 41 h 40"/>
                  <a:gd name="T12" fmla="*/ 292 w 277"/>
                  <a:gd name="T13" fmla="*/ 13 h 40"/>
                  <a:gd name="T14" fmla="*/ 84 w 277"/>
                  <a:gd name="T15" fmla="*/ 42 h 40"/>
                  <a:gd name="T16" fmla="*/ 1 w 277"/>
                  <a:gd name="T17" fmla="*/ 83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7" h="40">
                    <a:moveTo>
                      <a:pt x="1" y="27"/>
                    </a:moveTo>
                    <a:cubicBezTo>
                      <a:pt x="1" y="33"/>
                      <a:pt x="33" y="35"/>
                      <a:pt x="66" y="36"/>
                    </a:cubicBezTo>
                    <a:cubicBezTo>
                      <a:pt x="99" y="36"/>
                      <a:pt x="128" y="40"/>
                      <a:pt x="153" y="38"/>
                    </a:cubicBezTo>
                    <a:cubicBezTo>
                      <a:pt x="177" y="36"/>
                      <a:pt x="221" y="33"/>
                      <a:pt x="243" y="26"/>
                    </a:cubicBezTo>
                    <a:cubicBezTo>
                      <a:pt x="264" y="18"/>
                      <a:pt x="269" y="20"/>
                      <a:pt x="273" y="15"/>
                    </a:cubicBezTo>
                    <a:cubicBezTo>
                      <a:pt x="277" y="10"/>
                      <a:pt x="255" y="14"/>
                      <a:pt x="232" y="13"/>
                    </a:cubicBezTo>
                    <a:cubicBezTo>
                      <a:pt x="209" y="11"/>
                      <a:pt x="150" y="0"/>
                      <a:pt x="112" y="4"/>
                    </a:cubicBezTo>
                    <a:cubicBezTo>
                      <a:pt x="74" y="8"/>
                      <a:pt x="45" y="7"/>
                      <a:pt x="32" y="14"/>
                    </a:cubicBezTo>
                    <a:cubicBezTo>
                      <a:pt x="20" y="21"/>
                      <a:pt x="0" y="23"/>
                      <a:pt x="1" y="2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" name="Group 2792">
              <a:extLst>
                <a:ext uri="{FF2B5EF4-FFF2-40B4-BE49-F238E27FC236}">
                  <a16:creationId xmlns:a16="http://schemas.microsoft.com/office/drawing/2014/main" id="{0104457B-68C9-40E9-88D2-BBC14FE6A9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0894" y="1425119"/>
              <a:ext cx="948958" cy="264763"/>
              <a:chOff x="5020" y="945"/>
              <a:chExt cx="382" cy="58"/>
            </a:xfrm>
          </p:grpSpPr>
          <p:sp>
            <p:nvSpPr>
              <p:cNvPr id="317" name="Freeform 2782">
                <a:extLst>
                  <a:ext uri="{FF2B5EF4-FFF2-40B4-BE49-F238E27FC236}">
                    <a16:creationId xmlns:a16="http://schemas.microsoft.com/office/drawing/2014/main" id="{4810305B-1641-4BEF-A36C-3442D2366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945"/>
                <a:ext cx="382" cy="58"/>
              </a:xfrm>
              <a:custGeom>
                <a:avLst/>
                <a:gdLst>
                  <a:gd name="T0" fmla="*/ 1 w 277"/>
                  <a:gd name="T1" fmla="*/ 83 h 40"/>
                  <a:gd name="T2" fmla="*/ 172 w 277"/>
                  <a:gd name="T3" fmla="*/ 109 h 40"/>
                  <a:gd name="T4" fmla="*/ 401 w 277"/>
                  <a:gd name="T5" fmla="*/ 116 h 40"/>
                  <a:gd name="T6" fmla="*/ 637 w 277"/>
                  <a:gd name="T7" fmla="*/ 80 h 40"/>
                  <a:gd name="T8" fmla="*/ 716 w 277"/>
                  <a:gd name="T9" fmla="*/ 46 h 40"/>
                  <a:gd name="T10" fmla="*/ 608 w 277"/>
                  <a:gd name="T11" fmla="*/ 41 h 40"/>
                  <a:gd name="T12" fmla="*/ 292 w 277"/>
                  <a:gd name="T13" fmla="*/ 13 h 40"/>
                  <a:gd name="T14" fmla="*/ 84 w 277"/>
                  <a:gd name="T15" fmla="*/ 42 h 40"/>
                  <a:gd name="T16" fmla="*/ 1 w 277"/>
                  <a:gd name="T17" fmla="*/ 83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7" h="40">
                    <a:moveTo>
                      <a:pt x="1" y="27"/>
                    </a:moveTo>
                    <a:cubicBezTo>
                      <a:pt x="1" y="33"/>
                      <a:pt x="33" y="35"/>
                      <a:pt x="66" y="36"/>
                    </a:cubicBezTo>
                    <a:cubicBezTo>
                      <a:pt x="99" y="36"/>
                      <a:pt x="128" y="40"/>
                      <a:pt x="153" y="38"/>
                    </a:cubicBezTo>
                    <a:cubicBezTo>
                      <a:pt x="177" y="36"/>
                      <a:pt x="221" y="33"/>
                      <a:pt x="243" y="26"/>
                    </a:cubicBezTo>
                    <a:cubicBezTo>
                      <a:pt x="264" y="18"/>
                      <a:pt x="269" y="20"/>
                      <a:pt x="273" y="15"/>
                    </a:cubicBezTo>
                    <a:cubicBezTo>
                      <a:pt x="277" y="10"/>
                      <a:pt x="255" y="14"/>
                      <a:pt x="232" y="13"/>
                    </a:cubicBezTo>
                    <a:cubicBezTo>
                      <a:pt x="209" y="11"/>
                      <a:pt x="150" y="0"/>
                      <a:pt x="112" y="4"/>
                    </a:cubicBezTo>
                    <a:cubicBezTo>
                      <a:pt x="74" y="8"/>
                      <a:pt x="45" y="7"/>
                      <a:pt x="32" y="14"/>
                    </a:cubicBezTo>
                    <a:cubicBezTo>
                      <a:pt x="20" y="21"/>
                      <a:pt x="0" y="23"/>
                      <a:pt x="1" y="27"/>
                    </a:cubicBezTo>
                    <a:close/>
                  </a:path>
                </a:pathLst>
              </a:custGeom>
              <a:solidFill>
                <a:srgbClr val="D28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 2783">
                <a:extLst>
                  <a:ext uri="{FF2B5EF4-FFF2-40B4-BE49-F238E27FC236}">
                    <a16:creationId xmlns:a16="http://schemas.microsoft.com/office/drawing/2014/main" id="{ACD866AD-9A9B-4B64-AF43-E9E71AD8A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6" y="965"/>
                <a:ext cx="102" cy="16"/>
              </a:xfrm>
              <a:custGeom>
                <a:avLst/>
                <a:gdLst>
                  <a:gd name="T0" fmla="*/ 0 w 74"/>
                  <a:gd name="T1" fmla="*/ 33 h 11"/>
                  <a:gd name="T2" fmla="*/ 90 w 74"/>
                  <a:gd name="T3" fmla="*/ 1 h 11"/>
                  <a:gd name="T4" fmla="*/ 194 w 74"/>
                  <a:gd name="T5" fmla="*/ 1 h 11"/>
                  <a:gd name="T6" fmla="*/ 74 w 74"/>
                  <a:gd name="T7" fmla="*/ 33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4" h="11">
                    <a:moveTo>
                      <a:pt x="0" y="11"/>
                    </a:moveTo>
                    <a:cubicBezTo>
                      <a:pt x="11" y="10"/>
                      <a:pt x="22" y="3"/>
                      <a:pt x="34" y="1"/>
                    </a:cubicBezTo>
                    <a:cubicBezTo>
                      <a:pt x="46" y="0"/>
                      <a:pt x="63" y="1"/>
                      <a:pt x="74" y="1"/>
                    </a:cubicBezTo>
                    <a:cubicBezTo>
                      <a:pt x="61" y="4"/>
                      <a:pt x="38" y="0"/>
                      <a:pt x="28" y="11"/>
                    </a:cubicBezTo>
                  </a:path>
                </a:pathLst>
              </a:custGeom>
              <a:solidFill>
                <a:srgbClr val="E6C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Oval 2784">
                <a:extLst>
                  <a:ext uri="{FF2B5EF4-FFF2-40B4-BE49-F238E27FC236}">
                    <a16:creationId xmlns:a16="http://schemas.microsoft.com/office/drawing/2014/main" id="{20F92239-34F0-41FC-BC61-3725DB279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" y="967"/>
                <a:ext cx="42" cy="16"/>
              </a:xfrm>
              <a:prstGeom prst="ellipse">
                <a:avLst/>
              </a:prstGeom>
              <a:solidFill>
                <a:srgbClr val="9E4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0" name="Oval 2785">
                <a:extLst>
                  <a:ext uri="{FF2B5EF4-FFF2-40B4-BE49-F238E27FC236}">
                    <a16:creationId xmlns:a16="http://schemas.microsoft.com/office/drawing/2014/main" id="{569D88F4-2FAE-4F48-A54D-00C2599C7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7" y="964"/>
                <a:ext cx="42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1" name="Oval 2786">
                <a:extLst>
                  <a:ext uri="{FF2B5EF4-FFF2-40B4-BE49-F238E27FC236}">
                    <a16:creationId xmlns:a16="http://schemas.microsoft.com/office/drawing/2014/main" id="{A5BBE0A2-CBCC-4BCA-8EA6-4B7A70FC5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0" y="965"/>
                <a:ext cx="41" cy="16"/>
              </a:xfrm>
              <a:prstGeom prst="ellipse">
                <a:avLst/>
              </a:prstGeom>
              <a:solidFill>
                <a:srgbClr val="C64C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2" name="Freeform 2787">
                <a:extLst>
                  <a:ext uri="{FF2B5EF4-FFF2-40B4-BE49-F238E27FC236}">
                    <a16:creationId xmlns:a16="http://schemas.microsoft.com/office/drawing/2014/main" id="{551C9D95-2609-4992-9243-B01996CEA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970"/>
                <a:ext cx="31" cy="10"/>
              </a:xfrm>
              <a:custGeom>
                <a:avLst/>
                <a:gdLst>
                  <a:gd name="T0" fmla="*/ 0 w 23"/>
                  <a:gd name="T1" fmla="*/ 13 h 7"/>
                  <a:gd name="T2" fmla="*/ 1 w 23"/>
                  <a:gd name="T3" fmla="*/ 14 h 7"/>
                  <a:gd name="T4" fmla="*/ 27 w 23"/>
                  <a:gd name="T5" fmla="*/ 20 h 7"/>
                  <a:gd name="T6" fmla="*/ 57 w 23"/>
                  <a:gd name="T7" fmla="*/ 9 h 7"/>
                  <a:gd name="T8" fmla="*/ 57 w 23"/>
                  <a:gd name="T9" fmla="*/ 6 h 7"/>
                  <a:gd name="T10" fmla="*/ 32 w 23"/>
                  <a:gd name="T11" fmla="*/ 0 h 7"/>
                  <a:gd name="T12" fmla="*/ 0 w 23"/>
                  <a:gd name="T13" fmla="*/ 13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7">
                    <a:moveTo>
                      <a:pt x="0" y="4"/>
                    </a:moveTo>
                    <a:cubicBezTo>
                      <a:pt x="0" y="5"/>
                      <a:pt x="0" y="5"/>
                      <a:pt x="1" y="5"/>
                    </a:cubicBezTo>
                    <a:cubicBezTo>
                      <a:pt x="3" y="7"/>
                      <a:pt x="7" y="7"/>
                      <a:pt x="11" y="7"/>
                    </a:cubicBezTo>
                    <a:cubicBezTo>
                      <a:pt x="18" y="7"/>
                      <a:pt x="23" y="5"/>
                      <a:pt x="23" y="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1" y="1"/>
                      <a:pt x="17" y="0"/>
                      <a:pt x="13" y="0"/>
                    </a:cubicBezTo>
                    <a:cubicBezTo>
                      <a:pt x="6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D17E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Oval 2788">
                <a:extLst>
                  <a:ext uri="{FF2B5EF4-FFF2-40B4-BE49-F238E27FC236}">
                    <a16:creationId xmlns:a16="http://schemas.microsoft.com/office/drawing/2014/main" id="{D6E4CB94-E208-4C71-95F8-A9F2B165E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1" y="968"/>
                <a:ext cx="4" cy="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4" name="Oval 2789">
                <a:extLst>
                  <a:ext uri="{FF2B5EF4-FFF2-40B4-BE49-F238E27FC236}">
                    <a16:creationId xmlns:a16="http://schemas.microsoft.com/office/drawing/2014/main" id="{FA8949C0-3ABE-4607-97F2-FC074CFC2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8" y="968"/>
                <a:ext cx="3" cy="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5" name="Freeform 2790">
                <a:extLst>
                  <a:ext uri="{FF2B5EF4-FFF2-40B4-BE49-F238E27FC236}">
                    <a16:creationId xmlns:a16="http://schemas.microsoft.com/office/drawing/2014/main" id="{F9567A17-EC73-41A8-A7C1-4304007F2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4" y="974"/>
                <a:ext cx="23" cy="7"/>
              </a:xfrm>
              <a:custGeom>
                <a:avLst/>
                <a:gdLst>
                  <a:gd name="T0" fmla="*/ 42 w 17"/>
                  <a:gd name="T1" fmla="*/ 0 h 5"/>
                  <a:gd name="T2" fmla="*/ 0 w 17"/>
                  <a:gd name="T3" fmla="*/ 11 h 5"/>
                  <a:gd name="T4" fmla="*/ 42 w 17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5">
                    <a:moveTo>
                      <a:pt x="17" y="0"/>
                    </a:moveTo>
                    <a:cubicBezTo>
                      <a:pt x="15" y="5"/>
                      <a:pt x="6" y="5"/>
                      <a:pt x="0" y="4"/>
                    </a:cubicBezTo>
                    <a:cubicBezTo>
                      <a:pt x="5" y="4"/>
                      <a:pt x="13" y="3"/>
                      <a:pt x="17" y="0"/>
                    </a:cubicBezTo>
                    <a:close/>
                  </a:path>
                </a:pathLst>
              </a:custGeom>
              <a:solidFill>
                <a:srgbClr val="9E4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 2791">
                <a:extLst>
                  <a:ext uri="{FF2B5EF4-FFF2-40B4-BE49-F238E27FC236}">
                    <a16:creationId xmlns:a16="http://schemas.microsoft.com/office/drawing/2014/main" id="{B1CFD129-CE1E-44A6-BCCA-6F82730B4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0" y="945"/>
                <a:ext cx="382" cy="58"/>
              </a:xfrm>
              <a:custGeom>
                <a:avLst/>
                <a:gdLst>
                  <a:gd name="T0" fmla="*/ 1 w 277"/>
                  <a:gd name="T1" fmla="*/ 83 h 40"/>
                  <a:gd name="T2" fmla="*/ 172 w 277"/>
                  <a:gd name="T3" fmla="*/ 109 h 40"/>
                  <a:gd name="T4" fmla="*/ 401 w 277"/>
                  <a:gd name="T5" fmla="*/ 116 h 40"/>
                  <a:gd name="T6" fmla="*/ 637 w 277"/>
                  <a:gd name="T7" fmla="*/ 80 h 40"/>
                  <a:gd name="T8" fmla="*/ 716 w 277"/>
                  <a:gd name="T9" fmla="*/ 46 h 40"/>
                  <a:gd name="T10" fmla="*/ 608 w 277"/>
                  <a:gd name="T11" fmla="*/ 41 h 40"/>
                  <a:gd name="T12" fmla="*/ 292 w 277"/>
                  <a:gd name="T13" fmla="*/ 13 h 40"/>
                  <a:gd name="T14" fmla="*/ 84 w 277"/>
                  <a:gd name="T15" fmla="*/ 42 h 40"/>
                  <a:gd name="T16" fmla="*/ 1 w 277"/>
                  <a:gd name="T17" fmla="*/ 83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7" h="40">
                    <a:moveTo>
                      <a:pt x="1" y="27"/>
                    </a:moveTo>
                    <a:cubicBezTo>
                      <a:pt x="1" y="33"/>
                      <a:pt x="33" y="35"/>
                      <a:pt x="66" y="36"/>
                    </a:cubicBezTo>
                    <a:cubicBezTo>
                      <a:pt x="99" y="36"/>
                      <a:pt x="128" y="40"/>
                      <a:pt x="153" y="38"/>
                    </a:cubicBezTo>
                    <a:cubicBezTo>
                      <a:pt x="177" y="36"/>
                      <a:pt x="221" y="33"/>
                      <a:pt x="243" y="26"/>
                    </a:cubicBezTo>
                    <a:cubicBezTo>
                      <a:pt x="264" y="18"/>
                      <a:pt x="269" y="20"/>
                      <a:pt x="273" y="15"/>
                    </a:cubicBezTo>
                    <a:cubicBezTo>
                      <a:pt x="277" y="10"/>
                      <a:pt x="255" y="14"/>
                      <a:pt x="232" y="13"/>
                    </a:cubicBezTo>
                    <a:cubicBezTo>
                      <a:pt x="209" y="11"/>
                      <a:pt x="150" y="0"/>
                      <a:pt x="112" y="4"/>
                    </a:cubicBezTo>
                    <a:cubicBezTo>
                      <a:pt x="74" y="8"/>
                      <a:pt x="45" y="7"/>
                      <a:pt x="32" y="14"/>
                    </a:cubicBezTo>
                    <a:cubicBezTo>
                      <a:pt x="20" y="21"/>
                      <a:pt x="0" y="23"/>
                      <a:pt x="1" y="2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5" name="Flèche vers le bas 97">
              <a:extLst>
                <a:ext uri="{FF2B5EF4-FFF2-40B4-BE49-F238E27FC236}">
                  <a16:creationId xmlns:a16="http://schemas.microsoft.com/office/drawing/2014/main" id="{594E6DC7-0218-407A-B8BE-C93D28157892}"/>
                </a:ext>
              </a:extLst>
            </p:cNvPr>
            <p:cNvSpPr/>
            <p:nvPr/>
          </p:nvSpPr>
          <p:spPr>
            <a:xfrm rot="10800000">
              <a:off x="3714548" y="1712005"/>
              <a:ext cx="466363" cy="1549620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Multiplier 100">
              <a:extLst>
                <a:ext uri="{FF2B5EF4-FFF2-40B4-BE49-F238E27FC236}">
                  <a16:creationId xmlns:a16="http://schemas.microsoft.com/office/drawing/2014/main" id="{70073D92-4FFD-4BFA-9777-2DA57661C963}"/>
                </a:ext>
              </a:extLst>
            </p:cNvPr>
            <p:cNvSpPr/>
            <p:nvPr/>
          </p:nvSpPr>
          <p:spPr>
            <a:xfrm>
              <a:off x="3226471" y="1739131"/>
              <a:ext cx="1434157" cy="1391447"/>
            </a:xfrm>
            <a:prstGeom prst="mathMultiply">
              <a:avLst>
                <a:gd name="adj1" fmla="val 9011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7" name="Groupe 346">
            <a:extLst>
              <a:ext uri="{FF2B5EF4-FFF2-40B4-BE49-F238E27FC236}">
                <a16:creationId xmlns:a16="http://schemas.microsoft.com/office/drawing/2014/main" id="{CD15230E-6E7D-4A16-A810-55A5E1F4566A}"/>
              </a:ext>
            </a:extLst>
          </p:cNvPr>
          <p:cNvGrpSpPr/>
          <p:nvPr/>
        </p:nvGrpSpPr>
        <p:grpSpPr>
          <a:xfrm>
            <a:off x="1196464" y="2541044"/>
            <a:ext cx="2134174" cy="1356569"/>
            <a:chOff x="2211679" y="2826861"/>
            <a:chExt cx="2693687" cy="1589540"/>
          </a:xfrm>
        </p:grpSpPr>
        <p:grpSp>
          <p:nvGrpSpPr>
            <p:cNvPr id="348" name="Group 3341">
              <a:extLst>
                <a:ext uri="{FF2B5EF4-FFF2-40B4-BE49-F238E27FC236}">
                  <a16:creationId xmlns:a16="http://schemas.microsoft.com/office/drawing/2014/main" id="{74550A30-7611-4ED7-881F-6D6FED1BA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102" y="3365370"/>
              <a:ext cx="701914" cy="1051031"/>
              <a:chOff x="5186" y="3351"/>
              <a:chExt cx="255" cy="504"/>
            </a:xfrm>
          </p:grpSpPr>
          <p:sp>
            <p:nvSpPr>
              <p:cNvPr id="392" name="Freeform 3328">
                <a:extLst>
                  <a:ext uri="{FF2B5EF4-FFF2-40B4-BE49-F238E27FC236}">
                    <a16:creationId xmlns:a16="http://schemas.microsoft.com/office/drawing/2014/main" id="{E7328A5A-E8DF-4892-92A4-B99774A1A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solidFill>
                <a:srgbClr val="FACE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 3329">
                <a:extLst>
                  <a:ext uri="{FF2B5EF4-FFF2-40B4-BE49-F238E27FC236}">
                    <a16:creationId xmlns:a16="http://schemas.microsoft.com/office/drawing/2014/main" id="{DA98A3D5-8E3D-4DF9-9113-62BA40888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5" y="3448"/>
                <a:ext cx="224" cy="382"/>
              </a:xfrm>
              <a:custGeom>
                <a:avLst/>
                <a:gdLst>
                  <a:gd name="T0" fmla="*/ 0 w 163"/>
                  <a:gd name="T1" fmla="*/ 649 h 260"/>
                  <a:gd name="T2" fmla="*/ 40 w 163"/>
                  <a:gd name="T3" fmla="*/ 804 h 260"/>
                  <a:gd name="T4" fmla="*/ 173 w 163"/>
                  <a:gd name="T5" fmla="*/ 815 h 260"/>
                  <a:gd name="T6" fmla="*/ 312 w 163"/>
                  <a:gd name="T7" fmla="*/ 805 h 260"/>
                  <a:gd name="T8" fmla="*/ 363 w 163"/>
                  <a:gd name="T9" fmla="*/ 738 h 260"/>
                  <a:gd name="T10" fmla="*/ 363 w 163"/>
                  <a:gd name="T11" fmla="*/ 588 h 260"/>
                  <a:gd name="T12" fmla="*/ 372 w 163"/>
                  <a:gd name="T13" fmla="*/ 336 h 260"/>
                  <a:gd name="T14" fmla="*/ 418 w 163"/>
                  <a:gd name="T15" fmla="*/ 82 h 260"/>
                  <a:gd name="T16" fmla="*/ 360 w 163"/>
                  <a:gd name="T17" fmla="*/ 0 h 260"/>
                  <a:gd name="T18" fmla="*/ 375 w 163"/>
                  <a:gd name="T19" fmla="*/ 88 h 260"/>
                  <a:gd name="T20" fmla="*/ 324 w 163"/>
                  <a:gd name="T21" fmla="*/ 276 h 260"/>
                  <a:gd name="T22" fmla="*/ 293 w 163"/>
                  <a:gd name="T23" fmla="*/ 419 h 260"/>
                  <a:gd name="T24" fmla="*/ 228 w 163"/>
                  <a:gd name="T25" fmla="*/ 514 h 260"/>
                  <a:gd name="T26" fmla="*/ 113 w 163"/>
                  <a:gd name="T27" fmla="*/ 526 h 260"/>
                  <a:gd name="T28" fmla="*/ 125 w 163"/>
                  <a:gd name="T29" fmla="*/ 580 h 260"/>
                  <a:gd name="T30" fmla="*/ 19 w 163"/>
                  <a:gd name="T31" fmla="*/ 702 h 2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3" h="260">
                    <a:moveTo>
                      <a:pt x="0" y="205"/>
                    </a:moveTo>
                    <a:cubicBezTo>
                      <a:pt x="4" y="219"/>
                      <a:pt x="1" y="244"/>
                      <a:pt x="15" y="253"/>
                    </a:cubicBezTo>
                    <a:cubicBezTo>
                      <a:pt x="27" y="260"/>
                      <a:pt x="53" y="257"/>
                      <a:pt x="67" y="257"/>
                    </a:cubicBezTo>
                    <a:cubicBezTo>
                      <a:pt x="83" y="257"/>
                      <a:pt x="104" y="257"/>
                      <a:pt x="120" y="254"/>
                    </a:cubicBezTo>
                    <a:cubicBezTo>
                      <a:pt x="130" y="251"/>
                      <a:pt x="138" y="244"/>
                      <a:pt x="140" y="233"/>
                    </a:cubicBezTo>
                    <a:cubicBezTo>
                      <a:pt x="144" y="219"/>
                      <a:pt x="140" y="200"/>
                      <a:pt x="140" y="185"/>
                    </a:cubicBezTo>
                    <a:cubicBezTo>
                      <a:pt x="141" y="159"/>
                      <a:pt x="140" y="132"/>
                      <a:pt x="143" y="106"/>
                    </a:cubicBezTo>
                    <a:cubicBezTo>
                      <a:pt x="146" y="79"/>
                      <a:pt x="159" y="52"/>
                      <a:pt x="161" y="26"/>
                    </a:cubicBezTo>
                    <a:cubicBezTo>
                      <a:pt x="163" y="2"/>
                      <a:pt x="148" y="14"/>
                      <a:pt x="139" y="0"/>
                    </a:cubicBezTo>
                    <a:cubicBezTo>
                      <a:pt x="141" y="11"/>
                      <a:pt x="148" y="14"/>
                      <a:pt x="145" y="28"/>
                    </a:cubicBezTo>
                    <a:cubicBezTo>
                      <a:pt x="142" y="48"/>
                      <a:pt x="132" y="68"/>
                      <a:pt x="125" y="87"/>
                    </a:cubicBezTo>
                    <a:cubicBezTo>
                      <a:pt x="119" y="103"/>
                      <a:pt x="114" y="115"/>
                      <a:pt x="113" y="132"/>
                    </a:cubicBezTo>
                    <a:cubicBezTo>
                      <a:pt x="112" y="148"/>
                      <a:pt x="105" y="159"/>
                      <a:pt x="88" y="162"/>
                    </a:cubicBezTo>
                    <a:cubicBezTo>
                      <a:pt x="78" y="164"/>
                      <a:pt x="51" y="160"/>
                      <a:pt x="44" y="166"/>
                    </a:cubicBezTo>
                    <a:cubicBezTo>
                      <a:pt x="36" y="173"/>
                      <a:pt x="44" y="176"/>
                      <a:pt x="48" y="183"/>
                    </a:cubicBezTo>
                    <a:cubicBezTo>
                      <a:pt x="63" y="211"/>
                      <a:pt x="32" y="254"/>
                      <a:pt x="7" y="221"/>
                    </a:cubicBezTo>
                  </a:path>
                </a:pathLst>
              </a:custGeom>
              <a:solidFill>
                <a:srgbClr val="F7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 3330">
                <a:extLst>
                  <a:ext uri="{FF2B5EF4-FFF2-40B4-BE49-F238E27FC236}">
                    <a16:creationId xmlns:a16="http://schemas.microsoft.com/office/drawing/2014/main" id="{1CE2A971-7101-4815-A9F4-4740CB96A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3364"/>
                <a:ext cx="173" cy="225"/>
              </a:xfrm>
              <a:custGeom>
                <a:avLst/>
                <a:gdLst>
                  <a:gd name="T0" fmla="*/ 0 w 126"/>
                  <a:gd name="T1" fmla="*/ 487 h 153"/>
                  <a:gd name="T2" fmla="*/ 15 w 126"/>
                  <a:gd name="T3" fmla="*/ 256 h 153"/>
                  <a:gd name="T4" fmla="*/ 60 w 126"/>
                  <a:gd name="T5" fmla="*/ 51 h 153"/>
                  <a:gd name="T6" fmla="*/ 188 w 126"/>
                  <a:gd name="T7" fmla="*/ 54 h 153"/>
                  <a:gd name="T8" fmla="*/ 266 w 126"/>
                  <a:gd name="T9" fmla="*/ 115 h 153"/>
                  <a:gd name="T10" fmla="*/ 327 w 126"/>
                  <a:gd name="T11" fmla="*/ 171 h 153"/>
                  <a:gd name="T12" fmla="*/ 196 w 126"/>
                  <a:gd name="T13" fmla="*/ 124 h 153"/>
                  <a:gd name="T14" fmla="*/ 110 w 126"/>
                  <a:gd name="T15" fmla="*/ 210 h 153"/>
                  <a:gd name="T16" fmla="*/ 55 w 126"/>
                  <a:gd name="T17" fmla="*/ 276 h 153"/>
                  <a:gd name="T18" fmla="*/ 14 w 126"/>
                  <a:gd name="T19" fmla="*/ 410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6" h="153">
                    <a:moveTo>
                      <a:pt x="0" y="153"/>
                    </a:moveTo>
                    <a:cubicBezTo>
                      <a:pt x="7" y="130"/>
                      <a:pt x="5" y="104"/>
                      <a:pt x="6" y="80"/>
                    </a:cubicBezTo>
                    <a:cubicBezTo>
                      <a:pt x="8" y="60"/>
                      <a:pt x="9" y="32"/>
                      <a:pt x="23" y="16"/>
                    </a:cubicBezTo>
                    <a:cubicBezTo>
                      <a:pt x="37" y="0"/>
                      <a:pt x="59" y="10"/>
                      <a:pt x="73" y="17"/>
                    </a:cubicBezTo>
                    <a:cubicBezTo>
                      <a:pt x="84" y="23"/>
                      <a:pt x="93" y="28"/>
                      <a:pt x="103" y="36"/>
                    </a:cubicBezTo>
                    <a:cubicBezTo>
                      <a:pt x="110" y="42"/>
                      <a:pt x="121" y="46"/>
                      <a:pt x="126" y="54"/>
                    </a:cubicBezTo>
                    <a:cubicBezTo>
                      <a:pt x="112" y="48"/>
                      <a:pt x="92" y="36"/>
                      <a:pt x="76" y="39"/>
                    </a:cubicBezTo>
                    <a:cubicBezTo>
                      <a:pt x="58" y="42"/>
                      <a:pt x="56" y="58"/>
                      <a:pt x="42" y="66"/>
                    </a:cubicBezTo>
                    <a:cubicBezTo>
                      <a:pt x="32" y="72"/>
                      <a:pt x="25" y="74"/>
                      <a:pt x="21" y="87"/>
                    </a:cubicBezTo>
                    <a:cubicBezTo>
                      <a:pt x="17" y="99"/>
                      <a:pt x="11" y="117"/>
                      <a:pt x="5" y="129"/>
                    </a:cubicBezTo>
                  </a:path>
                </a:pathLst>
              </a:custGeom>
              <a:solidFill>
                <a:srgbClr val="FC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 3331">
                <a:extLst>
                  <a:ext uri="{FF2B5EF4-FFF2-40B4-BE49-F238E27FC236}">
                    <a16:creationId xmlns:a16="http://schemas.microsoft.com/office/drawing/2014/main" id="{AD77D396-8745-470B-93EB-B05091468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388"/>
                <a:ext cx="54" cy="53"/>
              </a:xfrm>
              <a:custGeom>
                <a:avLst/>
                <a:gdLst>
                  <a:gd name="T0" fmla="*/ 64 w 39"/>
                  <a:gd name="T1" fmla="*/ 0 h 36"/>
                  <a:gd name="T2" fmla="*/ 0 w 39"/>
                  <a:gd name="T3" fmla="*/ 115 h 36"/>
                  <a:gd name="T4" fmla="*/ 36 w 39"/>
                  <a:gd name="T5" fmla="*/ 47 h 36"/>
                  <a:gd name="T6" fmla="*/ 104 w 39"/>
                  <a:gd name="T7" fmla="*/ 22 h 36"/>
                  <a:gd name="T8" fmla="*/ 80 w 39"/>
                  <a:gd name="T9" fmla="*/ 9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24" y="0"/>
                    </a:moveTo>
                    <a:cubicBezTo>
                      <a:pt x="7" y="0"/>
                      <a:pt x="0" y="22"/>
                      <a:pt x="0" y="36"/>
                    </a:cubicBezTo>
                    <a:cubicBezTo>
                      <a:pt x="7" y="32"/>
                      <a:pt x="8" y="20"/>
                      <a:pt x="14" y="15"/>
                    </a:cubicBezTo>
                    <a:cubicBezTo>
                      <a:pt x="22" y="8"/>
                      <a:pt x="30" y="10"/>
                      <a:pt x="39" y="7"/>
                    </a:cubicBezTo>
                    <a:cubicBezTo>
                      <a:pt x="36" y="4"/>
                      <a:pt x="33" y="3"/>
                      <a:pt x="30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 3332">
                <a:extLst>
                  <a:ext uri="{FF2B5EF4-FFF2-40B4-BE49-F238E27FC236}">
                    <a16:creationId xmlns:a16="http://schemas.microsoft.com/office/drawing/2014/main" id="{280C5FAA-3FCE-489B-AAB9-1E8994370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" y="3395"/>
                <a:ext cx="11" cy="12"/>
              </a:xfrm>
              <a:custGeom>
                <a:avLst/>
                <a:gdLst>
                  <a:gd name="T0" fmla="*/ 6 w 8"/>
                  <a:gd name="T1" fmla="*/ 0 h 8"/>
                  <a:gd name="T2" fmla="*/ 11 w 8"/>
                  <a:gd name="T3" fmla="*/ 27 h 8"/>
                  <a:gd name="T4" fmla="*/ 14 w 8"/>
                  <a:gd name="T5" fmla="*/ 5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0" y="4"/>
                      <a:pt x="0" y="7"/>
                      <a:pt x="4" y="8"/>
                    </a:cubicBezTo>
                    <a:cubicBezTo>
                      <a:pt x="8" y="6"/>
                      <a:pt x="6" y="4"/>
                      <a:pt x="5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Oval 3333">
                <a:extLst>
                  <a:ext uri="{FF2B5EF4-FFF2-40B4-BE49-F238E27FC236}">
                    <a16:creationId xmlns:a16="http://schemas.microsoft.com/office/drawing/2014/main" id="{C8D9C4AE-6EC7-4E9E-8DBD-4F1C9C752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" y="3601"/>
                <a:ext cx="115" cy="116"/>
              </a:xfrm>
              <a:prstGeom prst="ellipse">
                <a:avLst/>
              </a:prstGeom>
              <a:solidFill>
                <a:srgbClr val="EAA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8" name="Oval 3334">
                <a:extLst>
                  <a:ext uri="{FF2B5EF4-FFF2-40B4-BE49-F238E27FC236}">
                    <a16:creationId xmlns:a16="http://schemas.microsoft.com/office/drawing/2014/main" id="{5E44145C-2351-4CE7-AF63-DC586B26D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7" y="3575"/>
                <a:ext cx="116" cy="1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" name="Oval 3335">
                <a:extLst>
                  <a:ext uri="{FF2B5EF4-FFF2-40B4-BE49-F238E27FC236}">
                    <a16:creationId xmlns:a16="http://schemas.microsoft.com/office/drawing/2014/main" id="{FFA696DA-6C7F-415A-88BE-FF09D320C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" y="3589"/>
                <a:ext cx="116" cy="116"/>
              </a:xfrm>
              <a:prstGeom prst="ellipse">
                <a:avLst/>
              </a:prstGeom>
              <a:solidFill>
                <a:srgbClr val="DA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0" name="Freeform 3336">
                <a:extLst>
                  <a:ext uri="{FF2B5EF4-FFF2-40B4-BE49-F238E27FC236}">
                    <a16:creationId xmlns:a16="http://schemas.microsoft.com/office/drawing/2014/main" id="{3668485B-6678-4C55-9305-75BFFEF65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" y="3617"/>
                <a:ext cx="89" cy="80"/>
              </a:xfrm>
              <a:custGeom>
                <a:avLst/>
                <a:gdLst>
                  <a:gd name="T0" fmla="*/ 0 w 65"/>
                  <a:gd name="T1" fmla="*/ 104 h 54"/>
                  <a:gd name="T2" fmla="*/ 1 w 65"/>
                  <a:gd name="T3" fmla="*/ 127 h 54"/>
                  <a:gd name="T4" fmla="*/ 77 w 65"/>
                  <a:gd name="T5" fmla="*/ 176 h 54"/>
                  <a:gd name="T6" fmla="*/ 167 w 65"/>
                  <a:gd name="T7" fmla="*/ 73 h 54"/>
                  <a:gd name="T8" fmla="*/ 164 w 65"/>
                  <a:gd name="T9" fmla="*/ 49 h 54"/>
                  <a:gd name="T10" fmla="*/ 90 w 65"/>
                  <a:gd name="T11" fmla="*/ 0 h 54"/>
                  <a:gd name="T12" fmla="*/ 0 w 65"/>
                  <a:gd name="T13" fmla="*/ 104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54">
                    <a:moveTo>
                      <a:pt x="0" y="32"/>
                    </a:moveTo>
                    <a:cubicBezTo>
                      <a:pt x="0" y="35"/>
                      <a:pt x="1" y="37"/>
                      <a:pt x="1" y="39"/>
                    </a:cubicBezTo>
                    <a:cubicBezTo>
                      <a:pt x="7" y="48"/>
                      <a:pt x="18" y="54"/>
                      <a:pt x="30" y="54"/>
                    </a:cubicBezTo>
                    <a:cubicBezTo>
                      <a:pt x="49" y="54"/>
                      <a:pt x="65" y="40"/>
                      <a:pt x="65" y="22"/>
                    </a:cubicBezTo>
                    <a:cubicBezTo>
                      <a:pt x="65" y="19"/>
                      <a:pt x="64" y="17"/>
                      <a:pt x="64" y="15"/>
                    </a:cubicBezTo>
                    <a:cubicBezTo>
                      <a:pt x="58" y="6"/>
                      <a:pt x="47" y="0"/>
                      <a:pt x="35" y="0"/>
                    </a:cubicBezTo>
                    <a:cubicBezTo>
                      <a:pt x="16" y="0"/>
                      <a:pt x="0" y="14"/>
                      <a:pt x="0" y="32"/>
                    </a:cubicBezTo>
                    <a:close/>
                  </a:path>
                </a:pathLst>
              </a:custGeom>
              <a:solidFill>
                <a:srgbClr val="CE9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Oval 3337">
                <a:extLst>
                  <a:ext uri="{FF2B5EF4-FFF2-40B4-BE49-F238E27FC236}">
                    <a16:creationId xmlns:a16="http://schemas.microsoft.com/office/drawing/2014/main" id="{DB3054E6-FC7C-42CB-A3AB-8E359C3F3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" y="3616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2" name="Oval 3338">
                <a:extLst>
                  <a:ext uri="{FF2B5EF4-FFF2-40B4-BE49-F238E27FC236}">
                    <a16:creationId xmlns:a16="http://schemas.microsoft.com/office/drawing/2014/main" id="{8307EF35-6B7A-46F6-8BFC-1411503B8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3611"/>
                <a:ext cx="17" cy="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3" name="Freeform 3339">
                <a:extLst>
                  <a:ext uri="{FF2B5EF4-FFF2-40B4-BE49-F238E27FC236}">
                    <a16:creationId xmlns:a16="http://schemas.microsoft.com/office/drawing/2014/main" id="{C868E3BB-9F33-4500-B4C8-0B0B33BD3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3654"/>
                <a:ext cx="63" cy="51"/>
              </a:xfrm>
              <a:custGeom>
                <a:avLst/>
                <a:gdLst>
                  <a:gd name="T0" fmla="*/ 118 w 46"/>
                  <a:gd name="T1" fmla="*/ 0 h 35"/>
                  <a:gd name="T2" fmla="*/ 0 w 46"/>
                  <a:gd name="T3" fmla="*/ 80 h 35"/>
                  <a:gd name="T4" fmla="*/ 118 w 46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46" y="0"/>
                    </a:moveTo>
                    <a:cubicBezTo>
                      <a:pt x="39" y="30"/>
                      <a:pt x="16" y="35"/>
                      <a:pt x="0" y="26"/>
                    </a:cubicBezTo>
                    <a:cubicBezTo>
                      <a:pt x="11" y="25"/>
                      <a:pt x="34" y="21"/>
                      <a:pt x="46" y="0"/>
                    </a:cubicBezTo>
                    <a:close/>
                  </a:path>
                </a:pathLst>
              </a:custGeom>
              <a:solidFill>
                <a:srgbClr val="AE5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 3340">
                <a:extLst>
                  <a:ext uri="{FF2B5EF4-FFF2-40B4-BE49-F238E27FC236}">
                    <a16:creationId xmlns:a16="http://schemas.microsoft.com/office/drawing/2014/main" id="{D605866F-CC34-4265-97E4-0BB8D6C00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9" name="Group 3341">
              <a:extLst>
                <a:ext uri="{FF2B5EF4-FFF2-40B4-BE49-F238E27FC236}">
                  <a16:creationId xmlns:a16="http://schemas.microsoft.com/office/drawing/2014/main" id="{A6F753A0-2A9B-4340-8595-3FA3644055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3158" y="3365370"/>
              <a:ext cx="701914" cy="1051031"/>
              <a:chOff x="5186" y="3351"/>
              <a:chExt cx="255" cy="504"/>
            </a:xfrm>
          </p:grpSpPr>
          <p:sp>
            <p:nvSpPr>
              <p:cNvPr id="379" name="Freeform 3328">
                <a:extLst>
                  <a:ext uri="{FF2B5EF4-FFF2-40B4-BE49-F238E27FC236}">
                    <a16:creationId xmlns:a16="http://schemas.microsoft.com/office/drawing/2014/main" id="{EC7896C9-644D-4BA5-A5B7-D0AED182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 3329">
                <a:extLst>
                  <a:ext uri="{FF2B5EF4-FFF2-40B4-BE49-F238E27FC236}">
                    <a16:creationId xmlns:a16="http://schemas.microsoft.com/office/drawing/2014/main" id="{679D673C-1335-4B49-9945-A6A2978C1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5" y="3448"/>
                <a:ext cx="224" cy="382"/>
              </a:xfrm>
              <a:custGeom>
                <a:avLst/>
                <a:gdLst>
                  <a:gd name="T0" fmla="*/ 0 w 163"/>
                  <a:gd name="T1" fmla="*/ 649 h 260"/>
                  <a:gd name="T2" fmla="*/ 40 w 163"/>
                  <a:gd name="T3" fmla="*/ 804 h 260"/>
                  <a:gd name="T4" fmla="*/ 173 w 163"/>
                  <a:gd name="T5" fmla="*/ 815 h 260"/>
                  <a:gd name="T6" fmla="*/ 312 w 163"/>
                  <a:gd name="T7" fmla="*/ 805 h 260"/>
                  <a:gd name="T8" fmla="*/ 363 w 163"/>
                  <a:gd name="T9" fmla="*/ 738 h 260"/>
                  <a:gd name="T10" fmla="*/ 363 w 163"/>
                  <a:gd name="T11" fmla="*/ 588 h 260"/>
                  <a:gd name="T12" fmla="*/ 372 w 163"/>
                  <a:gd name="T13" fmla="*/ 336 h 260"/>
                  <a:gd name="T14" fmla="*/ 418 w 163"/>
                  <a:gd name="T15" fmla="*/ 82 h 260"/>
                  <a:gd name="T16" fmla="*/ 360 w 163"/>
                  <a:gd name="T17" fmla="*/ 0 h 260"/>
                  <a:gd name="T18" fmla="*/ 375 w 163"/>
                  <a:gd name="T19" fmla="*/ 88 h 260"/>
                  <a:gd name="T20" fmla="*/ 324 w 163"/>
                  <a:gd name="T21" fmla="*/ 276 h 260"/>
                  <a:gd name="T22" fmla="*/ 293 w 163"/>
                  <a:gd name="T23" fmla="*/ 419 h 260"/>
                  <a:gd name="T24" fmla="*/ 228 w 163"/>
                  <a:gd name="T25" fmla="*/ 514 h 260"/>
                  <a:gd name="T26" fmla="*/ 113 w 163"/>
                  <a:gd name="T27" fmla="*/ 526 h 260"/>
                  <a:gd name="T28" fmla="*/ 125 w 163"/>
                  <a:gd name="T29" fmla="*/ 580 h 260"/>
                  <a:gd name="T30" fmla="*/ 19 w 163"/>
                  <a:gd name="T31" fmla="*/ 702 h 2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3" h="260">
                    <a:moveTo>
                      <a:pt x="0" y="205"/>
                    </a:moveTo>
                    <a:cubicBezTo>
                      <a:pt x="4" y="219"/>
                      <a:pt x="1" y="244"/>
                      <a:pt x="15" y="253"/>
                    </a:cubicBezTo>
                    <a:cubicBezTo>
                      <a:pt x="27" y="260"/>
                      <a:pt x="53" y="257"/>
                      <a:pt x="67" y="257"/>
                    </a:cubicBezTo>
                    <a:cubicBezTo>
                      <a:pt x="83" y="257"/>
                      <a:pt x="104" y="257"/>
                      <a:pt x="120" y="254"/>
                    </a:cubicBezTo>
                    <a:cubicBezTo>
                      <a:pt x="130" y="251"/>
                      <a:pt x="138" y="244"/>
                      <a:pt x="140" y="233"/>
                    </a:cubicBezTo>
                    <a:cubicBezTo>
                      <a:pt x="144" y="219"/>
                      <a:pt x="140" y="200"/>
                      <a:pt x="140" y="185"/>
                    </a:cubicBezTo>
                    <a:cubicBezTo>
                      <a:pt x="141" y="159"/>
                      <a:pt x="140" y="132"/>
                      <a:pt x="143" y="106"/>
                    </a:cubicBezTo>
                    <a:cubicBezTo>
                      <a:pt x="146" y="79"/>
                      <a:pt x="159" y="52"/>
                      <a:pt x="161" y="26"/>
                    </a:cubicBezTo>
                    <a:cubicBezTo>
                      <a:pt x="163" y="2"/>
                      <a:pt x="148" y="14"/>
                      <a:pt x="139" y="0"/>
                    </a:cubicBezTo>
                    <a:cubicBezTo>
                      <a:pt x="141" y="11"/>
                      <a:pt x="148" y="14"/>
                      <a:pt x="145" y="28"/>
                    </a:cubicBezTo>
                    <a:cubicBezTo>
                      <a:pt x="142" y="48"/>
                      <a:pt x="132" y="68"/>
                      <a:pt x="125" y="87"/>
                    </a:cubicBezTo>
                    <a:cubicBezTo>
                      <a:pt x="119" y="103"/>
                      <a:pt x="114" y="115"/>
                      <a:pt x="113" y="132"/>
                    </a:cubicBezTo>
                    <a:cubicBezTo>
                      <a:pt x="112" y="148"/>
                      <a:pt x="105" y="159"/>
                      <a:pt x="88" y="162"/>
                    </a:cubicBezTo>
                    <a:cubicBezTo>
                      <a:pt x="78" y="164"/>
                      <a:pt x="51" y="160"/>
                      <a:pt x="44" y="166"/>
                    </a:cubicBezTo>
                    <a:cubicBezTo>
                      <a:pt x="36" y="173"/>
                      <a:pt x="44" y="176"/>
                      <a:pt x="48" y="183"/>
                    </a:cubicBezTo>
                    <a:cubicBezTo>
                      <a:pt x="63" y="211"/>
                      <a:pt x="32" y="254"/>
                      <a:pt x="7" y="221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 3330">
                <a:extLst>
                  <a:ext uri="{FF2B5EF4-FFF2-40B4-BE49-F238E27FC236}">
                    <a16:creationId xmlns:a16="http://schemas.microsoft.com/office/drawing/2014/main" id="{2EDE193B-EC25-4810-9A19-9BC50D20A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3364"/>
                <a:ext cx="173" cy="225"/>
              </a:xfrm>
              <a:custGeom>
                <a:avLst/>
                <a:gdLst>
                  <a:gd name="T0" fmla="*/ 0 w 126"/>
                  <a:gd name="T1" fmla="*/ 487 h 153"/>
                  <a:gd name="T2" fmla="*/ 15 w 126"/>
                  <a:gd name="T3" fmla="*/ 256 h 153"/>
                  <a:gd name="T4" fmla="*/ 60 w 126"/>
                  <a:gd name="T5" fmla="*/ 51 h 153"/>
                  <a:gd name="T6" fmla="*/ 188 w 126"/>
                  <a:gd name="T7" fmla="*/ 54 h 153"/>
                  <a:gd name="T8" fmla="*/ 266 w 126"/>
                  <a:gd name="T9" fmla="*/ 115 h 153"/>
                  <a:gd name="T10" fmla="*/ 327 w 126"/>
                  <a:gd name="T11" fmla="*/ 171 h 153"/>
                  <a:gd name="T12" fmla="*/ 196 w 126"/>
                  <a:gd name="T13" fmla="*/ 124 h 153"/>
                  <a:gd name="T14" fmla="*/ 110 w 126"/>
                  <a:gd name="T15" fmla="*/ 210 h 153"/>
                  <a:gd name="T16" fmla="*/ 55 w 126"/>
                  <a:gd name="T17" fmla="*/ 276 h 153"/>
                  <a:gd name="T18" fmla="*/ 14 w 126"/>
                  <a:gd name="T19" fmla="*/ 410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6" h="153">
                    <a:moveTo>
                      <a:pt x="0" y="153"/>
                    </a:moveTo>
                    <a:cubicBezTo>
                      <a:pt x="7" y="130"/>
                      <a:pt x="5" y="104"/>
                      <a:pt x="6" y="80"/>
                    </a:cubicBezTo>
                    <a:cubicBezTo>
                      <a:pt x="8" y="60"/>
                      <a:pt x="9" y="32"/>
                      <a:pt x="23" y="16"/>
                    </a:cubicBezTo>
                    <a:cubicBezTo>
                      <a:pt x="37" y="0"/>
                      <a:pt x="59" y="10"/>
                      <a:pt x="73" y="17"/>
                    </a:cubicBezTo>
                    <a:cubicBezTo>
                      <a:pt x="84" y="23"/>
                      <a:pt x="93" y="28"/>
                      <a:pt x="103" y="36"/>
                    </a:cubicBezTo>
                    <a:cubicBezTo>
                      <a:pt x="110" y="42"/>
                      <a:pt x="121" y="46"/>
                      <a:pt x="126" y="54"/>
                    </a:cubicBezTo>
                    <a:cubicBezTo>
                      <a:pt x="112" y="48"/>
                      <a:pt x="92" y="36"/>
                      <a:pt x="76" y="39"/>
                    </a:cubicBezTo>
                    <a:cubicBezTo>
                      <a:pt x="58" y="42"/>
                      <a:pt x="56" y="58"/>
                      <a:pt x="42" y="66"/>
                    </a:cubicBezTo>
                    <a:cubicBezTo>
                      <a:pt x="32" y="72"/>
                      <a:pt x="25" y="74"/>
                      <a:pt x="21" y="87"/>
                    </a:cubicBezTo>
                    <a:cubicBezTo>
                      <a:pt x="17" y="99"/>
                      <a:pt x="11" y="117"/>
                      <a:pt x="5" y="129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 3331">
                <a:extLst>
                  <a:ext uri="{FF2B5EF4-FFF2-40B4-BE49-F238E27FC236}">
                    <a16:creationId xmlns:a16="http://schemas.microsoft.com/office/drawing/2014/main" id="{07401BE9-77F2-4753-96CF-43A8C12CB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388"/>
                <a:ext cx="54" cy="53"/>
              </a:xfrm>
              <a:custGeom>
                <a:avLst/>
                <a:gdLst>
                  <a:gd name="T0" fmla="*/ 64 w 39"/>
                  <a:gd name="T1" fmla="*/ 0 h 36"/>
                  <a:gd name="T2" fmla="*/ 0 w 39"/>
                  <a:gd name="T3" fmla="*/ 115 h 36"/>
                  <a:gd name="T4" fmla="*/ 36 w 39"/>
                  <a:gd name="T5" fmla="*/ 47 h 36"/>
                  <a:gd name="T6" fmla="*/ 104 w 39"/>
                  <a:gd name="T7" fmla="*/ 22 h 36"/>
                  <a:gd name="T8" fmla="*/ 80 w 39"/>
                  <a:gd name="T9" fmla="*/ 9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24" y="0"/>
                    </a:moveTo>
                    <a:cubicBezTo>
                      <a:pt x="7" y="0"/>
                      <a:pt x="0" y="22"/>
                      <a:pt x="0" y="36"/>
                    </a:cubicBezTo>
                    <a:cubicBezTo>
                      <a:pt x="7" y="32"/>
                      <a:pt x="8" y="20"/>
                      <a:pt x="14" y="15"/>
                    </a:cubicBezTo>
                    <a:cubicBezTo>
                      <a:pt x="22" y="8"/>
                      <a:pt x="30" y="10"/>
                      <a:pt x="39" y="7"/>
                    </a:cubicBezTo>
                    <a:cubicBezTo>
                      <a:pt x="36" y="4"/>
                      <a:pt x="33" y="3"/>
                      <a:pt x="30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 3332">
                <a:extLst>
                  <a:ext uri="{FF2B5EF4-FFF2-40B4-BE49-F238E27FC236}">
                    <a16:creationId xmlns:a16="http://schemas.microsoft.com/office/drawing/2014/main" id="{09D0464A-66CB-4E3E-AA91-772DDAA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" y="3395"/>
                <a:ext cx="11" cy="12"/>
              </a:xfrm>
              <a:custGeom>
                <a:avLst/>
                <a:gdLst>
                  <a:gd name="T0" fmla="*/ 6 w 8"/>
                  <a:gd name="T1" fmla="*/ 0 h 8"/>
                  <a:gd name="T2" fmla="*/ 11 w 8"/>
                  <a:gd name="T3" fmla="*/ 27 h 8"/>
                  <a:gd name="T4" fmla="*/ 14 w 8"/>
                  <a:gd name="T5" fmla="*/ 5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0" y="4"/>
                      <a:pt x="0" y="7"/>
                      <a:pt x="4" y="8"/>
                    </a:cubicBezTo>
                    <a:cubicBezTo>
                      <a:pt x="8" y="6"/>
                      <a:pt x="6" y="4"/>
                      <a:pt x="5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Oval 3333">
                <a:extLst>
                  <a:ext uri="{FF2B5EF4-FFF2-40B4-BE49-F238E27FC236}">
                    <a16:creationId xmlns:a16="http://schemas.microsoft.com/office/drawing/2014/main" id="{22125C26-5A63-4BA6-ABA7-76FAD1454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" y="3601"/>
                <a:ext cx="115" cy="116"/>
              </a:xfrm>
              <a:prstGeom prst="ellipse">
                <a:avLst/>
              </a:prstGeom>
              <a:solidFill>
                <a:srgbClr val="EAA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5" name="Oval 3334">
                <a:extLst>
                  <a:ext uri="{FF2B5EF4-FFF2-40B4-BE49-F238E27FC236}">
                    <a16:creationId xmlns:a16="http://schemas.microsoft.com/office/drawing/2014/main" id="{8266FBC3-8FBF-489B-B86F-0BAE96A50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7" y="3575"/>
                <a:ext cx="116" cy="1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6" name="Oval 3335">
                <a:extLst>
                  <a:ext uri="{FF2B5EF4-FFF2-40B4-BE49-F238E27FC236}">
                    <a16:creationId xmlns:a16="http://schemas.microsoft.com/office/drawing/2014/main" id="{524404B2-A8AF-4780-BEF0-9617D156A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" y="3589"/>
                <a:ext cx="116" cy="116"/>
              </a:xfrm>
              <a:prstGeom prst="ellipse">
                <a:avLst/>
              </a:prstGeom>
              <a:solidFill>
                <a:srgbClr val="DA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7" name="Freeform 3336">
                <a:extLst>
                  <a:ext uri="{FF2B5EF4-FFF2-40B4-BE49-F238E27FC236}">
                    <a16:creationId xmlns:a16="http://schemas.microsoft.com/office/drawing/2014/main" id="{8E47590B-8FCE-4DA4-A466-76165D13E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" y="3617"/>
                <a:ext cx="89" cy="80"/>
              </a:xfrm>
              <a:custGeom>
                <a:avLst/>
                <a:gdLst>
                  <a:gd name="T0" fmla="*/ 0 w 65"/>
                  <a:gd name="T1" fmla="*/ 104 h 54"/>
                  <a:gd name="T2" fmla="*/ 1 w 65"/>
                  <a:gd name="T3" fmla="*/ 127 h 54"/>
                  <a:gd name="T4" fmla="*/ 77 w 65"/>
                  <a:gd name="T5" fmla="*/ 176 h 54"/>
                  <a:gd name="T6" fmla="*/ 167 w 65"/>
                  <a:gd name="T7" fmla="*/ 73 h 54"/>
                  <a:gd name="T8" fmla="*/ 164 w 65"/>
                  <a:gd name="T9" fmla="*/ 49 h 54"/>
                  <a:gd name="T10" fmla="*/ 90 w 65"/>
                  <a:gd name="T11" fmla="*/ 0 h 54"/>
                  <a:gd name="T12" fmla="*/ 0 w 65"/>
                  <a:gd name="T13" fmla="*/ 104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54">
                    <a:moveTo>
                      <a:pt x="0" y="32"/>
                    </a:moveTo>
                    <a:cubicBezTo>
                      <a:pt x="0" y="35"/>
                      <a:pt x="1" y="37"/>
                      <a:pt x="1" y="39"/>
                    </a:cubicBezTo>
                    <a:cubicBezTo>
                      <a:pt x="7" y="48"/>
                      <a:pt x="18" y="54"/>
                      <a:pt x="30" y="54"/>
                    </a:cubicBezTo>
                    <a:cubicBezTo>
                      <a:pt x="49" y="54"/>
                      <a:pt x="65" y="40"/>
                      <a:pt x="65" y="22"/>
                    </a:cubicBezTo>
                    <a:cubicBezTo>
                      <a:pt x="65" y="19"/>
                      <a:pt x="64" y="17"/>
                      <a:pt x="64" y="15"/>
                    </a:cubicBezTo>
                    <a:cubicBezTo>
                      <a:pt x="58" y="6"/>
                      <a:pt x="47" y="0"/>
                      <a:pt x="35" y="0"/>
                    </a:cubicBezTo>
                    <a:cubicBezTo>
                      <a:pt x="16" y="0"/>
                      <a:pt x="0" y="14"/>
                      <a:pt x="0" y="3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Oval 3337">
                <a:extLst>
                  <a:ext uri="{FF2B5EF4-FFF2-40B4-BE49-F238E27FC236}">
                    <a16:creationId xmlns:a16="http://schemas.microsoft.com/office/drawing/2014/main" id="{570AEF25-2023-4FD5-AE83-FEEA8462E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" y="3616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9" name="Oval 3338">
                <a:extLst>
                  <a:ext uri="{FF2B5EF4-FFF2-40B4-BE49-F238E27FC236}">
                    <a16:creationId xmlns:a16="http://schemas.microsoft.com/office/drawing/2014/main" id="{E30CD527-1B5D-46EC-AF6F-0555B24FD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3611"/>
                <a:ext cx="17" cy="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0" name="Freeform 3339">
                <a:extLst>
                  <a:ext uri="{FF2B5EF4-FFF2-40B4-BE49-F238E27FC236}">
                    <a16:creationId xmlns:a16="http://schemas.microsoft.com/office/drawing/2014/main" id="{B433F6B4-D444-43D3-8119-26CB99BB1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3654"/>
                <a:ext cx="63" cy="51"/>
              </a:xfrm>
              <a:custGeom>
                <a:avLst/>
                <a:gdLst>
                  <a:gd name="T0" fmla="*/ 118 w 46"/>
                  <a:gd name="T1" fmla="*/ 0 h 35"/>
                  <a:gd name="T2" fmla="*/ 0 w 46"/>
                  <a:gd name="T3" fmla="*/ 80 h 35"/>
                  <a:gd name="T4" fmla="*/ 118 w 46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46" y="0"/>
                    </a:moveTo>
                    <a:cubicBezTo>
                      <a:pt x="39" y="30"/>
                      <a:pt x="16" y="35"/>
                      <a:pt x="0" y="26"/>
                    </a:cubicBezTo>
                    <a:cubicBezTo>
                      <a:pt x="11" y="25"/>
                      <a:pt x="34" y="21"/>
                      <a:pt x="46" y="0"/>
                    </a:cubicBezTo>
                    <a:close/>
                  </a:path>
                </a:pathLst>
              </a:custGeom>
              <a:solidFill>
                <a:srgbClr val="AE5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 3340">
                <a:extLst>
                  <a:ext uri="{FF2B5EF4-FFF2-40B4-BE49-F238E27FC236}">
                    <a16:creationId xmlns:a16="http://schemas.microsoft.com/office/drawing/2014/main" id="{7561544D-EBE1-4B59-8221-C0F1674F0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0" name="Group 3341">
              <a:extLst>
                <a:ext uri="{FF2B5EF4-FFF2-40B4-BE49-F238E27FC236}">
                  <a16:creationId xmlns:a16="http://schemas.microsoft.com/office/drawing/2014/main" id="{759B6AC2-F9EA-416D-9732-796E03A0C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9222" y="3365370"/>
              <a:ext cx="701914" cy="1051031"/>
              <a:chOff x="5186" y="3351"/>
              <a:chExt cx="255" cy="504"/>
            </a:xfrm>
          </p:grpSpPr>
          <p:sp>
            <p:nvSpPr>
              <p:cNvPr id="366" name="Freeform 3328">
                <a:extLst>
                  <a:ext uri="{FF2B5EF4-FFF2-40B4-BE49-F238E27FC236}">
                    <a16:creationId xmlns:a16="http://schemas.microsoft.com/office/drawing/2014/main" id="{6EC9D297-5FA8-4274-AC1B-F2591B1D6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solidFill>
                <a:srgbClr val="FACE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 3329">
                <a:extLst>
                  <a:ext uri="{FF2B5EF4-FFF2-40B4-BE49-F238E27FC236}">
                    <a16:creationId xmlns:a16="http://schemas.microsoft.com/office/drawing/2014/main" id="{5DAB9734-07E3-4438-A682-E9E66F70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5" y="3448"/>
                <a:ext cx="224" cy="382"/>
              </a:xfrm>
              <a:custGeom>
                <a:avLst/>
                <a:gdLst>
                  <a:gd name="T0" fmla="*/ 0 w 163"/>
                  <a:gd name="T1" fmla="*/ 649 h 260"/>
                  <a:gd name="T2" fmla="*/ 40 w 163"/>
                  <a:gd name="T3" fmla="*/ 804 h 260"/>
                  <a:gd name="T4" fmla="*/ 173 w 163"/>
                  <a:gd name="T5" fmla="*/ 815 h 260"/>
                  <a:gd name="T6" fmla="*/ 312 w 163"/>
                  <a:gd name="T7" fmla="*/ 805 h 260"/>
                  <a:gd name="T8" fmla="*/ 363 w 163"/>
                  <a:gd name="T9" fmla="*/ 738 h 260"/>
                  <a:gd name="T10" fmla="*/ 363 w 163"/>
                  <a:gd name="T11" fmla="*/ 588 h 260"/>
                  <a:gd name="T12" fmla="*/ 372 w 163"/>
                  <a:gd name="T13" fmla="*/ 336 h 260"/>
                  <a:gd name="T14" fmla="*/ 418 w 163"/>
                  <a:gd name="T15" fmla="*/ 82 h 260"/>
                  <a:gd name="T16" fmla="*/ 360 w 163"/>
                  <a:gd name="T17" fmla="*/ 0 h 260"/>
                  <a:gd name="T18" fmla="*/ 375 w 163"/>
                  <a:gd name="T19" fmla="*/ 88 h 260"/>
                  <a:gd name="T20" fmla="*/ 324 w 163"/>
                  <a:gd name="T21" fmla="*/ 276 h 260"/>
                  <a:gd name="T22" fmla="*/ 293 w 163"/>
                  <a:gd name="T23" fmla="*/ 419 h 260"/>
                  <a:gd name="T24" fmla="*/ 228 w 163"/>
                  <a:gd name="T25" fmla="*/ 514 h 260"/>
                  <a:gd name="T26" fmla="*/ 113 w 163"/>
                  <a:gd name="T27" fmla="*/ 526 h 260"/>
                  <a:gd name="T28" fmla="*/ 125 w 163"/>
                  <a:gd name="T29" fmla="*/ 580 h 260"/>
                  <a:gd name="T30" fmla="*/ 19 w 163"/>
                  <a:gd name="T31" fmla="*/ 702 h 2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3" h="260">
                    <a:moveTo>
                      <a:pt x="0" y="205"/>
                    </a:moveTo>
                    <a:cubicBezTo>
                      <a:pt x="4" y="219"/>
                      <a:pt x="1" y="244"/>
                      <a:pt x="15" y="253"/>
                    </a:cubicBezTo>
                    <a:cubicBezTo>
                      <a:pt x="27" y="260"/>
                      <a:pt x="53" y="257"/>
                      <a:pt x="67" y="257"/>
                    </a:cubicBezTo>
                    <a:cubicBezTo>
                      <a:pt x="83" y="257"/>
                      <a:pt x="104" y="257"/>
                      <a:pt x="120" y="254"/>
                    </a:cubicBezTo>
                    <a:cubicBezTo>
                      <a:pt x="130" y="251"/>
                      <a:pt x="138" y="244"/>
                      <a:pt x="140" y="233"/>
                    </a:cubicBezTo>
                    <a:cubicBezTo>
                      <a:pt x="144" y="219"/>
                      <a:pt x="140" y="200"/>
                      <a:pt x="140" y="185"/>
                    </a:cubicBezTo>
                    <a:cubicBezTo>
                      <a:pt x="141" y="159"/>
                      <a:pt x="140" y="132"/>
                      <a:pt x="143" y="106"/>
                    </a:cubicBezTo>
                    <a:cubicBezTo>
                      <a:pt x="146" y="79"/>
                      <a:pt x="159" y="52"/>
                      <a:pt x="161" y="26"/>
                    </a:cubicBezTo>
                    <a:cubicBezTo>
                      <a:pt x="163" y="2"/>
                      <a:pt x="148" y="14"/>
                      <a:pt x="139" y="0"/>
                    </a:cubicBezTo>
                    <a:cubicBezTo>
                      <a:pt x="141" y="11"/>
                      <a:pt x="148" y="14"/>
                      <a:pt x="145" y="28"/>
                    </a:cubicBezTo>
                    <a:cubicBezTo>
                      <a:pt x="142" y="48"/>
                      <a:pt x="132" y="68"/>
                      <a:pt x="125" y="87"/>
                    </a:cubicBezTo>
                    <a:cubicBezTo>
                      <a:pt x="119" y="103"/>
                      <a:pt x="114" y="115"/>
                      <a:pt x="113" y="132"/>
                    </a:cubicBezTo>
                    <a:cubicBezTo>
                      <a:pt x="112" y="148"/>
                      <a:pt x="105" y="159"/>
                      <a:pt x="88" y="162"/>
                    </a:cubicBezTo>
                    <a:cubicBezTo>
                      <a:pt x="78" y="164"/>
                      <a:pt x="51" y="160"/>
                      <a:pt x="44" y="166"/>
                    </a:cubicBezTo>
                    <a:cubicBezTo>
                      <a:pt x="36" y="173"/>
                      <a:pt x="44" y="176"/>
                      <a:pt x="48" y="183"/>
                    </a:cubicBezTo>
                    <a:cubicBezTo>
                      <a:pt x="63" y="211"/>
                      <a:pt x="32" y="254"/>
                      <a:pt x="7" y="221"/>
                    </a:cubicBezTo>
                  </a:path>
                </a:pathLst>
              </a:custGeom>
              <a:solidFill>
                <a:srgbClr val="F7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 3330">
                <a:extLst>
                  <a:ext uri="{FF2B5EF4-FFF2-40B4-BE49-F238E27FC236}">
                    <a16:creationId xmlns:a16="http://schemas.microsoft.com/office/drawing/2014/main" id="{EDEEC047-7B9D-493A-8855-53B612C0F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3364"/>
                <a:ext cx="173" cy="225"/>
              </a:xfrm>
              <a:custGeom>
                <a:avLst/>
                <a:gdLst>
                  <a:gd name="T0" fmla="*/ 0 w 126"/>
                  <a:gd name="T1" fmla="*/ 487 h 153"/>
                  <a:gd name="T2" fmla="*/ 15 w 126"/>
                  <a:gd name="T3" fmla="*/ 256 h 153"/>
                  <a:gd name="T4" fmla="*/ 60 w 126"/>
                  <a:gd name="T5" fmla="*/ 51 h 153"/>
                  <a:gd name="T6" fmla="*/ 188 w 126"/>
                  <a:gd name="T7" fmla="*/ 54 h 153"/>
                  <a:gd name="T8" fmla="*/ 266 w 126"/>
                  <a:gd name="T9" fmla="*/ 115 h 153"/>
                  <a:gd name="T10" fmla="*/ 327 w 126"/>
                  <a:gd name="T11" fmla="*/ 171 h 153"/>
                  <a:gd name="T12" fmla="*/ 196 w 126"/>
                  <a:gd name="T13" fmla="*/ 124 h 153"/>
                  <a:gd name="T14" fmla="*/ 110 w 126"/>
                  <a:gd name="T15" fmla="*/ 210 h 153"/>
                  <a:gd name="T16" fmla="*/ 55 w 126"/>
                  <a:gd name="T17" fmla="*/ 276 h 153"/>
                  <a:gd name="T18" fmla="*/ 14 w 126"/>
                  <a:gd name="T19" fmla="*/ 410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6" h="153">
                    <a:moveTo>
                      <a:pt x="0" y="153"/>
                    </a:moveTo>
                    <a:cubicBezTo>
                      <a:pt x="7" y="130"/>
                      <a:pt x="5" y="104"/>
                      <a:pt x="6" y="80"/>
                    </a:cubicBezTo>
                    <a:cubicBezTo>
                      <a:pt x="8" y="60"/>
                      <a:pt x="9" y="32"/>
                      <a:pt x="23" y="16"/>
                    </a:cubicBezTo>
                    <a:cubicBezTo>
                      <a:pt x="37" y="0"/>
                      <a:pt x="59" y="10"/>
                      <a:pt x="73" y="17"/>
                    </a:cubicBezTo>
                    <a:cubicBezTo>
                      <a:pt x="84" y="23"/>
                      <a:pt x="93" y="28"/>
                      <a:pt x="103" y="36"/>
                    </a:cubicBezTo>
                    <a:cubicBezTo>
                      <a:pt x="110" y="42"/>
                      <a:pt x="121" y="46"/>
                      <a:pt x="126" y="54"/>
                    </a:cubicBezTo>
                    <a:cubicBezTo>
                      <a:pt x="112" y="48"/>
                      <a:pt x="92" y="36"/>
                      <a:pt x="76" y="39"/>
                    </a:cubicBezTo>
                    <a:cubicBezTo>
                      <a:pt x="58" y="42"/>
                      <a:pt x="56" y="58"/>
                      <a:pt x="42" y="66"/>
                    </a:cubicBezTo>
                    <a:cubicBezTo>
                      <a:pt x="32" y="72"/>
                      <a:pt x="25" y="74"/>
                      <a:pt x="21" y="87"/>
                    </a:cubicBezTo>
                    <a:cubicBezTo>
                      <a:pt x="17" y="99"/>
                      <a:pt x="11" y="117"/>
                      <a:pt x="5" y="129"/>
                    </a:cubicBezTo>
                  </a:path>
                </a:pathLst>
              </a:custGeom>
              <a:solidFill>
                <a:srgbClr val="FC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 3331">
                <a:extLst>
                  <a:ext uri="{FF2B5EF4-FFF2-40B4-BE49-F238E27FC236}">
                    <a16:creationId xmlns:a16="http://schemas.microsoft.com/office/drawing/2014/main" id="{F9EEDAD1-E2A9-42F7-8CEB-B3C020385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388"/>
                <a:ext cx="54" cy="53"/>
              </a:xfrm>
              <a:custGeom>
                <a:avLst/>
                <a:gdLst>
                  <a:gd name="T0" fmla="*/ 64 w 39"/>
                  <a:gd name="T1" fmla="*/ 0 h 36"/>
                  <a:gd name="T2" fmla="*/ 0 w 39"/>
                  <a:gd name="T3" fmla="*/ 115 h 36"/>
                  <a:gd name="T4" fmla="*/ 36 w 39"/>
                  <a:gd name="T5" fmla="*/ 47 h 36"/>
                  <a:gd name="T6" fmla="*/ 104 w 39"/>
                  <a:gd name="T7" fmla="*/ 22 h 36"/>
                  <a:gd name="T8" fmla="*/ 80 w 39"/>
                  <a:gd name="T9" fmla="*/ 9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24" y="0"/>
                    </a:moveTo>
                    <a:cubicBezTo>
                      <a:pt x="7" y="0"/>
                      <a:pt x="0" y="22"/>
                      <a:pt x="0" y="36"/>
                    </a:cubicBezTo>
                    <a:cubicBezTo>
                      <a:pt x="7" y="32"/>
                      <a:pt x="8" y="20"/>
                      <a:pt x="14" y="15"/>
                    </a:cubicBezTo>
                    <a:cubicBezTo>
                      <a:pt x="22" y="8"/>
                      <a:pt x="30" y="10"/>
                      <a:pt x="39" y="7"/>
                    </a:cubicBezTo>
                    <a:cubicBezTo>
                      <a:pt x="36" y="4"/>
                      <a:pt x="33" y="3"/>
                      <a:pt x="30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 3332">
                <a:extLst>
                  <a:ext uri="{FF2B5EF4-FFF2-40B4-BE49-F238E27FC236}">
                    <a16:creationId xmlns:a16="http://schemas.microsoft.com/office/drawing/2014/main" id="{D516F51E-9B8A-446D-8F84-DE9B46781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" y="3395"/>
                <a:ext cx="11" cy="12"/>
              </a:xfrm>
              <a:custGeom>
                <a:avLst/>
                <a:gdLst>
                  <a:gd name="T0" fmla="*/ 6 w 8"/>
                  <a:gd name="T1" fmla="*/ 0 h 8"/>
                  <a:gd name="T2" fmla="*/ 11 w 8"/>
                  <a:gd name="T3" fmla="*/ 27 h 8"/>
                  <a:gd name="T4" fmla="*/ 14 w 8"/>
                  <a:gd name="T5" fmla="*/ 5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0" y="4"/>
                      <a:pt x="0" y="7"/>
                      <a:pt x="4" y="8"/>
                    </a:cubicBezTo>
                    <a:cubicBezTo>
                      <a:pt x="8" y="6"/>
                      <a:pt x="6" y="4"/>
                      <a:pt x="5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Oval 3333">
                <a:extLst>
                  <a:ext uri="{FF2B5EF4-FFF2-40B4-BE49-F238E27FC236}">
                    <a16:creationId xmlns:a16="http://schemas.microsoft.com/office/drawing/2014/main" id="{B26B4950-841C-4E13-9E62-2A83F11DA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" y="3601"/>
                <a:ext cx="115" cy="116"/>
              </a:xfrm>
              <a:prstGeom prst="ellipse">
                <a:avLst/>
              </a:prstGeom>
              <a:solidFill>
                <a:srgbClr val="EAA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2" name="Oval 3334">
                <a:extLst>
                  <a:ext uri="{FF2B5EF4-FFF2-40B4-BE49-F238E27FC236}">
                    <a16:creationId xmlns:a16="http://schemas.microsoft.com/office/drawing/2014/main" id="{8E5A3730-8A52-4152-961B-C072E211F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7" y="3575"/>
                <a:ext cx="116" cy="1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3" name="Oval 3335">
                <a:extLst>
                  <a:ext uri="{FF2B5EF4-FFF2-40B4-BE49-F238E27FC236}">
                    <a16:creationId xmlns:a16="http://schemas.microsoft.com/office/drawing/2014/main" id="{D50961A8-1DBE-4C85-8737-2AA73926E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" y="3589"/>
                <a:ext cx="116" cy="116"/>
              </a:xfrm>
              <a:prstGeom prst="ellipse">
                <a:avLst/>
              </a:prstGeom>
              <a:solidFill>
                <a:srgbClr val="DA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4" name="Freeform 3336">
                <a:extLst>
                  <a:ext uri="{FF2B5EF4-FFF2-40B4-BE49-F238E27FC236}">
                    <a16:creationId xmlns:a16="http://schemas.microsoft.com/office/drawing/2014/main" id="{DAD46667-5CDB-4412-876F-9743D3A5C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" y="3617"/>
                <a:ext cx="89" cy="80"/>
              </a:xfrm>
              <a:custGeom>
                <a:avLst/>
                <a:gdLst>
                  <a:gd name="T0" fmla="*/ 0 w 65"/>
                  <a:gd name="T1" fmla="*/ 104 h 54"/>
                  <a:gd name="T2" fmla="*/ 1 w 65"/>
                  <a:gd name="T3" fmla="*/ 127 h 54"/>
                  <a:gd name="T4" fmla="*/ 77 w 65"/>
                  <a:gd name="T5" fmla="*/ 176 h 54"/>
                  <a:gd name="T6" fmla="*/ 167 w 65"/>
                  <a:gd name="T7" fmla="*/ 73 h 54"/>
                  <a:gd name="T8" fmla="*/ 164 w 65"/>
                  <a:gd name="T9" fmla="*/ 49 h 54"/>
                  <a:gd name="T10" fmla="*/ 90 w 65"/>
                  <a:gd name="T11" fmla="*/ 0 h 54"/>
                  <a:gd name="T12" fmla="*/ 0 w 65"/>
                  <a:gd name="T13" fmla="*/ 104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54">
                    <a:moveTo>
                      <a:pt x="0" y="32"/>
                    </a:moveTo>
                    <a:cubicBezTo>
                      <a:pt x="0" y="35"/>
                      <a:pt x="1" y="37"/>
                      <a:pt x="1" y="39"/>
                    </a:cubicBezTo>
                    <a:cubicBezTo>
                      <a:pt x="7" y="48"/>
                      <a:pt x="18" y="54"/>
                      <a:pt x="30" y="54"/>
                    </a:cubicBezTo>
                    <a:cubicBezTo>
                      <a:pt x="49" y="54"/>
                      <a:pt x="65" y="40"/>
                      <a:pt x="65" y="22"/>
                    </a:cubicBezTo>
                    <a:cubicBezTo>
                      <a:pt x="65" y="19"/>
                      <a:pt x="64" y="17"/>
                      <a:pt x="64" y="15"/>
                    </a:cubicBezTo>
                    <a:cubicBezTo>
                      <a:pt x="58" y="6"/>
                      <a:pt x="47" y="0"/>
                      <a:pt x="35" y="0"/>
                    </a:cubicBezTo>
                    <a:cubicBezTo>
                      <a:pt x="16" y="0"/>
                      <a:pt x="0" y="14"/>
                      <a:pt x="0" y="32"/>
                    </a:cubicBezTo>
                    <a:close/>
                  </a:path>
                </a:pathLst>
              </a:custGeom>
              <a:solidFill>
                <a:srgbClr val="CE9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Oval 3337">
                <a:extLst>
                  <a:ext uri="{FF2B5EF4-FFF2-40B4-BE49-F238E27FC236}">
                    <a16:creationId xmlns:a16="http://schemas.microsoft.com/office/drawing/2014/main" id="{9A656474-7741-4113-9594-70A8910E1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" y="3616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6" name="Oval 3338">
                <a:extLst>
                  <a:ext uri="{FF2B5EF4-FFF2-40B4-BE49-F238E27FC236}">
                    <a16:creationId xmlns:a16="http://schemas.microsoft.com/office/drawing/2014/main" id="{7B3D0F27-5851-4203-81D4-9B17E43FD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3611"/>
                <a:ext cx="17" cy="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7" name="Freeform 3339">
                <a:extLst>
                  <a:ext uri="{FF2B5EF4-FFF2-40B4-BE49-F238E27FC236}">
                    <a16:creationId xmlns:a16="http://schemas.microsoft.com/office/drawing/2014/main" id="{D328B516-DE68-44EE-B4C3-0049A1C6F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3654"/>
                <a:ext cx="63" cy="51"/>
              </a:xfrm>
              <a:custGeom>
                <a:avLst/>
                <a:gdLst>
                  <a:gd name="T0" fmla="*/ 118 w 46"/>
                  <a:gd name="T1" fmla="*/ 0 h 35"/>
                  <a:gd name="T2" fmla="*/ 0 w 46"/>
                  <a:gd name="T3" fmla="*/ 80 h 35"/>
                  <a:gd name="T4" fmla="*/ 118 w 46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46" y="0"/>
                    </a:moveTo>
                    <a:cubicBezTo>
                      <a:pt x="39" y="30"/>
                      <a:pt x="16" y="35"/>
                      <a:pt x="0" y="26"/>
                    </a:cubicBezTo>
                    <a:cubicBezTo>
                      <a:pt x="11" y="25"/>
                      <a:pt x="34" y="21"/>
                      <a:pt x="46" y="0"/>
                    </a:cubicBezTo>
                    <a:close/>
                  </a:path>
                </a:pathLst>
              </a:custGeom>
              <a:solidFill>
                <a:srgbClr val="AE5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 3340">
                <a:extLst>
                  <a:ext uri="{FF2B5EF4-FFF2-40B4-BE49-F238E27FC236}">
                    <a16:creationId xmlns:a16="http://schemas.microsoft.com/office/drawing/2014/main" id="{C3551AAC-1653-48A0-95E4-D5F657C01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1" name="Group 3341">
              <a:extLst>
                <a:ext uri="{FF2B5EF4-FFF2-40B4-BE49-F238E27FC236}">
                  <a16:creationId xmlns:a16="http://schemas.microsoft.com/office/drawing/2014/main" id="{875E721D-551B-4A8D-A7C5-35FAD6DD36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3452" y="3365370"/>
              <a:ext cx="701914" cy="1051031"/>
              <a:chOff x="5186" y="3351"/>
              <a:chExt cx="255" cy="504"/>
            </a:xfrm>
          </p:grpSpPr>
          <p:sp>
            <p:nvSpPr>
              <p:cNvPr id="353" name="Freeform 3328">
                <a:extLst>
                  <a:ext uri="{FF2B5EF4-FFF2-40B4-BE49-F238E27FC236}">
                    <a16:creationId xmlns:a16="http://schemas.microsoft.com/office/drawing/2014/main" id="{03C8B6B9-33E6-4D4A-8E20-C3EF215F5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solidFill>
                <a:srgbClr val="FACE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 3329">
                <a:extLst>
                  <a:ext uri="{FF2B5EF4-FFF2-40B4-BE49-F238E27FC236}">
                    <a16:creationId xmlns:a16="http://schemas.microsoft.com/office/drawing/2014/main" id="{512A34BD-0490-4EAC-AE69-9C22DD7A5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5" y="3448"/>
                <a:ext cx="224" cy="382"/>
              </a:xfrm>
              <a:custGeom>
                <a:avLst/>
                <a:gdLst>
                  <a:gd name="T0" fmla="*/ 0 w 163"/>
                  <a:gd name="T1" fmla="*/ 649 h 260"/>
                  <a:gd name="T2" fmla="*/ 40 w 163"/>
                  <a:gd name="T3" fmla="*/ 804 h 260"/>
                  <a:gd name="T4" fmla="*/ 173 w 163"/>
                  <a:gd name="T5" fmla="*/ 815 h 260"/>
                  <a:gd name="T6" fmla="*/ 312 w 163"/>
                  <a:gd name="T7" fmla="*/ 805 h 260"/>
                  <a:gd name="T8" fmla="*/ 363 w 163"/>
                  <a:gd name="T9" fmla="*/ 738 h 260"/>
                  <a:gd name="T10" fmla="*/ 363 w 163"/>
                  <a:gd name="T11" fmla="*/ 588 h 260"/>
                  <a:gd name="T12" fmla="*/ 372 w 163"/>
                  <a:gd name="T13" fmla="*/ 336 h 260"/>
                  <a:gd name="T14" fmla="*/ 418 w 163"/>
                  <a:gd name="T15" fmla="*/ 82 h 260"/>
                  <a:gd name="T16" fmla="*/ 360 w 163"/>
                  <a:gd name="T17" fmla="*/ 0 h 260"/>
                  <a:gd name="T18" fmla="*/ 375 w 163"/>
                  <a:gd name="T19" fmla="*/ 88 h 260"/>
                  <a:gd name="T20" fmla="*/ 324 w 163"/>
                  <a:gd name="T21" fmla="*/ 276 h 260"/>
                  <a:gd name="T22" fmla="*/ 293 w 163"/>
                  <a:gd name="T23" fmla="*/ 419 h 260"/>
                  <a:gd name="T24" fmla="*/ 228 w 163"/>
                  <a:gd name="T25" fmla="*/ 514 h 260"/>
                  <a:gd name="T26" fmla="*/ 113 w 163"/>
                  <a:gd name="T27" fmla="*/ 526 h 260"/>
                  <a:gd name="T28" fmla="*/ 125 w 163"/>
                  <a:gd name="T29" fmla="*/ 580 h 260"/>
                  <a:gd name="T30" fmla="*/ 19 w 163"/>
                  <a:gd name="T31" fmla="*/ 702 h 2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3" h="260">
                    <a:moveTo>
                      <a:pt x="0" y="205"/>
                    </a:moveTo>
                    <a:cubicBezTo>
                      <a:pt x="4" y="219"/>
                      <a:pt x="1" y="244"/>
                      <a:pt x="15" y="253"/>
                    </a:cubicBezTo>
                    <a:cubicBezTo>
                      <a:pt x="27" y="260"/>
                      <a:pt x="53" y="257"/>
                      <a:pt x="67" y="257"/>
                    </a:cubicBezTo>
                    <a:cubicBezTo>
                      <a:pt x="83" y="257"/>
                      <a:pt x="104" y="257"/>
                      <a:pt x="120" y="254"/>
                    </a:cubicBezTo>
                    <a:cubicBezTo>
                      <a:pt x="130" y="251"/>
                      <a:pt x="138" y="244"/>
                      <a:pt x="140" y="233"/>
                    </a:cubicBezTo>
                    <a:cubicBezTo>
                      <a:pt x="144" y="219"/>
                      <a:pt x="140" y="200"/>
                      <a:pt x="140" y="185"/>
                    </a:cubicBezTo>
                    <a:cubicBezTo>
                      <a:pt x="141" y="159"/>
                      <a:pt x="140" y="132"/>
                      <a:pt x="143" y="106"/>
                    </a:cubicBezTo>
                    <a:cubicBezTo>
                      <a:pt x="146" y="79"/>
                      <a:pt x="159" y="52"/>
                      <a:pt x="161" y="26"/>
                    </a:cubicBezTo>
                    <a:cubicBezTo>
                      <a:pt x="163" y="2"/>
                      <a:pt x="148" y="14"/>
                      <a:pt x="139" y="0"/>
                    </a:cubicBezTo>
                    <a:cubicBezTo>
                      <a:pt x="141" y="11"/>
                      <a:pt x="148" y="14"/>
                      <a:pt x="145" y="28"/>
                    </a:cubicBezTo>
                    <a:cubicBezTo>
                      <a:pt x="142" y="48"/>
                      <a:pt x="132" y="68"/>
                      <a:pt x="125" y="87"/>
                    </a:cubicBezTo>
                    <a:cubicBezTo>
                      <a:pt x="119" y="103"/>
                      <a:pt x="114" y="115"/>
                      <a:pt x="113" y="132"/>
                    </a:cubicBezTo>
                    <a:cubicBezTo>
                      <a:pt x="112" y="148"/>
                      <a:pt x="105" y="159"/>
                      <a:pt x="88" y="162"/>
                    </a:cubicBezTo>
                    <a:cubicBezTo>
                      <a:pt x="78" y="164"/>
                      <a:pt x="51" y="160"/>
                      <a:pt x="44" y="166"/>
                    </a:cubicBezTo>
                    <a:cubicBezTo>
                      <a:pt x="36" y="173"/>
                      <a:pt x="44" y="176"/>
                      <a:pt x="48" y="183"/>
                    </a:cubicBezTo>
                    <a:cubicBezTo>
                      <a:pt x="63" y="211"/>
                      <a:pt x="32" y="254"/>
                      <a:pt x="7" y="221"/>
                    </a:cubicBezTo>
                  </a:path>
                </a:pathLst>
              </a:custGeom>
              <a:solidFill>
                <a:srgbClr val="F7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 3330">
                <a:extLst>
                  <a:ext uri="{FF2B5EF4-FFF2-40B4-BE49-F238E27FC236}">
                    <a16:creationId xmlns:a16="http://schemas.microsoft.com/office/drawing/2014/main" id="{BA11C841-297E-4950-A382-52245D29E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3364"/>
                <a:ext cx="173" cy="225"/>
              </a:xfrm>
              <a:custGeom>
                <a:avLst/>
                <a:gdLst>
                  <a:gd name="T0" fmla="*/ 0 w 126"/>
                  <a:gd name="T1" fmla="*/ 487 h 153"/>
                  <a:gd name="T2" fmla="*/ 15 w 126"/>
                  <a:gd name="T3" fmla="*/ 256 h 153"/>
                  <a:gd name="T4" fmla="*/ 60 w 126"/>
                  <a:gd name="T5" fmla="*/ 51 h 153"/>
                  <a:gd name="T6" fmla="*/ 188 w 126"/>
                  <a:gd name="T7" fmla="*/ 54 h 153"/>
                  <a:gd name="T8" fmla="*/ 266 w 126"/>
                  <a:gd name="T9" fmla="*/ 115 h 153"/>
                  <a:gd name="T10" fmla="*/ 327 w 126"/>
                  <a:gd name="T11" fmla="*/ 171 h 153"/>
                  <a:gd name="T12" fmla="*/ 196 w 126"/>
                  <a:gd name="T13" fmla="*/ 124 h 153"/>
                  <a:gd name="T14" fmla="*/ 110 w 126"/>
                  <a:gd name="T15" fmla="*/ 210 h 153"/>
                  <a:gd name="T16" fmla="*/ 55 w 126"/>
                  <a:gd name="T17" fmla="*/ 276 h 153"/>
                  <a:gd name="T18" fmla="*/ 14 w 126"/>
                  <a:gd name="T19" fmla="*/ 410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6" h="153">
                    <a:moveTo>
                      <a:pt x="0" y="153"/>
                    </a:moveTo>
                    <a:cubicBezTo>
                      <a:pt x="7" y="130"/>
                      <a:pt x="5" y="104"/>
                      <a:pt x="6" y="80"/>
                    </a:cubicBezTo>
                    <a:cubicBezTo>
                      <a:pt x="8" y="60"/>
                      <a:pt x="9" y="32"/>
                      <a:pt x="23" y="16"/>
                    </a:cubicBezTo>
                    <a:cubicBezTo>
                      <a:pt x="37" y="0"/>
                      <a:pt x="59" y="10"/>
                      <a:pt x="73" y="17"/>
                    </a:cubicBezTo>
                    <a:cubicBezTo>
                      <a:pt x="84" y="23"/>
                      <a:pt x="93" y="28"/>
                      <a:pt x="103" y="36"/>
                    </a:cubicBezTo>
                    <a:cubicBezTo>
                      <a:pt x="110" y="42"/>
                      <a:pt x="121" y="46"/>
                      <a:pt x="126" y="54"/>
                    </a:cubicBezTo>
                    <a:cubicBezTo>
                      <a:pt x="112" y="48"/>
                      <a:pt x="92" y="36"/>
                      <a:pt x="76" y="39"/>
                    </a:cubicBezTo>
                    <a:cubicBezTo>
                      <a:pt x="58" y="42"/>
                      <a:pt x="56" y="58"/>
                      <a:pt x="42" y="66"/>
                    </a:cubicBezTo>
                    <a:cubicBezTo>
                      <a:pt x="32" y="72"/>
                      <a:pt x="25" y="74"/>
                      <a:pt x="21" y="87"/>
                    </a:cubicBezTo>
                    <a:cubicBezTo>
                      <a:pt x="17" y="99"/>
                      <a:pt x="11" y="117"/>
                      <a:pt x="5" y="129"/>
                    </a:cubicBezTo>
                  </a:path>
                </a:pathLst>
              </a:custGeom>
              <a:solidFill>
                <a:srgbClr val="FC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 3331">
                <a:extLst>
                  <a:ext uri="{FF2B5EF4-FFF2-40B4-BE49-F238E27FC236}">
                    <a16:creationId xmlns:a16="http://schemas.microsoft.com/office/drawing/2014/main" id="{CDB8D55D-5D78-49DB-9FB7-922ECA2FA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388"/>
                <a:ext cx="54" cy="53"/>
              </a:xfrm>
              <a:custGeom>
                <a:avLst/>
                <a:gdLst>
                  <a:gd name="T0" fmla="*/ 64 w 39"/>
                  <a:gd name="T1" fmla="*/ 0 h 36"/>
                  <a:gd name="T2" fmla="*/ 0 w 39"/>
                  <a:gd name="T3" fmla="*/ 115 h 36"/>
                  <a:gd name="T4" fmla="*/ 36 w 39"/>
                  <a:gd name="T5" fmla="*/ 47 h 36"/>
                  <a:gd name="T6" fmla="*/ 104 w 39"/>
                  <a:gd name="T7" fmla="*/ 22 h 36"/>
                  <a:gd name="T8" fmla="*/ 80 w 39"/>
                  <a:gd name="T9" fmla="*/ 9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24" y="0"/>
                    </a:moveTo>
                    <a:cubicBezTo>
                      <a:pt x="7" y="0"/>
                      <a:pt x="0" y="22"/>
                      <a:pt x="0" y="36"/>
                    </a:cubicBezTo>
                    <a:cubicBezTo>
                      <a:pt x="7" y="32"/>
                      <a:pt x="8" y="20"/>
                      <a:pt x="14" y="15"/>
                    </a:cubicBezTo>
                    <a:cubicBezTo>
                      <a:pt x="22" y="8"/>
                      <a:pt x="30" y="10"/>
                      <a:pt x="39" y="7"/>
                    </a:cubicBezTo>
                    <a:cubicBezTo>
                      <a:pt x="36" y="4"/>
                      <a:pt x="33" y="3"/>
                      <a:pt x="30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 3332">
                <a:extLst>
                  <a:ext uri="{FF2B5EF4-FFF2-40B4-BE49-F238E27FC236}">
                    <a16:creationId xmlns:a16="http://schemas.microsoft.com/office/drawing/2014/main" id="{34ECB527-F51A-4B71-AD6C-B877D6598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" y="3395"/>
                <a:ext cx="11" cy="12"/>
              </a:xfrm>
              <a:custGeom>
                <a:avLst/>
                <a:gdLst>
                  <a:gd name="T0" fmla="*/ 6 w 8"/>
                  <a:gd name="T1" fmla="*/ 0 h 8"/>
                  <a:gd name="T2" fmla="*/ 11 w 8"/>
                  <a:gd name="T3" fmla="*/ 27 h 8"/>
                  <a:gd name="T4" fmla="*/ 14 w 8"/>
                  <a:gd name="T5" fmla="*/ 5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0" y="4"/>
                      <a:pt x="0" y="7"/>
                      <a:pt x="4" y="8"/>
                    </a:cubicBezTo>
                    <a:cubicBezTo>
                      <a:pt x="8" y="6"/>
                      <a:pt x="6" y="4"/>
                      <a:pt x="5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Oval 3333">
                <a:extLst>
                  <a:ext uri="{FF2B5EF4-FFF2-40B4-BE49-F238E27FC236}">
                    <a16:creationId xmlns:a16="http://schemas.microsoft.com/office/drawing/2014/main" id="{6F7AF269-3EF6-48DC-97D4-71F1088F6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" y="3601"/>
                <a:ext cx="115" cy="116"/>
              </a:xfrm>
              <a:prstGeom prst="ellipse">
                <a:avLst/>
              </a:prstGeom>
              <a:solidFill>
                <a:srgbClr val="EAA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59" name="Oval 3334">
                <a:extLst>
                  <a:ext uri="{FF2B5EF4-FFF2-40B4-BE49-F238E27FC236}">
                    <a16:creationId xmlns:a16="http://schemas.microsoft.com/office/drawing/2014/main" id="{350CE5B7-C926-409A-A365-3EBB9A5B7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7" y="3575"/>
                <a:ext cx="116" cy="1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0" name="Oval 3335">
                <a:extLst>
                  <a:ext uri="{FF2B5EF4-FFF2-40B4-BE49-F238E27FC236}">
                    <a16:creationId xmlns:a16="http://schemas.microsoft.com/office/drawing/2014/main" id="{54AF5072-810C-4B2B-9099-2E21B4CC7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" y="3589"/>
                <a:ext cx="116" cy="116"/>
              </a:xfrm>
              <a:prstGeom prst="ellipse">
                <a:avLst/>
              </a:prstGeom>
              <a:solidFill>
                <a:srgbClr val="DA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1" name="Freeform 3336">
                <a:extLst>
                  <a:ext uri="{FF2B5EF4-FFF2-40B4-BE49-F238E27FC236}">
                    <a16:creationId xmlns:a16="http://schemas.microsoft.com/office/drawing/2014/main" id="{E91ABBC1-11AA-485B-BDBF-9D90EE45C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" y="3617"/>
                <a:ext cx="89" cy="80"/>
              </a:xfrm>
              <a:custGeom>
                <a:avLst/>
                <a:gdLst>
                  <a:gd name="T0" fmla="*/ 0 w 65"/>
                  <a:gd name="T1" fmla="*/ 104 h 54"/>
                  <a:gd name="T2" fmla="*/ 1 w 65"/>
                  <a:gd name="T3" fmla="*/ 127 h 54"/>
                  <a:gd name="T4" fmla="*/ 77 w 65"/>
                  <a:gd name="T5" fmla="*/ 176 h 54"/>
                  <a:gd name="T6" fmla="*/ 167 w 65"/>
                  <a:gd name="T7" fmla="*/ 73 h 54"/>
                  <a:gd name="T8" fmla="*/ 164 w 65"/>
                  <a:gd name="T9" fmla="*/ 49 h 54"/>
                  <a:gd name="T10" fmla="*/ 90 w 65"/>
                  <a:gd name="T11" fmla="*/ 0 h 54"/>
                  <a:gd name="T12" fmla="*/ 0 w 65"/>
                  <a:gd name="T13" fmla="*/ 104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54">
                    <a:moveTo>
                      <a:pt x="0" y="32"/>
                    </a:moveTo>
                    <a:cubicBezTo>
                      <a:pt x="0" y="35"/>
                      <a:pt x="1" y="37"/>
                      <a:pt x="1" y="39"/>
                    </a:cubicBezTo>
                    <a:cubicBezTo>
                      <a:pt x="7" y="48"/>
                      <a:pt x="18" y="54"/>
                      <a:pt x="30" y="54"/>
                    </a:cubicBezTo>
                    <a:cubicBezTo>
                      <a:pt x="49" y="54"/>
                      <a:pt x="65" y="40"/>
                      <a:pt x="65" y="22"/>
                    </a:cubicBezTo>
                    <a:cubicBezTo>
                      <a:pt x="65" y="19"/>
                      <a:pt x="64" y="17"/>
                      <a:pt x="64" y="15"/>
                    </a:cubicBezTo>
                    <a:cubicBezTo>
                      <a:pt x="58" y="6"/>
                      <a:pt x="47" y="0"/>
                      <a:pt x="35" y="0"/>
                    </a:cubicBezTo>
                    <a:cubicBezTo>
                      <a:pt x="16" y="0"/>
                      <a:pt x="0" y="14"/>
                      <a:pt x="0" y="32"/>
                    </a:cubicBezTo>
                    <a:close/>
                  </a:path>
                </a:pathLst>
              </a:custGeom>
              <a:solidFill>
                <a:srgbClr val="CE9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Oval 3337">
                <a:extLst>
                  <a:ext uri="{FF2B5EF4-FFF2-40B4-BE49-F238E27FC236}">
                    <a16:creationId xmlns:a16="http://schemas.microsoft.com/office/drawing/2014/main" id="{4C0992D7-6374-4E5E-BEF3-D6F0BB979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" y="3616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3" name="Oval 3338">
                <a:extLst>
                  <a:ext uri="{FF2B5EF4-FFF2-40B4-BE49-F238E27FC236}">
                    <a16:creationId xmlns:a16="http://schemas.microsoft.com/office/drawing/2014/main" id="{D07F2B6A-EB5A-4541-B540-6B758C95E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3611"/>
                <a:ext cx="17" cy="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4" name="Freeform 3339">
                <a:extLst>
                  <a:ext uri="{FF2B5EF4-FFF2-40B4-BE49-F238E27FC236}">
                    <a16:creationId xmlns:a16="http://schemas.microsoft.com/office/drawing/2014/main" id="{53CA9B09-0164-4022-BCB4-51F391D80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3654"/>
                <a:ext cx="63" cy="51"/>
              </a:xfrm>
              <a:custGeom>
                <a:avLst/>
                <a:gdLst>
                  <a:gd name="T0" fmla="*/ 118 w 46"/>
                  <a:gd name="T1" fmla="*/ 0 h 35"/>
                  <a:gd name="T2" fmla="*/ 0 w 46"/>
                  <a:gd name="T3" fmla="*/ 80 h 35"/>
                  <a:gd name="T4" fmla="*/ 118 w 46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46" y="0"/>
                    </a:moveTo>
                    <a:cubicBezTo>
                      <a:pt x="39" y="30"/>
                      <a:pt x="16" y="35"/>
                      <a:pt x="0" y="26"/>
                    </a:cubicBezTo>
                    <a:cubicBezTo>
                      <a:pt x="11" y="25"/>
                      <a:pt x="34" y="21"/>
                      <a:pt x="46" y="0"/>
                    </a:cubicBezTo>
                    <a:close/>
                  </a:path>
                </a:pathLst>
              </a:custGeom>
              <a:solidFill>
                <a:srgbClr val="AE5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 3340">
                <a:extLst>
                  <a:ext uri="{FF2B5EF4-FFF2-40B4-BE49-F238E27FC236}">
                    <a16:creationId xmlns:a16="http://schemas.microsoft.com/office/drawing/2014/main" id="{DF4D7DA6-9ADA-4049-B7EE-FB9592635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2" name="Éclair 351">
              <a:extLst>
                <a:ext uri="{FF2B5EF4-FFF2-40B4-BE49-F238E27FC236}">
                  <a16:creationId xmlns:a16="http://schemas.microsoft.com/office/drawing/2014/main" id="{5F1FB72D-E9F4-4C26-96D9-8587DC99F4B4}"/>
                </a:ext>
              </a:extLst>
            </p:cNvPr>
            <p:cNvSpPr/>
            <p:nvPr/>
          </p:nvSpPr>
          <p:spPr>
            <a:xfrm>
              <a:off x="2211679" y="2826861"/>
              <a:ext cx="788274" cy="544850"/>
            </a:xfrm>
            <a:prstGeom prst="lightningBol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5" name="Groupe 404">
            <a:extLst>
              <a:ext uri="{FF2B5EF4-FFF2-40B4-BE49-F238E27FC236}">
                <a16:creationId xmlns:a16="http://schemas.microsoft.com/office/drawing/2014/main" id="{47B0A971-10C1-445F-A987-4833C2B77BD0}"/>
              </a:ext>
            </a:extLst>
          </p:cNvPr>
          <p:cNvGrpSpPr/>
          <p:nvPr/>
        </p:nvGrpSpPr>
        <p:grpSpPr>
          <a:xfrm>
            <a:off x="6405134" y="2748564"/>
            <a:ext cx="1167641" cy="883821"/>
            <a:chOff x="8193511" y="3424610"/>
            <a:chExt cx="757828" cy="576000"/>
          </a:xfrm>
        </p:grpSpPr>
        <p:grpSp>
          <p:nvGrpSpPr>
            <p:cNvPr id="406" name="Group 26">
              <a:extLst>
                <a:ext uri="{FF2B5EF4-FFF2-40B4-BE49-F238E27FC236}">
                  <a16:creationId xmlns:a16="http://schemas.microsoft.com/office/drawing/2014/main" id="{9416DDD4-EBB9-4877-A1F4-AFA4AB4D559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93511" y="3424610"/>
              <a:ext cx="579915" cy="576000"/>
              <a:chOff x="770" y="1056"/>
              <a:chExt cx="1036" cy="1029"/>
            </a:xfrm>
          </p:grpSpPr>
          <p:sp>
            <p:nvSpPr>
              <p:cNvPr id="408" name="Freeform 13">
                <a:extLst>
                  <a:ext uri="{FF2B5EF4-FFF2-40B4-BE49-F238E27FC236}">
                    <a16:creationId xmlns:a16="http://schemas.microsoft.com/office/drawing/2014/main" id="{B99572C2-1C13-49C8-A13A-EE7B90984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" y="1059"/>
                <a:ext cx="1036" cy="1026"/>
              </a:xfrm>
              <a:custGeom>
                <a:avLst/>
                <a:gdLst>
                  <a:gd name="T0" fmla="*/ 951 w 414"/>
                  <a:gd name="T1" fmla="*/ 0 h 385"/>
                  <a:gd name="T2" fmla="*/ 638 w 414"/>
                  <a:gd name="T3" fmla="*/ 64 h 385"/>
                  <a:gd name="T4" fmla="*/ 350 w 414"/>
                  <a:gd name="T5" fmla="*/ 405 h 385"/>
                  <a:gd name="T6" fmla="*/ 108 w 414"/>
                  <a:gd name="T7" fmla="*/ 752 h 385"/>
                  <a:gd name="T8" fmla="*/ 13 w 414"/>
                  <a:gd name="T9" fmla="*/ 1322 h 385"/>
                  <a:gd name="T10" fmla="*/ 258 w 414"/>
                  <a:gd name="T11" fmla="*/ 2052 h 385"/>
                  <a:gd name="T12" fmla="*/ 876 w 414"/>
                  <a:gd name="T13" fmla="*/ 2598 h 385"/>
                  <a:gd name="T14" fmla="*/ 1679 w 414"/>
                  <a:gd name="T15" fmla="*/ 2636 h 385"/>
                  <a:gd name="T16" fmla="*/ 2267 w 414"/>
                  <a:gd name="T17" fmla="*/ 2047 h 385"/>
                  <a:gd name="T18" fmla="*/ 2567 w 414"/>
                  <a:gd name="T19" fmla="*/ 994 h 385"/>
                  <a:gd name="T20" fmla="*/ 2160 w 414"/>
                  <a:gd name="T21" fmla="*/ 285 h 385"/>
                  <a:gd name="T22" fmla="*/ 938 w 414"/>
                  <a:gd name="T23" fmla="*/ 0 h 385"/>
                  <a:gd name="T24" fmla="*/ 951 w 414"/>
                  <a:gd name="T25" fmla="*/ 0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4" h="385">
                    <a:moveTo>
                      <a:pt x="152" y="0"/>
                    </a:moveTo>
                    <a:cubicBezTo>
                      <a:pt x="134" y="0"/>
                      <a:pt x="118" y="2"/>
                      <a:pt x="102" y="9"/>
                    </a:cubicBezTo>
                    <a:cubicBezTo>
                      <a:pt x="78" y="20"/>
                      <a:pt x="71" y="38"/>
                      <a:pt x="56" y="57"/>
                    </a:cubicBezTo>
                    <a:cubicBezTo>
                      <a:pt x="43" y="73"/>
                      <a:pt x="26" y="86"/>
                      <a:pt x="17" y="106"/>
                    </a:cubicBezTo>
                    <a:cubicBezTo>
                      <a:pt x="6" y="130"/>
                      <a:pt x="3" y="160"/>
                      <a:pt x="2" y="186"/>
                    </a:cubicBezTo>
                    <a:cubicBezTo>
                      <a:pt x="0" y="229"/>
                      <a:pt x="10" y="259"/>
                      <a:pt x="41" y="289"/>
                    </a:cubicBezTo>
                    <a:cubicBezTo>
                      <a:pt x="70" y="318"/>
                      <a:pt x="101" y="350"/>
                      <a:pt x="140" y="366"/>
                    </a:cubicBezTo>
                    <a:cubicBezTo>
                      <a:pt x="179" y="382"/>
                      <a:pt x="228" y="385"/>
                      <a:pt x="268" y="371"/>
                    </a:cubicBezTo>
                    <a:cubicBezTo>
                      <a:pt x="317" y="353"/>
                      <a:pt x="336" y="335"/>
                      <a:pt x="362" y="288"/>
                    </a:cubicBezTo>
                    <a:cubicBezTo>
                      <a:pt x="385" y="247"/>
                      <a:pt x="414" y="188"/>
                      <a:pt x="410" y="140"/>
                    </a:cubicBezTo>
                    <a:cubicBezTo>
                      <a:pt x="407" y="107"/>
                      <a:pt x="376" y="54"/>
                      <a:pt x="345" y="40"/>
                    </a:cubicBezTo>
                    <a:cubicBezTo>
                      <a:pt x="274" y="9"/>
                      <a:pt x="223" y="0"/>
                      <a:pt x="150" y="0"/>
                    </a:cubicBez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ABD4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14">
                <a:extLst>
                  <a:ext uri="{FF2B5EF4-FFF2-40B4-BE49-F238E27FC236}">
                    <a16:creationId xmlns:a16="http://schemas.microsoft.com/office/drawing/2014/main" id="{1E416A3A-E4DD-4F0E-8065-C5D189DD1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1117"/>
                <a:ext cx="868" cy="824"/>
              </a:xfrm>
              <a:custGeom>
                <a:avLst/>
                <a:gdLst>
                  <a:gd name="T0" fmla="*/ 463 w 347"/>
                  <a:gd name="T1" fmla="*/ 200 h 309"/>
                  <a:gd name="T2" fmla="*/ 13 w 347"/>
                  <a:gd name="T3" fmla="*/ 1139 h 309"/>
                  <a:gd name="T4" fmla="*/ 233 w 347"/>
                  <a:gd name="T5" fmla="*/ 1643 h 309"/>
                  <a:gd name="T6" fmla="*/ 483 w 347"/>
                  <a:gd name="T7" fmla="*/ 1997 h 309"/>
                  <a:gd name="T8" fmla="*/ 1158 w 347"/>
                  <a:gd name="T9" fmla="*/ 2077 h 309"/>
                  <a:gd name="T10" fmla="*/ 1388 w 347"/>
                  <a:gd name="T11" fmla="*/ 1933 h 309"/>
                  <a:gd name="T12" fmla="*/ 1658 w 347"/>
                  <a:gd name="T13" fmla="*/ 1792 h 309"/>
                  <a:gd name="T14" fmla="*/ 1739 w 347"/>
                  <a:gd name="T15" fmla="*/ 320 h 309"/>
                  <a:gd name="T16" fmla="*/ 926 w 347"/>
                  <a:gd name="T17" fmla="*/ 13 h 309"/>
                  <a:gd name="T18" fmla="*/ 463 w 347"/>
                  <a:gd name="T19" fmla="*/ 200 h 309"/>
                  <a:gd name="T20" fmla="*/ 463 w 347"/>
                  <a:gd name="T21" fmla="*/ 200 h 3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47" h="309">
                    <a:moveTo>
                      <a:pt x="74" y="28"/>
                    </a:moveTo>
                    <a:cubicBezTo>
                      <a:pt x="32" y="58"/>
                      <a:pt x="0" y="107"/>
                      <a:pt x="2" y="160"/>
                    </a:cubicBezTo>
                    <a:cubicBezTo>
                      <a:pt x="2" y="188"/>
                      <a:pt x="19" y="210"/>
                      <a:pt x="37" y="231"/>
                    </a:cubicBezTo>
                    <a:cubicBezTo>
                      <a:pt x="50" y="247"/>
                      <a:pt x="61" y="267"/>
                      <a:pt x="77" y="281"/>
                    </a:cubicBezTo>
                    <a:cubicBezTo>
                      <a:pt x="107" y="308"/>
                      <a:pt x="151" y="309"/>
                      <a:pt x="185" y="292"/>
                    </a:cubicBezTo>
                    <a:cubicBezTo>
                      <a:pt x="198" y="285"/>
                      <a:pt x="209" y="277"/>
                      <a:pt x="222" y="272"/>
                    </a:cubicBezTo>
                    <a:cubicBezTo>
                      <a:pt x="240" y="266"/>
                      <a:pt x="253" y="268"/>
                      <a:pt x="265" y="252"/>
                    </a:cubicBezTo>
                    <a:cubicBezTo>
                      <a:pt x="308" y="196"/>
                      <a:pt x="347" y="95"/>
                      <a:pt x="278" y="45"/>
                    </a:cubicBezTo>
                    <a:cubicBezTo>
                      <a:pt x="240" y="18"/>
                      <a:pt x="195" y="6"/>
                      <a:pt x="148" y="2"/>
                    </a:cubicBezTo>
                    <a:cubicBezTo>
                      <a:pt x="127" y="0"/>
                      <a:pt x="95" y="14"/>
                      <a:pt x="74" y="28"/>
                    </a:cubicBezTo>
                    <a:cubicBezTo>
                      <a:pt x="73" y="29"/>
                      <a:pt x="74" y="28"/>
                      <a:pt x="74" y="28"/>
                    </a:cubicBezTo>
                    <a:close/>
                  </a:path>
                </a:pathLst>
              </a:custGeom>
              <a:solidFill>
                <a:srgbClr val="CCA6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15">
                <a:extLst>
                  <a:ext uri="{FF2B5EF4-FFF2-40B4-BE49-F238E27FC236}">
                    <a16:creationId xmlns:a16="http://schemas.microsoft.com/office/drawing/2014/main" id="{0691BEE3-B915-46CE-99D2-4C5B38A54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" y="1077"/>
                <a:ext cx="826" cy="942"/>
              </a:xfrm>
              <a:custGeom>
                <a:avLst/>
                <a:gdLst>
                  <a:gd name="T0" fmla="*/ 345 w 330"/>
                  <a:gd name="T1" fmla="*/ 2031 h 353"/>
                  <a:gd name="T2" fmla="*/ 113 w 330"/>
                  <a:gd name="T3" fmla="*/ 1324 h 353"/>
                  <a:gd name="T4" fmla="*/ 208 w 330"/>
                  <a:gd name="T5" fmla="*/ 777 h 353"/>
                  <a:gd name="T6" fmla="*/ 433 w 330"/>
                  <a:gd name="T7" fmla="*/ 440 h 353"/>
                  <a:gd name="T8" fmla="*/ 701 w 330"/>
                  <a:gd name="T9" fmla="*/ 115 h 353"/>
                  <a:gd name="T10" fmla="*/ 996 w 330"/>
                  <a:gd name="T11" fmla="*/ 56 h 353"/>
                  <a:gd name="T12" fmla="*/ 989 w 330"/>
                  <a:gd name="T13" fmla="*/ 56 h 353"/>
                  <a:gd name="T14" fmla="*/ 2068 w 330"/>
                  <a:gd name="T15" fmla="*/ 291 h 353"/>
                  <a:gd name="T16" fmla="*/ 2035 w 330"/>
                  <a:gd name="T17" fmla="*/ 270 h 353"/>
                  <a:gd name="T18" fmla="*/ 884 w 330"/>
                  <a:gd name="T19" fmla="*/ 0 h 353"/>
                  <a:gd name="T20" fmla="*/ 896 w 330"/>
                  <a:gd name="T21" fmla="*/ 0 h 353"/>
                  <a:gd name="T22" fmla="*/ 601 w 330"/>
                  <a:gd name="T23" fmla="*/ 64 h 353"/>
                  <a:gd name="T24" fmla="*/ 333 w 330"/>
                  <a:gd name="T25" fmla="*/ 392 h 353"/>
                  <a:gd name="T26" fmla="*/ 100 w 330"/>
                  <a:gd name="T27" fmla="*/ 726 h 353"/>
                  <a:gd name="T28" fmla="*/ 13 w 330"/>
                  <a:gd name="T29" fmla="*/ 1276 h 353"/>
                  <a:gd name="T30" fmla="*/ 245 w 330"/>
                  <a:gd name="T31" fmla="*/ 1980 h 353"/>
                  <a:gd name="T32" fmla="*/ 826 w 330"/>
                  <a:gd name="T33" fmla="*/ 2500 h 353"/>
                  <a:gd name="T34" fmla="*/ 846 w 330"/>
                  <a:gd name="T35" fmla="*/ 2514 h 353"/>
                  <a:gd name="T36" fmla="*/ 345 w 330"/>
                  <a:gd name="T37" fmla="*/ 2031 h 3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30" h="353">
                    <a:moveTo>
                      <a:pt x="55" y="285"/>
                    </a:moveTo>
                    <a:cubicBezTo>
                      <a:pt x="25" y="256"/>
                      <a:pt x="16" y="228"/>
                      <a:pt x="18" y="186"/>
                    </a:cubicBezTo>
                    <a:cubicBezTo>
                      <a:pt x="19" y="161"/>
                      <a:pt x="22" y="133"/>
                      <a:pt x="33" y="109"/>
                    </a:cubicBezTo>
                    <a:cubicBezTo>
                      <a:pt x="41" y="90"/>
                      <a:pt x="56" y="78"/>
                      <a:pt x="69" y="62"/>
                    </a:cubicBezTo>
                    <a:cubicBezTo>
                      <a:pt x="83" y="44"/>
                      <a:pt x="90" y="26"/>
                      <a:pt x="112" y="16"/>
                    </a:cubicBezTo>
                    <a:cubicBezTo>
                      <a:pt x="127" y="10"/>
                      <a:pt x="143" y="7"/>
                      <a:pt x="159" y="8"/>
                    </a:cubicBezTo>
                    <a:cubicBezTo>
                      <a:pt x="158" y="8"/>
                      <a:pt x="158" y="8"/>
                      <a:pt x="158" y="8"/>
                    </a:cubicBezTo>
                    <a:cubicBezTo>
                      <a:pt x="222" y="8"/>
                      <a:pt x="269" y="15"/>
                      <a:pt x="330" y="41"/>
                    </a:cubicBezTo>
                    <a:cubicBezTo>
                      <a:pt x="328" y="40"/>
                      <a:pt x="327" y="39"/>
                      <a:pt x="325" y="38"/>
                    </a:cubicBezTo>
                    <a:cubicBezTo>
                      <a:pt x="258" y="9"/>
                      <a:pt x="210" y="0"/>
                      <a:pt x="141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27" y="0"/>
                      <a:pt x="111" y="2"/>
                      <a:pt x="96" y="9"/>
                    </a:cubicBezTo>
                    <a:cubicBezTo>
                      <a:pt x="74" y="19"/>
                      <a:pt x="67" y="36"/>
                      <a:pt x="53" y="55"/>
                    </a:cubicBezTo>
                    <a:cubicBezTo>
                      <a:pt x="40" y="71"/>
                      <a:pt x="25" y="82"/>
                      <a:pt x="16" y="102"/>
                    </a:cubicBezTo>
                    <a:cubicBezTo>
                      <a:pt x="6" y="125"/>
                      <a:pt x="3" y="153"/>
                      <a:pt x="2" y="179"/>
                    </a:cubicBezTo>
                    <a:cubicBezTo>
                      <a:pt x="0" y="220"/>
                      <a:pt x="9" y="249"/>
                      <a:pt x="39" y="278"/>
                    </a:cubicBezTo>
                    <a:cubicBezTo>
                      <a:pt x="66" y="305"/>
                      <a:pt x="96" y="336"/>
                      <a:pt x="132" y="351"/>
                    </a:cubicBezTo>
                    <a:cubicBezTo>
                      <a:pt x="133" y="352"/>
                      <a:pt x="134" y="352"/>
                      <a:pt x="135" y="353"/>
                    </a:cubicBezTo>
                    <a:cubicBezTo>
                      <a:pt x="105" y="336"/>
                      <a:pt x="79" y="309"/>
                      <a:pt x="55" y="285"/>
                    </a:cubicBezTo>
                  </a:path>
                </a:pathLst>
              </a:custGeom>
              <a:solidFill>
                <a:srgbClr val="EA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16">
                <a:extLst>
                  <a:ext uri="{FF2B5EF4-FFF2-40B4-BE49-F238E27FC236}">
                    <a16:creationId xmlns:a16="http://schemas.microsoft.com/office/drawing/2014/main" id="{AFF93872-2878-4640-8A9D-3AE28CDA4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" y="1205"/>
                <a:ext cx="803" cy="851"/>
              </a:xfrm>
              <a:custGeom>
                <a:avLst/>
                <a:gdLst>
                  <a:gd name="T0" fmla="*/ 1984 w 321"/>
                  <a:gd name="T1" fmla="*/ 632 h 319"/>
                  <a:gd name="T2" fmla="*/ 1651 w 321"/>
                  <a:gd name="T3" fmla="*/ 0 h 319"/>
                  <a:gd name="T4" fmla="*/ 1884 w 321"/>
                  <a:gd name="T5" fmla="*/ 542 h 319"/>
                  <a:gd name="T6" fmla="*/ 1601 w 321"/>
                  <a:gd name="T7" fmla="*/ 1523 h 319"/>
                  <a:gd name="T8" fmla="*/ 1046 w 321"/>
                  <a:gd name="T9" fmla="*/ 2078 h 319"/>
                  <a:gd name="T10" fmla="*/ 295 w 321"/>
                  <a:gd name="T11" fmla="*/ 2049 h 319"/>
                  <a:gd name="T12" fmla="*/ 0 w 321"/>
                  <a:gd name="T13" fmla="*/ 1835 h 319"/>
                  <a:gd name="T14" fmla="*/ 395 w 321"/>
                  <a:gd name="T15" fmla="*/ 2142 h 319"/>
                  <a:gd name="T16" fmla="*/ 1146 w 321"/>
                  <a:gd name="T17" fmla="*/ 2177 h 319"/>
                  <a:gd name="T18" fmla="*/ 1701 w 321"/>
                  <a:gd name="T19" fmla="*/ 1622 h 319"/>
                  <a:gd name="T20" fmla="*/ 1984 w 321"/>
                  <a:gd name="T21" fmla="*/ 632 h 3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1" h="319">
                    <a:moveTo>
                      <a:pt x="317" y="89"/>
                    </a:moveTo>
                    <a:cubicBezTo>
                      <a:pt x="314" y="61"/>
                      <a:pt x="291" y="18"/>
                      <a:pt x="264" y="0"/>
                    </a:cubicBezTo>
                    <a:cubicBezTo>
                      <a:pt x="284" y="21"/>
                      <a:pt x="299" y="53"/>
                      <a:pt x="301" y="76"/>
                    </a:cubicBezTo>
                    <a:cubicBezTo>
                      <a:pt x="305" y="121"/>
                      <a:pt x="278" y="176"/>
                      <a:pt x="256" y="214"/>
                    </a:cubicBezTo>
                    <a:cubicBezTo>
                      <a:pt x="232" y="258"/>
                      <a:pt x="213" y="276"/>
                      <a:pt x="167" y="292"/>
                    </a:cubicBezTo>
                    <a:cubicBezTo>
                      <a:pt x="130" y="306"/>
                      <a:pt x="84" y="303"/>
                      <a:pt x="47" y="288"/>
                    </a:cubicBezTo>
                    <a:cubicBezTo>
                      <a:pt x="30" y="281"/>
                      <a:pt x="14" y="270"/>
                      <a:pt x="0" y="258"/>
                    </a:cubicBezTo>
                    <a:cubicBezTo>
                      <a:pt x="19" y="275"/>
                      <a:pt x="39" y="292"/>
                      <a:pt x="63" y="301"/>
                    </a:cubicBezTo>
                    <a:cubicBezTo>
                      <a:pt x="100" y="317"/>
                      <a:pt x="145" y="319"/>
                      <a:pt x="183" y="306"/>
                    </a:cubicBezTo>
                    <a:cubicBezTo>
                      <a:pt x="229" y="289"/>
                      <a:pt x="247" y="272"/>
                      <a:pt x="272" y="228"/>
                    </a:cubicBezTo>
                    <a:cubicBezTo>
                      <a:pt x="293" y="190"/>
                      <a:pt x="321" y="134"/>
                      <a:pt x="317" y="89"/>
                    </a:cubicBezTo>
                  </a:path>
                </a:pathLst>
              </a:custGeom>
              <a:solidFill>
                <a:srgbClr val="8A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17">
                <a:extLst>
                  <a:ext uri="{FF2B5EF4-FFF2-40B4-BE49-F238E27FC236}">
                    <a16:creationId xmlns:a16="http://schemas.microsoft.com/office/drawing/2014/main" id="{567A1D92-9F23-4070-B0B0-79C937650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6" y="1216"/>
                <a:ext cx="680" cy="691"/>
              </a:xfrm>
              <a:custGeom>
                <a:avLst/>
                <a:gdLst>
                  <a:gd name="T0" fmla="*/ 0 w 272"/>
                  <a:gd name="T1" fmla="*/ 1225 h 259"/>
                  <a:gd name="T2" fmla="*/ 570 w 272"/>
                  <a:gd name="T3" fmla="*/ 1836 h 259"/>
                  <a:gd name="T4" fmla="*/ 970 w 272"/>
                  <a:gd name="T5" fmla="*/ 1686 h 259"/>
                  <a:gd name="T6" fmla="*/ 1270 w 272"/>
                  <a:gd name="T7" fmla="*/ 1566 h 259"/>
                  <a:gd name="T8" fmla="*/ 1658 w 272"/>
                  <a:gd name="T9" fmla="*/ 798 h 259"/>
                  <a:gd name="T10" fmla="*/ 1400 w 272"/>
                  <a:gd name="T11" fmla="*/ 56 h 259"/>
                  <a:gd name="T12" fmla="*/ 1350 w 272"/>
                  <a:gd name="T13" fmla="*/ 8 h 259"/>
                  <a:gd name="T14" fmla="*/ 1438 w 272"/>
                  <a:gd name="T15" fmla="*/ 824 h 259"/>
                  <a:gd name="T16" fmla="*/ 1258 w 272"/>
                  <a:gd name="T17" fmla="*/ 1147 h 259"/>
                  <a:gd name="T18" fmla="*/ 988 w 272"/>
                  <a:gd name="T19" fmla="*/ 1318 h 259"/>
                  <a:gd name="T20" fmla="*/ 438 w 272"/>
                  <a:gd name="T21" fmla="*/ 1467 h 259"/>
                  <a:gd name="T22" fmla="*/ 25 w 272"/>
                  <a:gd name="T23" fmla="*/ 1225 h 25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2" h="259">
                    <a:moveTo>
                      <a:pt x="0" y="172"/>
                    </a:moveTo>
                    <a:cubicBezTo>
                      <a:pt x="31" y="199"/>
                      <a:pt x="42" y="254"/>
                      <a:pt x="91" y="258"/>
                    </a:cubicBezTo>
                    <a:cubicBezTo>
                      <a:pt x="113" y="259"/>
                      <a:pt x="136" y="247"/>
                      <a:pt x="155" y="237"/>
                    </a:cubicBezTo>
                    <a:cubicBezTo>
                      <a:pt x="170" y="230"/>
                      <a:pt x="188" y="228"/>
                      <a:pt x="203" y="220"/>
                    </a:cubicBezTo>
                    <a:cubicBezTo>
                      <a:pt x="234" y="202"/>
                      <a:pt x="259" y="146"/>
                      <a:pt x="265" y="112"/>
                    </a:cubicBezTo>
                    <a:cubicBezTo>
                      <a:pt x="272" y="75"/>
                      <a:pt x="256" y="28"/>
                      <a:pt x="224" y="8"/>
                    </a:cubicBezTo>
                    <a:cubicBezTo>
                      <a:pt x="221" y="7"/>
                      <a:pt x="216" y="0"/>
                      <a:pt x="216" y="1"/>
                    </a:cubicBezTo>
                    <a:cubicBezTo>
                      <a:pt x="240" y="41"/>
                      <a:pt x="248" y="71"/>
                      <a:pt x="230" y="116"/>
                    </a:cubicBezTo>
                    <a:cubicBezTo>
                      <a:pt x="223" y="133"/>
                      <a:pt x="216" y="150"/>
                      <a:pt x="201" y="161"/>
                    </a:cubicBezTo>
                    <a:cubicBezTo>
                      <a:pt x="188" y="170"/>
                      <a:pt x="171" y="173"/>
                      <a:pt x="158" y="185"/>
                    </a:cubicBezTo>
                    <a:cubicBezTo>
                      <a:pt x="123" y="214"/>
                      <a:pt x="113" y="236"/>
                      <a:pt x="70" y="206"/>
                    </a:cubicBezTo>
                    <a:cubicBezTo>
                      <a:pt x="52" y="194"/>
                      <a:pt x="15" y="190"/>
                      <a:pt x="4" y="172"/>
                    </a:cubicBezTo>
                  </a:path>
                </a:pathLst>
              </a:custGeom>
              <a:solidFill>
                <a:srgbClr val="BA94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18">
                <a:extLst>
                  <a:ext uri="{FF2B5EF4-FFF2-40B4-BE49-F238E27FC236}">
                    <a16:creationId xmlns:a16="http://schemas.microsoft.com/office/drawing/2014/main" id="{70FDFFF1-42A8-4648-BF13-7A9AAC149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" y="1149"/>
                <a:ext cx="495" cy="435"/>
              </a:xfrm>
              <a:custGeom>
                <a:avLst/>
                <a:gdLst>
                  <a:gd name="T0" fmla="*/ 1175 w 198"/>
                  <a:gd name="T1" fmla="*/ 64 h 163"/>
                  <a:gd name="T2" fmla="*/ 400 w 198"/>
                  <a:gd name="T3" fmla="*/ 363 h 163"/>
                  <a:gd name="T4" fmla="*/ 150 w 198"/>
                  <a:gd name="T5" fmla="*/ 1161 h 163"/>
                  <a:gd name="T6" fmla="*/ 613 w 198"/>
                  <a:gd name="T7" fmla="*/ 350 h 163"/>
                  <a:gd name="T8" fmla="*/ 1238 w 198"/>
                  <a:gd name="T9" fmla="*/ 77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" h="163">
                    <a:moveTo>
                      <a:pt x="188" y="9"/>
                    </a:moveTo>
                    <a:cubicBezTo>
                      <a:pt x="140" y="0"/>
                      <a:pt x="99" y="15"/>
                      <a:pt x="64" y="51"/>
                    </a:cubicBezTo>
                    <a:cubicBezTo>
                      <a:pt x="39" y="76"/>
                      <a:pt x="0" y="127"/>
                      <a:pt x="24" y="163"/>
                    </a:cubicBezTo>
                    <a:cubicBezTo>
                      <a:pt x="3" y="116"/>
                      <a:pt x="68" y="75"/>
                      <a:pt x="98" y="49"/>
                    </a:cubicBezTo>
                    <a:cubicBezTo>
                      <a:pt x="120" y="30"/>
                      <a:pt x="168" y="1"/>
                      <a:pt x="198" y="11"/>
                    </a:cubicBezTo>
                  </a:path>
                </a:pathLst>
              </a:custGeom>
              <a:solidFill>
                <a:srgbClr val="E3D5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19">
                <a:extLst>
                  <a:ext uri="{FF2B5EF4-FFF2-40B4-BE49-F238E27FC236}">
                    <a16:creationId xmlns:a16="http://schemas.microsoft.com/office/drawing/2014/main" id="{59251A93-CC47-466C-A3BF-19743D0F1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3" y="1448"/>
                <a:ext cx="475" cy="464"/>
              </a:xfrm>
              <a:custGeom>
                <a:avLst/>
                <a:gdLst>
                  <a:gd name="T0" fmla="*/ 0 w 190"/>
                  <a:gd name="T1" fmla="*/ 1195 h 174"/>
                  <a:gd name="T2" fmla="*/ 425 w 190"/>
                  <a:gd name="T3" fmla="*/ 1075 h 174"/>
                  <a:gd name="T4" fmla="*/ 925 w 190"/>
                  <a:gd name="T5" fmla="*/ 811 h 174"/>
                  <a:gd name="T6" fmla="*/ 1170 w 190"/>
                  <a:gd name="T7" fmla="*/ 0 h 174"/>
                  <a:gd name="T8" fmla="*/ 888 w 190"/>
                  <a:gd name="T9" fmla="*/ 712 h 174"/>
                  <a:gd name="T10" fmla="*/ 533 w 190"/>
                  <a:gd name="T11" fmla="*/ 917 h 174"/>
                  <a:gd name="T12" fmla="*/ 0 w 190"/>
                  <a:gd name="T13" fmla="*/ 1195 h 1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0" h="174">
                    <a:moveTo>
                      <a:pt x="0" y="168"/>
                    </a:moveTo>
                    <a:cubicBezTo>
                      <a:pt x="29" y="174"/>
                      <a:pt x="40" y="162"/>
                      <a:pt x="68" y="151"/>
                    </a:cubicBezTo>
                    <a:cubicBezTo>
                      <a:pt x="96" y="140"/>
                      <a:pt x="124" y="140"/>
                      <a:pt x="148" y="114"/>
                    </a:cubicBezTo>
                    <a:cubicBezTo>
                      <a:pt x="172" y="88"/>
                      <a:pt x="190" y="37"/>
                      <a:pt x="187" y="0"/>
                    </a:cubicBezTo>
                    <a:cubicBezTo>
                      <a:pt x="187" y="24"/>
                      <a:pt x="164" y="85"/>
                      <a:pt x="142" y="100"/>
                    </a:cubicBezTo>
                    <a:cubicBezTo>
                      <a:pt x="120" y="114"/>
                      <a:pt x="107" y="120"/>
                      <a:pt x="85" y="129"/>
                    </a:cubicBezTo>
                    <a:cubicBezTo>
                      <a:pt x="63" y="138"/>
                      <a:pt x="18" y="174"/>
                      <a:pt x="0" y="168"/>
                    </a:cubicBezTo>
                  </a:path>
                </a:pathLst>
              </a:custGeom>
              <a:solidFill>
                <a:srgbClr val="AC7D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20">
                <a:extLst>
                  <a:ext uri="{FF2B5EF4-FFF2-40B4-BE49-F238E27FC236}">
                    <a16:creationId xmlns:a16="http://schemas.microsoft.com/office/drawing/2014/main" id="{3C13320D-FBBA-4A8B-9DC2-16FFD7321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" y="1443"/>
                <a:ext cx="578" cy="634"/>
              </a:xfrm>
              <a:custGeom>
                <a:avLst/>
                <a:gdLst>
                  <a:gd name="T0" fmla="*/ 1409 w 231"/>
                  <a:gd name="T1" fmla="*/ 0 h 238"/>
                  <a:gd name="T2" fmla="*/ 638 w 231"/>
                  <a:gd name="T3" fmla="*/ 1505 h 238"/>
                  <a:gd name="T4" fmla="*/ 0 w 231"/>
                  <a:gd name="T5" fmla="*/ 1582 h 238"/>
                  <a:gd name="T6" fmla="*/ 726 w 231"/>
                  <a:gd name="T7" fmla="*/ 1369 h 238"/>
                  <a:gd name="T8" fmla="*/ 1409 w 231"/>
                  <a:gd name="T9" fmla="*/ 0 h 2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1" h="238">
                    <a:moveTo>
                      <a:pt x="225" y="0"/>
                    </a:moveTo>
                    <a:cubicBezTo>
                      <a:pt x="231" y="26"/>
                      <a:pt x="181" y="185"/>
                      <a:pt x="102" y="212"/>
                    </a:cubicBezTo>
                    <a:cubicBezTo>
                      <a:pt x="23" y="238"/>
                      <a:pt x="0" y="223"/>
                      <a:pt x="0" y="223"/>
                    </a:cubicBezTo>
                    <a:cubicBezTo>
                      <a:pt x="33" y="226"/>
                      <a:pt x="87" y="212"/>
                      <a:pt x="116" y="193"/>
                    </a:cubicBezTo>
                    <a:cubicBezTo>
                      <a:pt x="146" y="175"/>
                      <a:pt x="204" y="93"/>
                      <a:pt x="225" y="0"/>
                    </a:cubicBezTo>
                  </a:path>
                </a:pathLst>
              </a:custGeom>
              <a:solidFill>
                <a:srgbClr val="65A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21">
                <a:extLst>
                  <a:ext uri="{FF2B5EF4-FFF2-40B4-BE49-F238E27FC236}">
                    <a16:creationId xmlns:a16="http://schemas.microsoft.com/office/drawing/2014/main" id="{F41E321C-F5CF-471E-A44B-339E46CE5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1117"/>
                <a:ext cx="868" cy="824"/>
              </a:xfrm>
              <a:custGeom>
                <a:avLst/>
                <a:gdLst>
                  <a:gd name="T0" fmla="*/ 463 w 347"/>
                  <a:gd name="T1" fmla="*/ 200 h 309"/>
                  <a:gd name="T2" fmla="*/ 13 w 347"/>
                  <a:gd name="T3" fmla="*/ 1139 h 309"/>
                  <a:gd name="T4" fmla="*/ 233 w 347"/>
                  <a:gd name="T5" fmla="*/ 1643 h 309"/>
                  <a:gd name="T6" fmla="*/ 483 w 347"/>
                  <a:gd name="T7" fmla="*/ 1997 h 309"/>
                  <a:gd name="T8" fmla="*/ 1158 w 347"/>
                  <a:gd name="T9" fmla="*/ 2077 h 309"/>
                  <a:gd name="T10" fmla="*/ 1388 w 347"/>
                  <a:gd name="T11" fmla="*/ 1933 h 309"/>
                  <a:gd name="T12" fmla="*/ 1658 w 347"/>
                  <a:gd name="T13" fmla="*/ 1792 h 309"/>
                  <a:gd name="T14" fmla="*/ 1739 w 347"/>
                  <a:gd name="T15" fmla="*/ 320 h 309"/>
                  <a:gd name="T16" fmla="*/ 926 w 347"/>
                  <a:gd name="T17" fmla="*/ 13 h 309"/>
                  <a:gd name="T18" fmla="*/ 463 w 347"/>
                  <a:gd name="T19" fmla="*/ 200 h 309"/>
                  <a:gd name="T20" fmla="*/ 463 w 347"/>
                  <a:gd name="T21" fmla="*/ 200 h 3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47" h="309">
                    <a:moveTo>
                      <a:pt x="74" y="28"/>
                    </a:moveTo>
                    <a:cubicBezTo>
                      <a:pt x="32" y="58"/>
                      <a:pt x="0" y="107"/>
                      <a:pt x="2" y="160"/>
                    </a:cubicBezTo>
                    <a:cubicBezTo>
                      <a:pt x="2" y="188"/>
                      <a:pt x="19" y="210"/>
                      <a:pt x="37" y="231"/>
                    </a:cubicBezTo>
                    <a:cubicBezTo>
                      <a:pt x="50" y="247"/>
                      <a:pt x="61" y="267"/>
                      <a:pt x="77" y="281"/>
                    </a:cubicBezTo>
                    <a:cubicBezTo>
                      <a:pt x="107" y="308"/>
                      <a:pt x="151" y="309"/>
                      <a:pt x="185" y="292"/>
                    </a:cubicBezTo>
                    <a:cubicBezTo>
                      <a:pt x="198" y="285"/>
                      <a:pt x="209" y="277"/>
                      <a:pt x="222" y="272"/>
                    </a:cubicBezTo>
                    <a:cubicBezTo>
                      <a:pt x="240" y="266"/>
                      <a:pt x="253" y="268"/>
                      <a:pt x="265" y="252"/>
                    </a:cubicBezTo>
                    <a:cubicBezTo>
                      <a:pt x="308" y="196"/>
                      <a:pt x="347" y="95"/>
                      <a:pt x="278" y="45"/>
                    </a:cubicBezTo>
                    <a:cubicBezTo>
                      <a:pt x="240" y="18"/>
                      <a:pt x="195" y="6"/>
                      <a:pt x="148" y="2"/>
                    </a:cubicBezTo>
                    <a:cubicBezTo>
                      <a:pt x="127" y="0"/>
                      <a:pt x="95" y="14"/>
                      <a:pt x="74" y="28"/>
                    </a:cubicBezTo>
                    <a:cubicBezTo>
                      <a:pt x="73" y="29"/>
                      <a:pt x="74" y="28"/>
                      <a:pt x="74" y="28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5857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22">
                <a:extLst>
                  <a:ext uri="{FF2B5EF4-FFF2-40B4-BE49-F238E27FC236}">
                    <a16:creationId xmlns:a16="http://schemas.microsoft.com/office/drawing/2014/main" id="{8135CCD4-A381-49CC-B93F-46F45BC84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" y="1056"/>
                <a:ext cx="1036" cy="1029"/>
              </a:xfrm>
              <a:custGeom>
                <a:avLst/>
                <a:gdLst>
                  <a:gd name="T0" fmla="*/ 951 w 414"/>
                  <a:gd name="T1" fmla="*/ 8 h 386"/>
                  <a:gd name="T2" fmla="*/ 638 w 414"/>
                  <a:gd name="T3" fmla="*/ 72 h 386"/>
                  <a:gd name="T4" fmla="*/ 350 w 414"/>
                  <a:gd name="T5" fmla="*/ 405 h 386"/>
                  <a:gd name="T6" fmla="*/ 108 w 414"/>
                  <a:gd name="T7" fmla="*/ 754 h 386"/>
                  <a:gd name="T8" fmla="*/ 13 w 414"/>
                  <a:gd name="T9" fmla="*/ 1330 h 386"/>
                  <a:gd name="T10" fmla="*/ 258 w 414"/>
                  <a:gd name="T11" fmla="*/ 2061 h 386"/>
                  <a:gd name="T12" fmla="*/ 876 w 414"/>
                  <a:gd name="T13" fmla="*/ 2607 h 386"/>
                  <a:gd name="T14" fmla="*/ 1679 w 414"/>
                  <a:gd name="T15" fmla="*/ 2636 h 386"/>
                  <a:gd name="T16" fmla="*/ 2267 w 414"/>
                  <a:gd name="T17" fmla="*/ 2047 h 386"/>
                  <a:gd name="T18" fmla="*/ 2567 w 414"/>
                  <a:gd name="T19" fmla="*/ 1002 h 386"/>
                  <a:gd name="T20" fmla="*/ 2160 w 414"/>
                  <a:gd name="T21" fmla="*/ 285 h 386"/>
                  <a:gd name="T22" fmla="*/ 938 w 414"/>
                  <a:gd name="T23" fmla="*/ 8 h 386"/>
                  <a:gd name="T24" fmla="*/ 951 w 414"/>
                  <a:gd name="T25" fmla="*/ 8 h 3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4" h="386">
                    <a:moveTo>
                      <a:pt x="152" y="1"/>
                    </a:moveTo>
                    <a:cubicBezTo>
                      <a:pt x="134" y="0"/>
                      <a:pt x="118" y="3"/>
                      <a:pt x="102" y="10"/>
                    </a:cubicBezTo>
                    <a:cubicBezTo>
                      <a:pt x="78" y="20"/>
                      <a:pt x="71" y="38"/>
                      <a:pt x="56" y="57"/>
                    </a:cubicBezTo>
                    <a:cubicBezTo>
                      <a:pt x="42" y="74"/>
                      <a:pt x="26" y="86"/>
                      <a:pt x="17" y="106"/>
                    </a:cubicBezTo>
                    <a:cubicBezTo>
                      <a:pt x="6" y="131"/>
                      <a:pt x="3" y="160"/>
                      <a:pt x="2" y="187"/>
                    </a:cubicBezTo>
                    <a:cubicBezTo>
                      <a:pt x="0" y="230"/>
                      <a:pt x="10" y="260"/>
                      <a:pt x="41" y="290"/>
                    </a:cubicBezTo>
                    <a:cubicBezTo>
                      <a:pt x="70" y="318"/>
                      <a:pt x="101" y="351"/>
                      <a:pt x="140" y="367"/>
                    </a:cubicBezTo>
                    <a:cubicBezTo>
                      <a:pt x="179" y="383"/>
                      <a:pt x="228" y="386"/>
                      <a:pt x="268" y="371"/>
                    </a:cubicBezTo>
                    <a:cubicBezTo>
                      <a:pt x="317" y="354"/>
                      <a:pt x="336" y="335"/>
                      <a:pt x="362" y="288"/>
                    </a:cubicBezTo>
                    <a:cubicBezTo>
                      <a:pt x="385" y="248"/>
                      <a:pt x="414" y="189"/>
                      <a:pt x="410" y="141"/>
                    </a:cubicBezTo>
                    <a:cubicBezTo>
                      <a:pt x="407" y="107"/>
                      <a:pt x="376" y="54"/>
                      <a:pt x="345" y="40"/>
                    </a:cubicBezTo>
                    <a:cubicBezTo>
                      <a:pt x="274" y="9"/>
                      <a:pt x="223" y="1"/>
                      <a:pt x="150" y="1"/>
                    </a:cubicBezTo>
                    <a:lnTo>
                      <a:pt x="152" y="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5857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23">
                <a:extLst>
                  <a:ext uri="{FF2B5EF4-FFF2-40B4-BE49-F238E27FC236}">
                    <a16:creationId xmlns:a16="http://schemas.microsoft.com/office/drawing/2014/main" id="{3196B61A-EAB0-4715-A132-06AD6BA84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1160"/>
                <a:ext cx="83" cy="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19" name="Oval 24">
                <a:extLst>
                  <a:ext uri="{FF2B5EF4-FFF2-40B4-BE49-F238E27FC236}">
                    <a16:creationId xmlns:a16="http://schemas.microsoft.com/office/drawing/2014/main" id="{AE4B1162-D55E-490A-B468-D612E245B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" y="1155"/>
                <a:ext cx="30" cy="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20" name="Oval 25">
                <a:extLst>
                  <a:ext uri="{FF2B5EF4-FFF2-40B4-BE49-F238E27FC236}">
                    <a16:creationId xmlns:a16="http://schemas.microsoft.com/office/drawing/2014/main" id="{48AD3172-B99F-4043-AC1D-8C6272830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6" y="1221"/>
                <a:ext cx="30" cy="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407" name="ZoneTexte 406">
              <a:extLst>
                <a:ext uri="{FF2B5EF4-FFF2-40B4-BE49-F238E27FC236}">
                  <a16:creationId xmlns:a16="http://schemas.microsoft.com/office/drawing/2014/main" id="{D46D9942-031D-45FB-BDD2-D3371F01E1F1}"/>
                </a:ext>
              </a:extLst>
            </p:cNvPr>
            <p:cNvSpPr txBox="1"/>
            <p:nvPr/>
          </p:nvSpPr>
          <p:spPr>
            <a:xfrm>
              <a:off x="8266364" y="3591171"/>
              <a:ext cx="684975" cy="148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Th1/17</a:t>
              </a:r>
            </a:p>
          </p:txBody>
        </p:sp>
      </p:grpSp>
      <p:grpSp>
        <p:nvGrpSpPr>
          <p:cNvPr id="421" name="Groupe 420">
            <a:extLst>
              <a:ext uri="{FF2B5EF4-FFF2-40B4-BE49-F238E27FC236}">
                <a16:creationId xmlns:a16="http://schemas.microsoft.com/office/drawing/2014/main" id="{E30FE62F-1DF0-4F0E-A2BE-49F2760EDA41}"/>
              </a:ext>
            </a:extLst>
          </p:cNvPr>
          <p:cNvGrpSpPr>
            <a:grpSpLocks noChangeAspect="1"/>
          </p:cNvGrpSpPr>
          <p:nvPr/>
        </p:nvGrpSpPr>
        <p:grpSpPr>
          <a:xfrm>
            <a:off x="7353692" y="1765486"/>
            <a:ext cx="1495989" cy="1058629"/>
            <a:chOff x="6391783" y="2969517"/>
            <a:chExt cx="763096" cy="540000"/>
          </a:xfrm>
        </p:grpSpPr>
        <p:grpSp>
          <p:nvGrpSpPr>
            <p:cNvPr id="422" name="Group 589">
              <a:extLst>
                <a:ext uri="{FF2B5EF4-FFF2-40B4-BE49-F238E27FC236}">
                  <a16:creationId xmlns:a16="http://schemas.microsoft.com/office/drawing/2014/main" id="{0BD36A53-A4E5-4FC9-B699-1CD967B5506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91783" y="2969517"/>
              <a:ext cx="496670" cy="540000"/>
              <a:chOff x="4318" y="762"/>
              <a:chExt cx="894" cy="972"/>
            </a:xfrm>
          </p:grpSpPr>
          <p:sp>
            <p:nvSpPr>
              <p:cNvPr id="424" name="Freeform 578">
                <a:extLst>
                  <a:ext uri="{FF2B5EF4-FFF2-40B4-BE49-F238E27FC236}">
                    <a16:creationId xmlns:a16="http://schemas.microsoft.com/office/drawing/2014/main" id="{BEFC9EB9-B268-4B88-8CCD-28F3CB1EF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762"/>
                <a:ext cx="894" cy="972"/>
              </a:xfrm>
              <a:custGeom>
                <a:avLst/>
                <a:gdLst>
                  <a:gd name="T0" fmla="*/ 1664 w 447"/>
                  <a:gd name="T1" fmla="*/ 1300 h 456"/>
                  <a:gd name="T2" fmla="*/ 1684 w 447"/>
                  <a:gd name="T3" fmla="*/ 919 h 456"/>
                  <a:gd name="T4" fmla="*/ 1576 w 447"/>
                  <a:gd name="T5" fmla="*/ 595 h 456"/>
                  <a:gd name="T6" fmla="*/ 1536 w 447"/>
                  <a:gd name="T7" fmla="*/ 514 h 456"/>
                  <a:gd name="T8" fmla="*/ 1520 w 447"/>
                  <a:gd name="T9" fmla="*/ 296 h 456"/>
                  <a:gd name="T10" fmla="*/ 1484 w 447"/>
                  <a:gd name="T11" fmla="*/ 213 h 456"/>
                  <a:gd name="T12" fmla="*/ 1404 w 447"/>
                  <a:gd name="T13" fmla="*/ 290 h 456"/>
                  <a:gd name="T14" fmla="*/ 1452 w 447"/>
                  <a:gd name="T15" fmla="*/ 168 h 456"/>
                  <a:gd name="T16" fmla="*/ 1348 w 447"/>
                  <a:gd name="T17" fmla="*/ 264 h 456"/>
                  <a:gd name="T18" fmla="*/ 1204 w 447"/>
                  <a:gd name="T19" fmla="*/ 109 h 456"/>
                  <a:gd name="T20" fmla="*/ 1152 w 447"/>
                  <a:gd name="T21" fmla="*/ 153 h 456"/>
                  <a:gd name="T22" fmla="*/ 764 w 447"/>
                  <a:gd name="T23" fmla="*/ 160 h 456"/>
                  <a:gd name="T24" fmla="*/ 644 w 447"/>
                  <a:gd name="T25" fmla="*/ 81 h 456"/>
                  <a:gd name="T26" fmla="*/ 632 w 447"/>
                  <a:gd name="T27" fmla="*/ 200 h 456"/>
                  <a:gd name="T28" fmla="*/ 412 w 447"/>
                  <a:gd name="T29" fmla="*/ 177 h 456"/>
                  <a:gd name="T30" fmla="*/ 392 w 447"/>
                  <a:gd name="T31" fmla="*/ 217 h 456"/>
                  <a:gd name="T32" fmla="*/ 312 w 447"/>
                  <a:gd name="T33" fmla="*/ 414 h 456"/>
                  <a:gd name="T34" fmla="*/ 200 w 447"/>
                  <a:gd name="T35" fmla="*/ 509 h 456"/>
                  <a:gd name="T36" fmla="*/ 140 w 447"/>
                  <a:gd name="T37" fmla="*/ 627 h 456"/>
                  <a:gd name="T38" fmla="*/ 88 w 447"/>
                  <a:gd name="T39" fmla="*/ 723 h 456"/>
                  <a:gd name="T40" fmla="*/ 148 w 447"/>
                  <a:gd name="T41" fmla="*/ 1273 h 456"/>
                  <a:gd name="T42" fmla="*/ 220 w 447"/>
                  <a:gd name="T43" fmla="*/ 1690 h 456"/>
                  <a:gd name="T44" fmla="*/ 248 w 447"/>
                  <a:gd name="T45" fmla="*/ 1678 h 456"/>
                  <a:gd name="T46" fmla="*/ 348 w 447"/>
                  <a:gd name="T47" fmla="*/ 1767 h 456"/>
                  <a:gd name="T48" fmla="*/ 320 w 447"/>
                  <a:gd name="T49" fmla="*/ 1980 h 456"/>
                  <a:gd name="T50" fmla="*/ 432 w 447"/>
                  <a:gd name="T51" fmla="*/ 1872 h 456"/>
                  <a:gd name="T52" fmla="*/ 728 w 447"/>
                  <a:gd name="T53" fmla="*/ 2040 h 456"/>
                  <a:gd name="T54" fmla="*/ 1308 w 447"/>
                  <a:gd name="T55" fmla="*/ 1682 h 456"/>
                  <a:gd name="T56" fmla="*/ 1376 w 447"/>
                  <a:gd name="T57" fmla="*/ 1678 h 456"/>
                  <a:gd name="T58" fmla="*/ 1476 w 447"/>
                  <a:gd name="T59" fmla="*/ 1667 h 456"/>
                  <a:gd name="T60" fmla="*/ 1700 w 447"/>
                  <a:gd name="T61" fmla="*/ 1750 h 456"/>
                  <a:gd name="T62" fmla="*/ 1556 w 447"/>
                  <a:gd name="T63" fmla="*/ 1609 h 456"/>
                  <a:gd name="T64" fmla="*/ 1412 w 447"/>
                  <a:gd name="T65" fmla="*/ 1449 h 456"/>
                  <a:gd name="T66" fmla="*/ 1620 w 447"/>
                  <a:gd name="T67" fmla="*/ 1562 h 456"/>
                  <a:gd name="T68" fmla="*/ 1636 w 447"/>
                  <a:gd name="T69" fmla="*/ 1381 h 456"/>
                  <a:gd name="T70" fmla="*/ 1776 w 447"/>
                  <a:gd name="T71" fmla="*/ 1509 h 45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47" h="456">
                    <a:moveTo>
                      <a:pt x="438" y="310"/>
                    </a:moveTo>
                    <a:cubicBezTo>
                      <a:pt x="431" y="302"/>
                      <a:pt x="426" y="294"/>
                      <a:pt x="416" y="286"/>
                    </a:cubicBezTo>
                    <a:cubicBezTo>
                      <a:pt x="410" y="282"/>
                      <a:pt x="414" y="273"/>
                      <a:pt x="420" y="267"/>
                    </a:cubicBezTo>
                    <a:cubicBezTo>
                      <a:pt x="437" y="243"/>
                      <a:pt x="421" y="220"/>
                      <a:pt x="421" y="202"/>
                    </a:cubicBezTo>
                    <a:cubicBezTo>
                      <a:pt x="421" y="191"/>
                      <a:pt x="405" y="162"/>
                      <a:pt x="392" y="140"/>
                    </a:cubicBezTo>
                    <a:cubicBezTo>
                      <a:pt x="389" y="134"/>
                      <a:pt x="392" y="132"/>
                      <a:pt x="394" y="131"/>
                    </a:cubicBezTo>
                    <a:cubicBezTo>
                      <a:pt x="398" y="129"/>
                      <a:pt x="401" y="127"/>
                      <a:pt x="402" y="124"/>
                    </a:cubicBezTo>
                    <a:cubicBezTo>
                      <a:pt x="409" y="111"/>
                      <a:pt x="394" y="111"/>
                      <a:pt x="384" y="113"/>
                    </a:cubicBezTo>
                    <a:cubicBezTo>
                      <a:pt x="382" y="113"/>
                      <a:pt x="375" y="114"/>
                      <a:pt x="374" y="109"/>
                    </a:cubicBezTo>
                    <a:cubicBezTo>
                      <a:pt x="372" y="96"/>
                      <a:pt x="378" y="77"/>
                      <a:pt x="380" y="65"/>
                    </a:cubicBezTo>
                    <a:cubicBezTo>
                      <a:pt x="382" y="51"/>
                      <a:pt x="381" y="38"/>
                      <a:pt x="374" y="33"/>
                    </a:cubicBezTo>
                    <a:cubicBezTo>
                      <a:pt x="370" y="31"/>
                      <a:pt x="369" y="36"/>
                      <a:pt x="371" y="47"/>
                    </a:cubicBezTo>
                    <a:cubicBezTo>
                      <a:pt x="373" y="57"/>
                      <a:pt x="364" y="74"/>
                      <a:pt x="358" y="68"/>
                    </a:cubicBezTo>
                    <a:cubicBezTo>
                      <a:pt x="356" y="67"/>
                      <a:pt x="354" y="65"/>
                      <a:pt x="351" y="64"/>
                    </a:cubicBezTo>
                    <a:cubicBezTo>
                      <a:pt x="350" y="62"/>
                      <a:pt x="350" y="61"/>
                      <a:pt x="351" y="59"/>
                    </a:cubicBezTo>
                    <a:cubicBezTo>
                      <a:pt x="352" y="51"/>
                      <a:pt x="362" y="45"/>
                      <a:pt x="363" y="37"/>
                    </a:cubicBezTo>
                    <a:cubicBezTo>
                      <a:pt x="366" y="23"/>
                      <a:pt x="357" y="26"/>
                      <a:pt x="352" y="34"/>
                    </a:cubicBezTo>
                    <a:cubicBezTo>
                      <a:pt x="347" y="42"/>
                      <a:pt x="347" y="54"/>
                      <a:pt x="337" y="58"/>
                    </a:cubicBezTo>
                    <a:cubicBezTo>
                      <a:pt x="327" y="62"/>
                      <a:pt x="319" y="51"/>
                      <a:pt x="311" y="47"/>
                    </a:cubicBezTo>
                    <a:cubicBezTo>
                      <a:pt x="294" y="40"/>
                      <a:pt x="299" y="33"/>
                      <a:pt x="301" y="24"/>
                    </a:cubicBezTo>
                    <a:cubicBezTo>
                      <a:pt x="304" y="14"/>
                      <a:pt x="315" y="5"/>
                      <a:pt x="306" y="3"/>
                    </a:cubicBezTo>
                    <a:cubicBezTo>
                      <a:pt x="298" y="0"/>
                      <a:pt x="292" y="28"/>
                      <a:pt x="288" y="34"/>
                    </a:cubicBezTo>
                    <a:cubicBezTo>
                      <a:pt x="284" y="40"/>
                      <a:pt x="273" y="35"/>
                      <a:pt x="250" y="29"/>
                    </a:cubicBezTo>
                    <a:cubicBezTo>
                      <a:pt x="227" y="24"/>
                      <a:pt x="204" y="31"/>
                      <a:pt x="191" y="35"/>
                    </a:cubicBezTo>
                    <a:cubicBezTo>
                      <a:pt x="177" y="38"/>
                      <a:pt x="179" y="35"/>
                      <a:pt x="174" y="33"/>
                    </a:cubicBezTo>
                    <a:cubicBezTo>
                      <a:pt x="168" y="30"/>
                      <a:pt x="164" y="19"/>
                      <a:pt x="161" y="18"/>
                    </a:cubicBezTo>
                    <a:cubicBezTo>
                      <a:pt x="157" y="17"/>
                      <a:pt x="153" y="23"/>
                      <a:pt x="156" y="28"/>
                    </a:cubicBezTo>
                    <a:cubicBezTo>
                      <a:pt x="160" y="33"/>
                      <a:pt x="168" y="39"/>
                      <a:pt x="158" y="44"/>
                    </a:cubicBezTo>
                    <a:cubicBezTo>
                      <a:pt x="148" y="50"/>
                      <a:pt x="138" y="54"/>
                      <a:pt x="128" y="54"/>
                    </a:cubicBezTo>
                    <a:cubicBezTo>
                      <a:pt x="118" y="54"/>
                      <a:pt x="108" y="41"/>
                      <a:pt x="103" y="39"/>
                    </a:cubicBezTo>
                    <a:cubicBezTo>
                      <a:pt x="97" y="37"/>
                      <a:pt x="96" y="31"/>
                      <a:pt x="93" y="33"/>
                    </a:cubicBezTo>
                    <a:cubicBezTo>
                      <a:pt x="89" y="34"/>
                      <a:pt x="90" y="44"/>
                      <a:pt x="98" y="48"/>
                    </a:cubicBezTo>
                    <a:cubicBezTo>
                      <a:pt x="107" y="51"/>
                      <a:pt x="118" y="55"/>
                      <a:pt x="106" y="70"/>
                    </a:cubicBezTo>
                    <a:cubicBezTo>
                      <a:pt x="102" y="75"/>
                      <a:pt x="96" y="90"/>
                      <a:pt x="78" y="91"/>
                    </a:cubicBezTo>
                    <a:cubicBezTo>
                      <a:pt x="60" y="92"/>
                      <a:pt x="28" y="65"/>
                      <a:pt x="39" y="92"/>
                    </a:cubicBezTo>
                    <a:cubicBezTo>
                      <a:pt x="42" y="100"/>
                      <a:pt x="55" y="100"/>
                      <a:pt x="50" y="112"/>
                    </a:cubicBezTo>
                    <a:cubicBezTo>
                      <a:pt x="46" y="121"/>
                      <a:pt x="35" y="119"/>
                      <a:pt x="28" y="117"/>
                    </a:cubicBezTo>
                    <a:cubicBezTo>
                      <a:pt x="26" y="129"/>
                      <a:pt x="42" y="126"/>
                      <a:pt x="35" y="138"/>
                    </a:cubicBezTo>
                    <a:cubicBezTo>
                      <a:pt x="28" y="149"/>
                      <a:pt x="6" y="135"/>
                      <a:pt x="3" y="149"/>
                    </a:cubicBezTo>
                    <a:cubicBezTo>
                      <a:pt x="0" y="160"/>
                      <a:pt x="16" y="154"/>
                      <a:pt x="22" y="159"/>
                    </a:cubicBezTo>
                    <a:cubicBezTo>
                      <a:pt x="29" y="164"/>
                      <a:pt x="36" y="169"/>
                      <a:pt x="32" y="180"/>
                    </a:cubicBezTo>
                    <a:cubicBezTo>
                      <a:pt x="21" y="221"/>
                      <a:pt x="28" y="245"/>
                      <a:pt x="37" y="280"/>
                    </a:cubicBezTo>
                    <a:cubicBezTo>
                      <a:pt x="47" y="319"/>
                      <a:pt x="59" y="340"/>
                      <a:pt x="61" y="349"/>
                    </a:cubicBezTo>
                    <a:cubicBezTo>
                      <a:pt x="64" y="358"/>
                      <a:pt x="58" y="363"/>
                      <a:pt x="55" y="372"/>
                    </a:cubicBezTo>
                    <a:cubicBezTo>
                      <a:pt x="51" y="381"/>
                      <a:pt x="50" y="389"/>
                      <a:pt x="57" y="393"/>
                    </a:cubicBezTo>
                    <a:cubicBezTo>
                      <a:pt x="64" y="397"/>
                      <a:pt x="62" y="377"/>
                      <a:pt x="62" y="369"/>
                    </a:cubicBezTo>
                    <a:cubicBezTo>
                      <a:pt x="62" y="360"/>
                      <a:pt x="69" y="363"/>
                      <a:pt x="74" y="372"/>
                    </a:cubicBezTo>
                    <a:cubicBezTo>
                      <a:pt x="79" y="381"/>
                      <a:pt x="82" y="386"/>
                      <a:pt x="87" y="389"/>
                    </a:cubicBezTo>
                    <a:cubicBezTo>
                      <a:pt x="91" y="392"/>
                      <a:pt x="87" y="403"/>
                      <a:pt x="87" y="411"/>
                    </a:cubicBezTo>
                    <a:cubicBezTo>
                      <a:pt x="87" y="418"/>
                      <a:pt x="76" y="431"/>
                      <a:pt x="80" y="436"/>
                    </a:cubicBezTo>
                    <a:cubicBezTo>
                      <a:pt x="83" y="442"/>
                      <a:pt x="87" y="435"/>
                      <a:pt x="91" y="425"/>
                    </a:cubicBezTo>
                    <a:cubicBezTo>
                      <a:pt x="96" y="414"/>
                      <a:pt x="102" y="402"/>
                      <a:pt x="108" y="412"/>
                    </a:cubicBezTo>
                    <a:cubicBezTo>
                      <a:pt x="113" y="422"/>
                      <a:pt x="119" y="422"/>
                      <a:pt x="140" y="425"/>
                    </a:cubicBezTo>
                    <a:cubicBezTo>
                      <a:pt x="162" y="427"/>
                      <a:pt x="169" y="443"/>
                      <a:pt x="182" y="449"/>
                    </a:cubicBezTo>
                    <a:cubicBezTo>
                      <a:pt x="195" y="456"/>
                      <a:pt x="214" y="451"/>
                      <a:pt x="232" y="443"/>
                    </a:cubicBezTo>
                    <a:cubicBezTo>
                      <a:pt x="262" y="428"/>
                      <a:pt x="316" y="347"/>
                      <a:pt x="327" y="370"/>
                    </a:cubicBezTo>
                    <a:cubicBezTo>
                      <a:pt x="332" y="378"/>
                      <a:pt x="343" y="406"/>
                      <a:pt x="350" y="408"/>
                    </a:cubicBezTo>
                    <a:cubicBezTo>
                      <a:pt x="375" y="416"/>
                      <a:pt x="352" y="381"/>
                      <a:pt x="344" y="369"/>
                    </a:cubicBezTo>
                    <a:cubicBezTo>
                      <a:pt x="336" y="357"/>
                      <a:pt x="335" y="354"/>
                      <a:pt x="339" y="349"/>
                    </a:cubicBezTo>
                    <a:cubicBezTo>
                      <a:pt x="349" y="337"/>
                      <a:pt x="365" y="358"/>
                      <a:pt x="369" y="367"/>
                    </a:cubicBezTo>
                    <a:cubicBezTo>
                      <a:pt x="374" y="376"/>
                      <a:pt x="387" y="376"/>
                      <a:pt x="399" y="379"/>
                    </a:cubicBezTo>
                    <a:cubicBezTo>
                      <a:pt x="412" y="381"/>
                      <a:pt x="424" y="391"/>
                      <a:pt x="425" y="385"/>
                    </a:cubicBezTo>
                    <a:cubicBezTo>
                      <a:pt x="426" y="379"/>
                      <a:pt x="417" y="373"/>
                      <a:pt x="400" y="368"/>
                    </a:cubicBezTo>
                    <a:cubicBezTo>
                      <a:pt x="384" y="362"/>
                      <a:pt x="392" y="363"/>
                      <a:pt x="389" y="354"/>
                    </a:cubicBezTo>
                    <a:cubicBezTo>
                      <a:pt x="386" y="345"/>
                      <a:pt x="380" y="349"/>
                      <a:pt x="372" y="347"/>
                    </a:cubicBezTo>
                    <a:cubicBezTo>
                      <a:pt x="364" y="345"/>
                      <a:pt x="346" y="327"/>
                      <a:pt x="353" y="319"/>
                    </a:cubicBezTo>
                    <a:cubicBezTo>
                      <a:pt x="355" y="317"/>
                      <a:pt x="365" y="317"/>
                      <a:pt x="377" y="329"/>
                    </a:cubicBezTo>
                    <a:cubicBezTo>
                      <a:pt x="386" y="335"/>
                      <a:pt x="392" y="348"/>
                      <a:pt x="405" y="344"/>
                    </a:cubicBezTo>
                    <a:cubicBezTo>
                      <a:pt x="407" y="334"/>
                      <a:pt x="374" y="312"/>
                      <a:pt x="383" y="302"/>
                    </a:cubicBezTo>
                    <a:cubicBezTo>
                      <a:pt x="393" y="292"/>
                      <a:pt x="396" y="300"/>
                      <a:pt x="409" y="304"/>
                    </a:cubicBezTo>
                    <a:cubicBezTo>
                      <a:pt x="421" y="308"/>
                      <a:pt x="424" y="313"/>
                      <a:pt x="433" y="322"/>
                    </a:cubicBezTo>
                    <a:cubicBezTo>
                      <a:pt x="441" y="331"/>
                      <a:pt x="442" y="339"/>
                      <a:pt x="444" y="332"/>
                    </a:cubicBezTo>
                    <a:cubicBezTo>
                      <a:pt x="447" y="324"/>
                      <a:pt x="445" y="318"/>
                      <a:pt x="438" y="310"/>
                    </a:cubicBezTo>
                    <a:close/>
                  </a:path>
                </a:pathLst>
              </a:custGeom>
              <a:solidFill>
                <a:srgbClr val="CCE1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579">
                <a:extLst>
                  <a:ext uri="{FF2B5EF4-FFF2-40B4-BE49-F238E27FC236}">
                    <a16:creationId xmlns:a16="http://schemas.microsoft.com/office/drawing/2014/main" id="{C52E9C6E-DEFA-457F-B710-0A2002461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035"/>
                <a:ext cx="518" cy="546"/>
              </a:xfrm>
              <a:custGeom>
                <a:avLst/>
                <a:gdLst>
                  <a:gd name="T0" fmla="*/ 272 w 259"/>
                  <a:gd name="T1" fmla="*/ 0 h 256"/>
                  <a:gd name="T2" fmla="*/ 24 w 259"/>
                  <a:gd name="T3" fmla="*/ 495 h 256"/>
                  <a:gd name="T4" fmla="*/ 104 w 259"/>
                  <a:gd name="T5" fmla="*/ 806 h 256"/>
                  <a:gd name="T6" fmla="*/ 324 w 259"/>
                  <a:gd name="T7" fmla="*/ 1000 h 256"/>
                  <a:gd name="T8" fmla="*/ 648 w 259"/>
                  <a:gd name="T9" fmla="*/ 1092 h 256"/>
                  <a:gd name="T10" fmla="*/ 908 w 259"/>
                  <a:gd name="T11" fmla="*/ 695 h 256"/>
                  <a:gd name="T12" fmla="*/ 952 w 259"/>
                  <a:gd name="T13" fmla="*/ 459 h 256"/>
                  <a:gd name="T14" fmla="*/ 696 w 259"/>
                  <a:gd name="T15" fmla="*/ 386 h 256"/>
                  <a:gd name="T16" fmla="*/ 588 w 259"/>
                  <a:gd name="T17" fmla="*/ 309 h 256"/>
                  <a:gd name="T18" fmla="*/ 524 w 259"/>
                  <a:gd name="T19" fmla="*/ 149 h 256"/>
                  <a:gd name="T20" fmla="*/ 272 w 259"/>
                  <a:gd name="T21" fmla="*/ 0 h 2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59" h="256">
                    <a:moveTo>
                      <a:pt x="68" y="0"/>
                    </a:moveTo>
                    <a:cubicBezTo>
                      <a:pt x="15" y="7"/>
                      <a:pt x="0" y="63"/>
                      <a:pt x="6" y="109"/>
                    </a:cubicBezTo>
                    <a:cubicBezTo>
                      <a:pt x="9" y="131"/>
                      <a:pt x="15" y="157"/>
                      <a:pt x="26" y="177"/>
                    </a:cubicBezTo>
                    <a:cubicBezTo>
                      <a:pt x="38" y="198"/>
                      <a:pt x="61" y="208"/>
                      <a:pt x="81" y="220"/>
                    </a:cubicBezTo>
                    <a:cubicBezTo>
                      <a:pt x="106" y="237"/>
                      <a:pt x="131" y="256"/>
                      <a:pt x="162" y="240"/>
                    </a:cubicBezTo>
                    <a:cubicBezTo>
                      <a:pt x="196" y="223"/>
                      <a:pt x="208" y="182"/>
                      <a:pt x="227" y="153"/>
                    </a:cubicBezTo>
                    <a:cubicBezTo>
                      <a:pt x="239" y="135"/>
                      <a:pt x="259" y="120"/>
                      <a:pt x="238" y="101"/>
                    </a:cubicBezTo>
                    <a:cubicBezTo>
                      <a:pt x="223" y="87"/>
                      <a:pt x="193" y="92"/>
                      <a:pt x="174" y="85"/>
                    </a:cubicBezTo>
                    <a:cubicBezTo>
                      <a:pt x="165" y="82"/>
                      <a:pt x="151" y="79"/>
                      <a:pt x="147" y="68"/>
                    </a:cubicBezTo>
                    <a:cubicBezTo>
                      <a:pt x="139" y="52"/>
                      <a:pt x="149" y="48"/>
                      <a:pt x="131" y="33"/>
                    </a:cubicBezTo>
                    <a:cubicBezTo>
                      <a:pt x="113" y="16"/>
                      <a:pt x="93" y="3"/>
                      <a:pt x="68" y="0"/>
                    </a:cubicBezTo>
                    <a:close/>
                  </a:path>
                </a:pathLst>
              </a:custGeom>
              <a:solidFill>
                <a:srgbClr val="E0D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580">
                <a:extLst>
                  <a:ext uri="{FF2B5EF4-FFF2-40B4-BE49-F238E27FC236}">
                    <a16:creationId xmlns:a16="http://schemas.microsoft.com/office/drawing/2014/main" id="{83CDBE31-1C17-4423-BF12-CF7DFE986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915"/>
                <a:ext cx="256" cy="459"/>
              </a:xfrm>
              <a:custGeom>
                <a:avLst/>
                <a:gdLst>
                  <a:gd name="T0" fmla="*/ 512 w 128"/>
                  <a:gd name="T1" fmla="*/ 0 h 215"/>
                  <a:gd name="T2" fmla="*/ 140 w 128"/>
                  <a:gd name="T3" fmla="*/ 980 h 215"/>
                  <a:gd name="T4" fmla="*/ 512 w 128"/>
                  <a:gd name="T5" fmla="*/ 0 h 2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8" h="215">
                    <a:moveTo>
                      <a:pt x="128" y="0"/>
                    </a:moveTo>
                    <a:cubicBezTo>
                      <a:pt x="71" y="19"/>
                      <a:pt x="0" y="101"/>
                      <a:pt x="35" y="215"/>
                    </a:cubicBezTo>
                    <a:cubicBezTo>
                      <a:pt x="27" y="188"/>
                      <a:pt x="29" y="63"/>
                      <a:pt x="12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581">
                <a:extLst>
                  <a:ext uri="{FF2B5EF4-FFF2-40B4-BE49-F238E27FC236}">
                    <a16:creationId xmlns:a16="http://schemas.microsoft.com/office/drawing/2014/main" id="{C83F7B9E-CE79-4079-957A-C9E1BE608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8" y="1069"/>
                <a:ext cx="604" cy="640"/>
              </a:xfrm>
              <a:custGeom>
                <a:avLst/>
                <a:gdLst>
                  <a:gd name="T0" fmla="*/ 0 w 302"/>
                  <a:gd name="T1" fmla="*/ 1184 h 300"/>
                  <a:gd name="T2" fmla="*/ 244 w 302"/>
                  <a:gd name="T3" fmla="*/ 1316 h 300"/>
                  <a:gd name="T4" fmla="*/ 452 w 302"/>
                  <a:gd name="T5" fmla="*/ 1269 h 300"/>
                  <a:gd name="T6" fmla="*/ 652 w 302"/>
                  <a:gd name="T7" fmla="*/ 1092 h 300"/>
                  <a:gd name="T8" fmla="*/ 804 w 302"/>
                  <a:gd name="T9" fmla="*/ 924 h 300"/>
                  <a:gd name="T10" fmla="*/ 872 w 302"/>
                  <a:gd name="T11" fmla="*/ 892 h 300"/>
                  <a:gd name="T12" fmla="*/ 904 w 302"/>
                  <a:gd name="T13" fmla="*/ 800 h 300"/>
                  <a:gd name="T14" fmla="*/ 1044 w 302"/>
                  <a:gd name="T15" fmla="*/ 732 h 300"/>
                  <a:gd name="T16" fmla="*/ 1084 w 302"/>
                  <a:gd name="T17" fmla="*/ 651 h 300"/>
                  <a:gd name="T18" fmla="*/ 1160 w 302"/>
                  <a:gd name="T19" fmla="*/ 578 h 300"/>
                  <a:gd name="T20" fmla="*/ 1180 w 302"/>
                  <a:gd name="T21" fmla="*/ 273 h 300"/>
                  <a:gd name="T22" fmla="*/ 1052 w 302"/>
                  <a:gd name="T23" fmla="*/ 0 h 300"/>
                  <a:gd name="T24" fmla="*/ 1040 w 302"/>
                  <a:gd name="T25" fmla="*/ 542 h 300"/>
                  <a:gd name="T26" fmla="*/ 832 w 302"/>
                  <a:gd name="T27" fmla="*/ 691 h 300"/>
                  <a:gd name="T28" fmla="*/ 668 w 302"/>
                  <a:gd name="T29" fmla="*/ 919 h 300"/>
                  <a:gd name="T30" fmla="*/ 488 w 302"/>
                  <a:gd name="T31" fmla="*/ 1111 h 300"/>
                  <a:gd name="T32" fmla="*/ 344 w 302"/>
                  <a:gd name="T33" fmla="*/ 1237 h 300"/>
                  <a:gd name="T34" fmla="*/ 172 w 302"/>
                  <a:gd name="T35" fmla="*/ 1220 h 300"/>
                  <a:gd name="T36" fmla="*/ 8 w 302"/>
                  <a:gd name="T37" fmla="*/ 1165 h 3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2" h="300">
                    <a:moveTo>
                      <a:pt x="0" y="260"/>
                    </a:moveTo>
                    <a:cubicBezTo>
                      <a:pt x="18" y="272"/>
                      <a:pt x="42" y="278"/>
                      <a:pt x="61" y="289"/>
                    </a:cubicBezTo>
                    <a:cubicBezTo>
                      <a:pt x="81" y="300"/>
                      <a:pt x="95" y="291"/>
                      <a:pt x="113" y="279"/>
                    </a:cubicBezTo>
                    <a:cubicBezTo>
                      <a:pt x="131" y="267"/>
                      <a:pt x="146" y="252"/>
                      <a:pt x="163" y="240"/>
                    </a:cubicBezTo>
                    <a:cubicBezTo>
                      <a:pt x="179" y="229"/>
                      <a:pt x="187" y="214"/>
                      <a:pt x="201" y="203"/>
                    </a:cubicBezTo>
                    <a:cubicBezTo>
                      <a:pt x="205" y="200"/>
                      <a:pt x="214" y="199"/>
                      <a:pt x="218" y="196"/>
                    </a:cubicBezTo>
                    <a:cubicBezTo>
                      <a:pt x="223" y="190"/>
                      <a:pt x="220" y="182"/>
                      <a:pt x="226" y="176"/>
                    </a:cubicBezTo>
                    <a:cubicBezTo>
                      <a:pt x="238" y="163"/>
                      <a:pt x="251" y="178"/>
                      <a:pt x="261" y="161"/>
                    </a:cubicBezTo>
                    <a:cubicBezTo>
                      <a:pt x="266" y="153"/>
                      <a:pt x="264" y="150"/>
                      <a:pt x="271" y="143"/>
                    </a:cubicBezTo>
                    <a:cubicBezTo>
                      <a:pt x="277" y="138"/>
                      <a:pt x="285" y="135"/>
                      <a:pt x="290" y="127"/>
                    </a:cubicBezTo>
                    <a:cubicBezTo>
                      <a:pt x="302" y="110"/>
                      <a:pt x="298" y="80"/>
                      <a:pt x="295" y="60"/>
                    </a:cubicBezTo>
                    <a:cubicBezTo>
                      <a:pt x="292" y="38"/>
                      <a:pt x="283" y="13"/>
                      <a:pt x="263" y="0"/>
                    </a:cubicBezTo>
                    <a:cubicBezTo>
                      <a:pt x="279" y="37"/>
                      <a:pt x="294" y="85"/>
                      <a:pt x="260" y="119"/>
                    </a:cubicBezTo>
                    <a:cubicBezTo>
                      <a:pt x="246" y="133"/>
                      <a:pt x="223" y="139"/>
                      <a:pt x="208" y="152"/>
                    </a:cubicBezTo>
                    <a:cubicBezTo>
                      <a:pt x="191" y="166"/>
                      <a:pt x="179" y="184"/>
                      <a:pt x="167" y="202"/>
                    </a:cubicBezTo>
                    <a:cubicBezTo>
                      <a:pt x="155" y="221"/>
                      <a:pt x="141" y="232"/>
                      <a:pt x="122" y="244"/>
                    </a:cubicBezTo>
                    <a:cubicBezTo>
                      <a:pt x="111" y="252"/>
                      <a:pt x="98" y="267"/>
                      <a:pt x="86" y="272"/>
                    </a:cubicBezTo>
                    <a:cubicBezTo>
                      <a:pt x="73" y="277"/>
                      <a:pt x="55" y="270"/>
                      <a:pt x="43" y="268"/>
                    </a:cubicBezTo>
                    <a:cubicBezTo>
                      <a:pt x="30" y="266"/>
                      <a:pt x="12" y="264"/>
                      <a:pt x="2" y="256"/>
                    </a:cubicBezTo>
                  </a:path>
                </a:pathLst>
              </a:custGeom>
              <a:solidFill>
                <a:srgbClr val="B0D4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582">
                <a:extLst>
                  <a:ext uri="{FF2B5EF4-FFF2-40B4-BE49-F238E27FC236}">
                    <a16:creationId xmlns:a16="http://schemas.microsoft.com/office/drawing/2014/main" id="{7C0764AE-8182-4D14-B57B-70E07C58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0" y="1286"/>
                <a:ext cx="410" cy="267"/>
              </a:xfrm>
              <a:custGeom>
                <a:avLst/>
                <a:gdLst>
                  <a:gd name="T0" fmla="*/ 0 w 205"/>
                  <a:gd name="T1" fmla="*/ 0 h 125"/>
                  <a:gd name="T2" fmla="*/ 124 w 205"/>
                  <a:gd name="T3" fmla="*/ 320 h 125"/>
                  <a:gd name="T4" fmla="*/ 416 w 205"/>
                  <a:gd name="T5" fmla="*/ 521 h 125"/>
                  <a:gd name="T6" fmla="*/ 644 w 205"/>
                  <a:gd name="T7" fmla="*/ 434 h 125"/>
                  <a:gd name="T8" fmla="*/ 820 w 205"/>
                  <a:gd name="T9" fmla="*/ 124 h 125"/>
                  <a:gd name="T10" fmla="*/ 532 w 205"/>
                  <a:gd name="T11" fmla="*/ 434 h 125"/>
                  <a:gd name="T12" fmla="*/ 256 w 205"/>
                  <a:gd name="T13" fmla="*/ 350 h 125"/>
                  <a:gd name="T14" fmla="*/ 0 w 205"/>
                  <a:gd name="T15" fmla="*/ 0 h 1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5" h="125">
                    <a:moveTo>
                      <a:pt x="0" y="0"/>
                    </a:moveTo>
                    <a:cubicBezTo>
                      <a:pt x="9" y="40"/>
                      <a:pt x="7" y="49"/>
                      <a:pt x="31" y="70"/>
                    </a:cubicBezTo>
                    <a:cubicBezTo>
                      <a:pt x="55" y="90"/>
                      <a:pt x="83" y="103"/>
                      <a:pt x="104" y="114"/>
                    </a:cubicBezTo>
                    <a:cubicBezTo>
                      <a:pt x="125" y="125"/>
                      <a:pt x="147" y="112"/>
                      <a:pt x="161" y="95"/>
                    </a:cubicBezTo>
                    <a:cubicBezTo>
                      <a:pt x="175" y="78"/>
                      <a:pt x="186" y="47"/>
                      <a:pt x="205" y="27"/>
                    </a:cubicBezTo>
                    <a:cubicBezTo>
                      <a:pt x="189" y="43"/>
                      <a:pt x="166" y="86"/>
                      <a:pt x="133" y="95"/>
                    </a:cubicBezTo>
                    <a:cubicBezTo>
                      <a:pt x="99" y="105"/>
                      <a:pt x="88" y="92"/>
                      <a:pt x="64" y="77"/>
                    </a:cubicBezTo>
                    <a:cubicBezTo>
                      <a:pt x="32" y="56"/>
                      <a:pt x="9" y="37"/>
                      <a:pt x="0" y="0"/>
                    </a:cubicBezTo>
                  </a:path>
                </a:pathLst>
              </a:custGeom>
              <a:solidFill>
                <a:srgbClr val="C69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583">
                <a:extLst>
                  <a:ext uri="{FF2B5EF4-FFF2-40B4-BE49-F238E27FC236}">
                    <a16:creationId xmlns:a16="http://schemas.microsoft.com/office/drawing/2014/main" id="{DC88C802-7570-4680-998C-9958304A8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0" y="1116"/>
                <a:ext cx="188" cy="143"/>
              </a:xfrm>
              <a:custGeom>
                <a:avLst/>
                <a:gdLst>
                  <a:gd name="T0" fmla="*/ 0 w 94"/>
                  <a:gd name="T1" fmla="*/ 0 h 67"/>
                  <a:gd name="T2" fmla="*/ 40 w 94"/>
                  <a:gd name="T3" fmla="*/ 92 h 67"/>
                  <a:gd name="T4" fmla="*/ 156 w 94"/>
                  <a:gd name="T5" fmla="*/ 245 h 67"/>
                  <a:gd name="T6" fmla="*/ 376 w 94"/>
                  <a:gd name="T7" fmla="*/ 282 h 67"/>
                  <a:gd name="T8" fmla="*/ 100 w 94"/>
                  <a:gd name="T9" fmla="*/ 265 h 67"/>
                  <a:gd name="T10" fmla="*/ 0 w 94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4" h="67">
                    <a:moveTo>
                      <a:pt x="0" y="0"/>
                    </a:moveTo>
                    <a:cubicBezTo>
                      <a:pt x="4" y="6"/>
                      <a:pt x="8" y="14"/>
                      <a:pt x="10" y="20"/>
                    </a:cubicBezTo>
                    <a:cubicBezTo>
                      <a:pt x="15" y="34"/>
                      <a:pt x="17" y="47"/>
                      <a:pt x="39" y="54"/>
                    </a:cubicBezTo>
                    <a:cubicBezTo>
                      <a:pt x="67" y="63"/>
                      <a:pt x="94" y="62"/>
                      <a:pt x="94" y="62"/>
                    </a:cubicBezTo>
                    <a:cubicBezTo>
                      <a:pt x="70" y="65"/>
                      <a:pt x="41" y="67"/>
                      <a:pt x="25" y="58"/>
                    </a:cubicBezTo>
                    <a:cubicBezTo>
                      <a:pt x="10" y="48"/>
                      <a:pt x="3" y="1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584">
                <a:extLst>
                  <a:ext uri="{FF2B5EF4-FFF2-40B4-BE49-F238E27FC236}">
                    <a16:creationId xmlns:a16="http://schemas.microsoft.com/office/drawing/2014/main" id="{9FAE5A17-10CB-404C-AF2E-4EC32AAC1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762"/>
                <a:ext cx="892" cy="972"/>
              </a:xfrm>
              <a:custGeom>
                <a:avLst/>
                <a:gdLst>
                  <a:gd name="T0" fmla="*/ 1664 w 446"/>
                  <a:gd name="T1" fmla="*/ 1305 h 456"/>
                  <a:gd name="T2" fmla="*/ 1684 w 446"/>
                  <a:gd name="T3" fmla="*/ 919 h 456"/>
                  <a:gd name="T4" fmla="*/ 1576 w 446"/>
                  <a:gd name="T5" fmla="*/ 595 h 456"/>
                  <a:gd name="T6" fmla="*/ 1536 w 446"/>
                  <a:gd name="T7" fmla="*/ 514 h 456"/>
                  <a:gd name="T8" fmla="*/ 1520 w 446"/>
                  <a:gd name="T9" fmla="*/ 296 h 456"/>
                  <a:gd name="T10" fmla="*/ 1484 w 446"/>
                  <a:gd name="T11" fmla="*/ 213 h 456"/>
                  <a:gd name="T12" fmla="*/ 1400 w 446"/>
                  <a:gd name="T13" fmla="*/ 290 h 456"/>
                  <a:gd name="T14" fmla="*/ 1452 w 446"/>
                  <a:gd name="T15" fmla="*/ 168 h 456"/>
                  <a:gd name="T16" fmla="*/ 1348 w 446"/>
                  <a:gd name="T17" fmla="*/ 264 h 456"/>
                  <a:gd name="T18" fmla="*/ 1204 w 446"/>
                  <a:gd name="T19" fmla="*/ 109 h 456"/>
                  <a:gd name="T20" fmla="*/ 1152 w 446"/>
                  <a:gd name="T21" fmla="*/ 153 h 456"/>
                  <a:gd name="T22" fmla="*/ 760 w 446"/>
                  <a:gd name="T23" fmla="*/ 160 h 456"/>
                  <a:gd name="T24" fmla="*/ 640 w 446"/>
                  <a:gd name="T25" fmla="*/ 81 h 456"/>
                  <a:gd name="T26" fmla="*/ 632 w 446"/>
                  <a:gd name="T27" fmla="*/ 205 h 456"/>
                  <a:gd name="T28" fmla="*/ 408 w 446"/>
                  <a:gd name="T29" fmla="*/ 177 h 456"/>
                  <a:gd name="T30" fmla="*/ 392 w 446"/>
                  <a:gd name="T31" fmla="*/ 217 h 456"/>
                  <a:gd name="T32" fmla="*/ 308 w 446"/>
                  <a:gd name="T33" fmla="*/ 414 h 456"/>
                  <a:gd name="T34" fmla="*/ 200 w 446"/>
                  <a:gd name="T35" fmla="*/ 509 h 456"/>
                  <a:gd name="T36" fmla="*/ 140 w 446"/>
                  <a:gd name="T37" fmla="*/ 627 h 456"/>
                  <a:gd name="T38" fmla="*/ 88 w 446"/>
                  <a:gd name="T39" fmla="*/ 723 h 456"/>
                  <a:gd name="T40" fmla="*/ 148 w 446"/>
                  <a:gd name="T41" fmla="*/ 1273 h 456"/>
                  <a:gd name="T42" fmla="*/ 216 w 446"/>
                  <a:gd name="T43" fmla="*/ 1690 h 456"/>
                  <a:gd name="T44" fmla="*/ 248 w 446"/>
                  <a:gd name="T45" fmla="*/ 1678 h 456"/>
                  <a:gd name="T46" fmla="*/ 344 w 446"/>
                  <a:gd name="T47" fmla="*/ 1767 h 456"/>
                  <a:gd name="T48" fmla="*/ 316 w 446"/>
                  <a:gd name="T49" fmla="*/ 1987 h 456"/>
                  <a:gd name="T50" fmla="*/ 428 w 446"/>
                  <a:gd name="T51" fmla="*/ 1872 h 456"/>
                  <a:gd name="T52" fmla="*/ 728 w 446"/>
                  <a:gd name="T53" fmla="*/ 2044 h 456"/>
                  <a:gd name="T54" fmla="*/ 1308 w 446"/>
                  <a:gd name="T55" fmla="*/ 1682 h 456"/>
                  <a:gd name="T56" fmla="*/ 1372 w 446"/>
                  <a:gd name="T57" fmla="*/ 1678 h 456"/>
                  <a:gd name="T58" fmla="*/ 1476 w 446"/>
                  <a:gd name="T59" fmla="*/ 1667 h 456"/>
                  <a:gd name="T60" fmla="*/ 1700 w 446"/>
                  <a:gd name="T61" fmla="*/ 1750 h 456"/>
                  <a:gd name="T62" fmla="*/ 1556 w 446"/>
                  <a:gd name="T63" fmla="*/ 1609 h 456"/>
                  <a:gd name="T64" fmla="*/ 1412 w 446"/>
                  <a:gd name="T65" fmla="*/ 1449 h 456"/>
                  <a:gd name="T66" fmla="*/ 1616 w 446"/>
                  <a:gd name="T67" fmla="*/ 1562 h 456"/>
                  <a:gd name="T68" fmla="*/ 1632 w 446"/>
                  <a:gd name="T69" fmla="*/ 1381 h 456"/>
                  <a:gd name="T70" fmla="*/ 1776 w 446"/>
                  <a:gd name="T71" fmla="*/ 1509 h 45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46" h="456">
                    <a:moveTo>
                      <a:pt x="438" y="310"/>
                    </a:moveTo>
                    <a:cubicBezTo>
                      <a:pt x="431" y="302"/>
                      <a:pt x="426" y="294"/>
                      <a:pt x="416" y="287"/>
                    </a:cubicBezTo>
                    <a:cubicBezTo>
                      <a:pt x="409" y="282"/>
                      <a:pt x="414" y="273"/>
                      <a:pt x="420" y="267"/>
                    </a:cubicBezTo>
                    <a:cubicBezTo>
                      <a:pt x="437" y="243"/>
                      <a:pt x="421" y="220"/>
                      <a:pt x="421" y="202"/>
                    </a:cubicBezTo>
                    <a:cubicBezTo>
                      <a:pt x="421" y="191"/>
                      <a:pt x="405" y="162"/>
                      <a:pt x="391" y="140"/>
                    </a:cubicBezTo>
                    <a:cubicBezTo>
                      <a:pt x="389" y="134"/>
                      <a:pt x="392" y="132"/>
                      <a:pt x="394" y="131"/>
                    </a:cubicBezTo>
                    <a:cubicBezTo>
                      <a:pt x="397" y="129"/>
                      <a:pt x="400" y="127"/>
                      <a:pt x="402" y="124"/>
                    </a:cubicBezTo>
                    <a:cubicBezTo>
                      <a:pt x="409" y="111"/>
                      <a:pt x="394" y="111"/>
                      <a:pt x="384" y="113"/>
                    </a:cubicBezTo>
                    <a:cubicBezTo>
                      <a:pt x="382" y="113"/>
                      <a:pt x="375" y="114"/>
                      <a:pt x="374" y="109"/>
                    </a:cubicBezTo>
                    <a:cubicBezTo>
                      <a:pt x="372" y="96"/>
                      <a:pt x="378" y="77"/>
                      <a:pt x="380" y="65"/>
                    </a:cubicBezTo>
                    <a:cubicBezTo>
                      <a:pt x="382" y="51"/>
                      <a:pt x="381" y="38"/>
                      <a:pt x="374" y="33"/>
                    </a:cubicBezTo>
                    <a:cubicBezTo>
                      <a:pt x="370" y="31"/>
                      <a:pt x="369" y="36"/>
                      <a:pt x="371" y="47"/>
                    </a:cubicBezTo>
                    <a:cubicBezTo>
                      <a:pt x="373" y="57"/>
                      <a:pt x="364" y="74"/>
                      <a:pt x="358" y="68"/>
                    </a:cubicBezTo>
                    <a:cubicBezTo>
                      <a:pt x="356" y="67"/>
                      <a:pt x="354" y="65"/>
                      <a:pt x="350" y="64"/>
                    </a:cubicBezTo>
                    <a:cubicBezTo>
                      <a:pt x="350" y="62"/>
                      <a:pt x="350" y="61"/>
                      <a:pt x="350" y="59"/>
                    </a:cubicBezTo>
                    <a:cubicBezTo>
                      <a:pt x="352" y="51"/>
                      <a:pt x="361" y="45"/>
                      <a:pt x="363" y="37"/>
                    </a:cubicBezTo>
                    <a:cubicBezTo>
                      <a:pt x="365" y="24"/>
                      <a:pt x="357" y="26"/>
                      <a:pt x="351" y="35"/>
                    </a:cubicBezTo>
                    <a:cubicBezTo>
                      <a:pt x="346" y="42"/>
                      <a:pt x="347" y="54"/>
                      <a:pt x="337" y="58"/>
                    </a:cubicBezTo>
                    <a:cubicBezTo>
                      <a:pt x="327" y="62"/>
                      <a:pt x="319" y="51"/>
                      <a:pt x="311" y="47"/>
                    </a:cubicBezTo>
                    <a:cubicBezTo>
                      <a:pt x="294" y="40"/>
                      <a:pt x="299" y="33"/>
                      <a:pt x="301" y="24"/>
                    </a:cubicBezTo>
                    <a:cubicBezTo>
                      <a:pt x="303" y="14"/>
                      <a:pt x="314" y="6"/>
                      <a:pt x="306" y="3"/>
                    </a:cubicBezTo>
                    <a:cubicBezTo>
                      <a:pt x="298" y="0"/>
                      <a:pt x="292" y="28"/>
                      <a:pt x="288" y="34"/>
                    </a:cubicBezTo>
                    <a:cubicBezTo>
                      <a:pt x="283" y="40"/>
                      <a:pt x="273" y="35"/>
                      <a:pt x="250" y="29"/>
                    </a:cubicBezTo>
                    <a:cubicBezTo>
                      <a:pt x="227" y="24"/>
                      <a:pt x="204" y="31"/>
                      <a:pt x="190" y="35"/>
                    </a:cubicBezTo>
                    <a:cubicBezTo>
                      <a:pt x="177" y="38"/>
                      <a:pt x="179" y="36"/>
                      <a:pt x="174" y="33"/>
                    </a:cubicBezTo>
                    <a:cubicBezTo>
                      <a:pt x="168" y="30"/>
                      <a:pt x="164" y="19"/>
                      <a:pt x="160" y="18"/>
                    </a:cubicBezTo>
                    <a:cubicBezTo>
                      <a:pt x="157" y="17"/>
                      <a:pt x="153" y="23"/>
                      <a:pt x="156" y="28"/>
                    </a:cubicBezTo>
                    <a:cubicBezTo>
                      <a:pt x="160" y="33"/>
                      <a:pt x="167" y="39"/>
                      <a:pt x="158" y="45"/>
                    </a:cubicBezTo>
                    <a:cubicBezTo>
                      <a:pt x="148" y="50"/>
                      <a:pt x="137" y="54"/>
                      <a:pt x="128" y="54"/>
                    </a:cubicBezTo>
                    <a:cubicBezTo>
                      <a:pt x="118" y="54"/>
                      <a:pt x="108" y="41"/>
                      <a:pt x="102" y="39"/>
                    </a:cubicBezTo>
                    <a:cubicBezTo>
                      <a:pt x="97" y="37"/>
                      <a:pt x="96" y="31"/>
                      <a:pt x="93" y="33"/>
                    </a:cubicBezTo>
                    <a:cubicBezTo>
                      <a:pt x="89" y="34"/>
                      <a:pt x="90" y="45"/>
                      <a:pt x="98" y="48"/>
                    </a:cubicBezTo>
                    <a:cubicBezTo>
                      <a:pt x="107" y="52"/>
                      <a:pt x="118" y="55"/>
                      <a:pt x="106" y="70"/>
                    </a:cubicBezTo>
                    <a:cubicBezTo>
                      <a:pt x="102" y="75"/>
                      <a:pt x="95" y="90"/>
                      <a:pt x="77" y="91"/>
                    </a:cubicBezTo>
                    <a:cubicBezTo>
                      <a:pt x="60" y="92"/>
                      <a:pt x="28" y="66"/>
                      <a:pt x="39" y="92"/>
                    </a:cubicBezTo>
                    <a:cubicBezTo>
                      <a:pt x="42" y="100"/>
                      <a:pt x="55" y="100"/>
                      <a:pt x="50" y="112"/>
                    </a:cubicBezTo>
                    <a:cubicBezTo>
                      <a:pt x="46" y="121"/>
                      <a:pt x="35" y="119"/>
                      <a:pt x="27" y="117"/>
                    </a:cubicBezTo>
                    <a:cubicBezTo>
                      <a:pt x="26" y="129"/>
                      <a:pt x="42" y="126"/>
                      <a:pt x="35" y="138"/>
                    </a:cubicBezTo>
                    <a:cubicBezTo>
                      <a:pt x="28" y="149"/>
                      <a:pt x="6" y="135"/>
                      <a:pt x="2" y="149"/>
                    </a:cubicBezTo>
                    <a:cubicBezTo>
                      <a:pt x="0" y="160"/>
                      <a:pt x="15" y="154"/>
                      <a:pt x="22" y="159"/>
                    </a:cubicBezTo>
                    <a:cubicBezTo>
                      <a:pt x="28" y="164"/>
                      <a:pt x="36" y="169"/>
                      <a:pt x="32" y="180"/>
                    </a:cubicBezTo>
                    <a:cubicBezTo>
                      <a:pt x="21" y="221"/>
                      <a:pt x="28" y="245"/>
                      <a:pt x="37" y="280"/>
                    </a:cubicBezTo>
                    <a:cubicBezTo>
                      <a:pt x="47" y="319"/>
                      <a:pt x="59" y="340"/>
                      <a:pt x="61" y="349"/>
                    </a:cubicBezTo>
                    <a:cubicBezTo>
                      <a:pt x="63" y="358"/>
                      <a:pt x="58" y="363"/>
                      <a:pt x="54" y="372"/>
                    </a:cubicBezTo>
                    <a:cubicBezTo>
                      <a:pt x="51" y="381"/>
                      <a:pt x="49" y="389"/>
                      <a:pt x="56" y="393"/>
                    </a:cubicBezTo>
                    <a:cubicBezTo>
                      <a:pt x="63" y="397"/>
                      <a:pt x="62" y="377"/>
                      <a:pt x="62" y="369"/>
                    </a:cubicBezTo>
                    <a:cubicBezTo>
                      <a:pt x="62" y="361"/>
                      <a:pt x="69" y="363"/>
                      <a:pt x="74" y="372"/>
                    </a:cubicBezTo>
                    <a:cubicBezTo>
                      <a:pt x="79" y="381"/>
                      <a:pt x="82" y="386"/>
                      <a:pt x="86" y="389"/>
                    </a:cubicBezTo>
                    <a:cubicBezTo>
                      <a:pt x="91" y="393"/>
                      <a:pt x="86" y="403"/>
                      <a:pt x="86" y="411"/>
                    </a:cubicBezTo>
                    <a:cubicBezTo>
                      <a:pt x="86" y="418"/>
                      <a:pt x="76" y="431"/>
                      <a:pt x="79" y="437"/>
                    </a:cubicBezTo>
                    <a:cubicBezTo>
                      <a:pt x="83" y="442"/>
                      <a:pt x="86" y="435"/>
                      <a:pt x="91" y="425"/>
                    </a:cubicBezTo>
                    <a:cubicBezTo>
                      <a:pt x="96" y="414"/>
                      <a:pt x="102" y="402"/>
                      <a:pt x="107" y="412"/>
                    </a:cubicBezTo>
                    <a:cubicBezTo>
                      <a:pt x="113" y="422"/>
                      <a:pt x="118" y="422"/>
                      <a:pt x="140" y="425"/>
                    </a:cubicBezTo>
                    <a:cubicBezTo>
                      <a:pt x="162" y="427"/>
                      <a:pt x="168" y="443"/>
                      <a:pt x="182" y="450"/>
                    </a:cubicBezTo>
                    <a:cubicBezTo>
                      <a:pt x="195" y="456"/>
                      <a:pt x="214" y="451"/>
                      <a:pt x="231" y="443"/>
                    </a:cubicBezTo>
                    <a:cubicBezTo>
                      <a:pt x="262" y="428"/>
                      <a:pt x="316" y="347"/>
                      <a:pt x="327" y="370"/>
                    </a:cubicBezTo>
                    <a:cubicBezTo>
                      <a:pt x="332" y="378"/>
                      <a:pt x="343" y="406"/>
                      <a:pt x="350" y="408"/>
                    </a:cubicBezTo>
                    <a:cubicBezTo>
                      <a:pt x="375" y="416"/>
                      <a:pt x="352" y="382"/>
                      <a:pt x="343" y="369"/>
                    </a:cubicBezTo>
                    <a:cubicBezTo>
                      <a:pt x="335" y="357"/>
                      <a:pt x="335" y="354"/>
                      <a:pt x="339" y="349"/>
                    </a:cubicBezTo>
                    <a:cubicBezTo>
                      <a:pt x="349" y="338"/>
                      <a:pt x="364" y="358"/>
                      <a:pt x="369" y="367"/>
                    </a:cubicBezTo>
                    <a:cubicBezTo>
                      <a:pt x="373" y="376"/>
                      <a:pt x="387" y="376"/>
                      <a:pt x="399" y="379"/>
                    </a:cubicBezTo>
                    <a:cubicBezTo>
                      <a:pt x="412" y="381"/>
                      <a:pt x="424" y="391"/>
                      <a:pt x="425" y="385"/>
                    </a:cubicBezTo>
                    <a:cubicBezTo>
                      <a:pt x="426" y="379"/>
                      <a:pt x="417" y="373"/>
                      <a:pt x="400" y="368"/>
                    </a:cubicBezTo>
                    <a:cubicBezTo>
                      <a:pt x="384" y="362"/>
                      <a:pt x="392" y="363"/>
                      <a:pt x="389" y="354"/>
                    </a:cubicBezTo>
                    <a:cubicBezTo>
                      <a:pt x="386" y="346"/>
                      <a:pt x="380" y="349"/>
                      <a:pt x="372" y="347"/>
                    </a:cubicBezTo>
                    <a:cubicBezTo>
                      <a:pt x="364" y="345"/>
                      <a:pt x="346" y="327"/>
                      <a:pt x="353" y="319"/>
                    </a:cubicBezTo>
                    <a:cubicBezTo>
                      <a:pt x="355" y="317"/>
                      <a:pt x="364" y="317"/>
                      <a:pt x="376" y="329"/>
                    </a:cubicBezTo>
                    <a:cubicBezTo>
                      <a:pt x="386" y="335"/>
                      <a:pt x="392" y="348"/>
                      <a:pt x="404" y="344"/>
                    </a:cubicBezTo>
                    <a:cubicBezTo>
                      <a:pt x="407" y="334"/>
                      <a:pt x="374" y="312"/>
                      <a:pt x="383" y="302"/>
                    </a:cubicBezTo>
                    <a:cubicBezTo>
                      <a:pt x="392" y="292"/>
                      <a:pt x="396" y="300"/>
                      <a:pt x="408" y="304"/>
                    </a:cubicBezTo>
                    <a:cubicBezTo>
                      <a:pt x="421" y="308"/>
                      <a:pt x="424" y="313"/>
                      <a:pt x="433" y="322"/>
                    </a:cubicBezTo>
                    <a:cubicBezTo>
                      <a:pt x="441" y="331"/>
                      <a:pt x="442" y="339"/>
                      <a:pt x="444" y="332"/>
                    </a:cubicBezTo>
                    <a:cubicBezTo>
                      <a:pt x="446" y="324"/>
                      <a:pt x="445" y="318"/>
                      <a:pt x="438" y="310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585">
                <a:extLst>
                  <a:ext uri="{FF2B5EF4-FFF2-40B4-BE49-F238E27FC236}">
                    <a16:creationId xmlns:a16="http://schemas.microsoft.com/office/drawing/2014/main" id="{245D56C6-B5C7-4321-825C-86F45FB3C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033"/>
                <a:ext cx="516" cy="544"/>
              </a:xfrm>
              <a:custGeom>
                <a:avLst/>
                <a:gdLst>
                  <a:gd name="T0" fmla="*/ 272 w 258"/>
                  <a:gd name="T1" fmla="*/ 0 h 255"/>
                  <a:gd name="T2" fmla="*/ 24 w 258"/>
                  <a:gd name="T3" fmla="*/ 497 h 255"/>
                  <a:gd name="T4" fmla="*/ 104 w 258"/>
                  <a:gd name="T5" fmla="*/ 800 h 255"/>
                  <a:gd name="T6" fmla="*/ 320 w 258"/>
                  <a:gd name="T7" fmla="*/ 1001 h 255"/>
                  <a:gd name="T8" fmla="*/ 648 w 258"/>
                  <a:gd name="T9" fmla="*/ 1092 h 255"/>
                  <a:gd name="T10" fmla="*/ 908 w 258"/>
                  <a:gd name="T11" fmla="*/ 695 h 255"/>
                  <a:gd name="T12" fmla="*/ 948 w 258"/>
                  <a:gd name="T13" fmla="*/ 459 h 255"/>
                  <a:gd name="T14" fmla="*/ 692 w 258"/>
                  <a:gd name="T15" fmla="*/ 386 h 255"/>
                  <a:gd name="T16" fmla="*/ 584 w 258"/>
                  <a:gd name="T17" fmla="*/ 309 h 255"/>
                  <a:gd name="T18" fmla="*/ 524 w 258"/>
                  <a:gd name="T19" fmla="*/ 149 h 255"/>
                  <a:gd name="T20" fmla="*/ 272 w 258"/>
                  <a:gd name="T21" fmla="*/ 0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58" h="255">
                    <a:moveTo>
                      <a:pt x="68" y="0"/>
                    </a:moveTo>
                    <a:cubicBezTo>
                      <a:pt x="15" y="6"/>
                      <a:pt x="0" y="63"/>
                      <a:pt x="6" y="109"/>
                    </a:cubicBezTo>
                    <a:cubicBezTo>
                      <a:pt x="9" y="131"/>
                      <a:pt x="15" y="157"/>
                      <a:pt x="26" y="176"/>
                    </a:cubicBezTo>
                    <a:cubicBezTo>
                      <a:pt x="37" y="198"/>
                      <a:pt x="60" y="208"/>
                      <a:pt x="80" y="220"/>
                    </a:cubicBezTo>
                    <a:cubicBezTo>
                      <a:pt x="106" y="236"/>
                      <a:pt x="130" y="255"/>
                      <a:pt x="162" y="240"/>
                    </a:cubicBezTo>
                    <a:cubicBezTo>
                      <a:pt x="195" y="223"/>
                      <a:pt x="208" y="182"/>
                      <a:pt x="227" y="153"/>
                    </a:cubicBezTo>
                    <a:cubicBezTo>
                      <a:pt x="238" y="135"/>
                      <a:pt x="258" y="120"/>
                      <a:pt x="237" y="101"/>
                    </a:cubicBezTo>
                    <a:cubicBezTo>
                      <a:pt x="222" y="87"/>
                      <a:pt x="193" y="91"/>
                      <a:pt x="173" y="85"/>
                    </a:cubicBezTo>
                    <a:cubicBezTo>
                      <a:pt x="164" y="82"/>
                      <a:pt x="151" y="78"/>
                      <a:pt x="146" y="68"/>
                    </a:cubicBezTo>
                    <a:cubicBezTo>
                      <a:pt x="139" y="52"/>
                      <a:pt x="148" y="48"/>
                      <a:pt x="131" y="33"/>
                    </a:cubicBezTo>
                    <a:cubicBezTo>
                      <a:pt x="112" y="16"/>
                      <a:pt x="93" y="3"/>
                      <a:pt x="68" y="0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58585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586">
                <a:extLst>
                  <a:ext uri="{FF2B5EF4-FFF2-40B4-BE49-F238E27FC236}">
                    <a16:creationId xmlns:a16="http://schemas.microsoft.com/office/drawing/2014/main" id="{794AEA43-48C8-4F51-8A57-ADE0C4714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" y="1024"/>
                <a:ext cx="90" cy="96"/>
              </a:xfrm>
              <a:custGeom>
                <a:avLst/>
                <a:gdLst>
                  <a:gd name="T0" fmla="*/ 36 w 45"/>
                  <a:gd name="T1" fmla="*/ 173 h 45"/>
                  <a:gd name="T2" fmla="*/ 28 w 45"/>
                  <a:gd name="T3" fmla="*/ 41 h 45"/>
                  <a:gd name="T4" fmla="*/ 144 w 45"/>
                  <a:gd name="T5" fmla="*/ 32 h 45"/>
                  <a:gd name="T6" fmla="*/ 152 w 45"/>
                  <a:gd name="T7" fmla="*/ 164 h 45"/>
                  <a:gd name="T8" fmla="*/ 36 w 45"/>
                  <a:gd name="T9" fmla="*/ 17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45">
                    <a:moveTo>
                      <a:pt x="9" y="38"/>
                    </a:moveTo>
                    <a:cubicBezTo>
                      <a:pt x="1" y="31"/>
                      <a:pt x="0" y="18"/>
                      <a:pt x="7" y="9"/>
                    </a:cubicBezTo>
                    <a:cubicBezTo>
                      <a:pt x="15" y="1"/>
                      <a:pt x="28" y="0"/>
                      <a:pt x="36" y="7"/>
                    </a:cubicBezTo>
                    <a:cubicBezTo>
                      <a:pt x="44" y="15"/>
                      <a:pt x="45" y="28"/>
                      <a:pt x="38" y="36"/>
                    </a:cubicBezTo>
                    <a:cubicBezTo>
                      <a:pt x="30" y="45"/>
                      <a:pt x="17" y="45"/>
                      <a:pt x="9" y="3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587">
                <a:extLst>
                  <a:ext uri="{FF2B5EF4-FFF2-40B4-BE49-F238E27FC236}">
                    <a16:creationId xmlns:a16="http://schemas.microsoft.com/office/drawing/2014/main" id="{68FDAFEA-F2FC-471D-A721-E634241C7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1011"/>
                <a:ext cx="50" cy="51"/>
              </a:xfrm>
              <a:custGeom>
                <a:avLst/>
                <a:gdLst>
                  <a:gd name="T0" fmla="*/ 20 w 25"/>
                  <a:gd name="T1" fmla="*/ 91 h 24"/>
                  <a:gd name="T2" fmla="*/ 16 w 25"/>
                  <a:gd name="T3" fmla="*/ 23 h 24"/>
                  <a:gd name="T4" fmla="*/ 76 w 25"/>
                  <a:gd name="T5" fmla="*/ 19 h 24"/>
                  <a:gd name="T6" fmla="*/ 80 w 25"/>
                  <a:gd name="T7" fmla="*/ 85 h 24"/>
                  <a:gd name="T8" fmla="*/ 20 w 25"/>
                  <a:gd name="T9" fmla="*/ 9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5" y="20"/>
                    </a:moveTo>
                    <a:cubicBezTo>
                      <a:pt x="0" y="16"/>
                      <a:pt x="0" y="9"/>
                      <a:pt x="4" y="5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24" y="8"/>
                      <a:pt x="25" y="15"/>
                      <a:pt x="20" y="19"/>
                    </a:cubicBezTo>
                    <a:cubicBezTo>
                      <a:pt x="16" y="24"/>
                      <a:pt x="9" y="24"/>
                      <a:pt x="5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588">
                <a:extLst>
                  <a:ext uri="{FF2B5EF4-FFF2-40B4-BE49-F238E27FC236}">
                    <a16:creationId xmlns:a16="http://schemas.microsoft.com/office/drawing/2014/main" id="{F1B76451-D281-42B3-8FD3-03FED83EA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0" y="1109"/>
                <a:ext cx="38" cy="41"/>
              </a:xfrm>
              <a:custGeom>
                <a:avLst/>
                <a:gdLst>
                  <a:gd name="T0" fmla="*/ 16 w 19"/>
                  <a:gd name="T1" fmla="*/ 76 h 19"/>
                  <a:gd name="T2" fmla="*/ 12 w 19"/>
                  <a:gd name="T3" fmla="*/ 19 h 19"/>
                  <a:gd name="T4" fmla="*/ 60 w 19"/>
                  <a:gd name="T5" fmla="*/ 13 h 19"/>
                  <a:gd name="T6" fmla="*/ 64 w 19"/>
                  <a:gd name="T7" fmla="*/ 69 h 19"/>
                  <a:gd name="T8" fmla="*/ 16 w 19"/>
                  <a:gd name="T9" fmla="*/ 76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4" y="16"/>
                    </a:moveTo>
                    <a:cubicBezTo>
                      <a:pt x="0" y="13"/>
                      <a:pt x="0" y="8"/>
                      <a:pt x="3" y="4"/>
                    </a:cubicBezTo>
                    <a:cubicBezTo>
                      <a:pt x="6" y="1"/>
                      <a:pt x="12" y="0"/>
                      <a:pt x="15" y="3"/>
                    </a:cubicBezTo>
                    <a:cubicBezTo>
                      <a:pt x="19" y="7"/>
                      <a:pt x="19" y="12"/>
                      <a:pt x="16" y="15"/>
                    </a:cubicBezTo>
                    <a:cubicBezTo>
                      <a:pt x="13" y="19"/>
                      <a:pt x="7" y="19"/>
                      <a:pt x="4" y="1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3" name="ZoneTexte 422">
              <a:extLst>
                <a:ext uri="{FF2B5EF4-FFF2-40B4-BE49-F238E27FC236}">
                  <a16:creationId xmlns:a16="http://schemas.microsoft.com/office/drawing/2014/main" id="{C3228A03-D09A-4E60-A4D1-514D400A39B8}"/>
                </a:ext>
              </a:extLst>
            </p:cNvPr>
            <p:cNvSpPr txBox="1"/>
            <p:nvPr/>
          </p:nvSpPr>
          <p:spPr>
            <a:xfrm>
              <a:off x="6543394" y="3007246"/>
              <a:ext cx="611485" cy="122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M</a:t>
              </a:r>
              <a:r>
                <a:rPr kumimoji="0" lang="az-Cyrl-AZ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Ф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5" name="Groupe 434">
            <a:extLst>
              <a:ext uri="{FF2B5EF4-FFF2-40B4-BE49-F238E27FC236}">
                <a16:creationId xmlns:a16="http://schemas.microsoft.com/office/drawing/2014/main" id="{1FDBD2DA-1C7C-42A4-9204-16A080DC6FE0}"/>
              </a:ext>
            </a:extLst>
          </p:cNvPr>
          <p:cNvGrpSpPr>
            <a:grpSpLocks noChangeAspect="1"/>
          </p:cNvGrpSpPr>
          <p:nvPr/>
        </p:nvGrpSpPr>
        <p:grpSpPr>
          <a:xfrm>
            <a:off x="6380359" y="1703992"/>
            <a:ext cx="1000246" cy="990617"/>
            <a:chOff x="5877204" y="3533641"/>
            <a:chExt cx="545249" cy="540000"/>
          </a:xfrm>
        </p:grpSpPr>
        <p:grpSp>
          <p:nvGrpSpPr>
            <p:cNvPr id="436" name="Group 15">
              <a:extLst>
                <a:ext uri="{FF2B5EF4-FFF2-40B4-BE49-F238E27FC236}">
                  <a16:creationId xmlns:a16="http://schemas.microsoft.com/office/drawing/2014/main" id="{3B5FFA03-14DA-461F-886A-C7A1BE5C001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77204" y="3533641"/>
              <a:ext cx="533468" cy="540000"/>
              <a:chOff x="2005" y="2960"/>
              <a:chExt cx="1210" cy="1224"/>
            </a:xfrm>
          </p:grpSpPr>
          <p:sp>
            <p:nvSpPr>
              <p:cNvPr id="438" name="Freeform 16">
                <a:extLst>
                  <a:ext uri="{FF2B5EF4-FFF2-40B4-BE49-F238E27FC236}">
                    <a16:creationId xmlns:a16="http://schemas.microsoft.com/office/drawing/2014/main" id="{357586E4-6E04-4892-A7B1-8C09EBE71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960"/>
                <a:ext cx="1210" cy="1224"/>
              </a:xfrm>
              <a:custGeom>
                <a:avLst/>
                <a:gdLst>
                  <a:gd name="T0" fmla="*/ 1348 w 316"/>
                  <a:gd name="T1" fmla="*/ 384 h 300"/>
                  <a:gd name="T2" fmla="*/ 280 w 316"/>
                  <a:gd name="T3" fmla="*/ 1330 h 300"/>
                  <a:gd name="T4" fmla="*/ 383 w 316"/>
                  <a:gd name="T5" fmla="*/ 3578 h 300"/>
                  <a:gd name="T6" fmla="*/ 1497 w 316"/>
                  <a:gd name="T7" fmla="*/ 4676 h 300"/>
                  <a:gd name="T8" fmla="*/ 3255 w 316"/>
                  <a:gd name="T9" fmla="*/ 4912 h 300"/>
                  <a:gd name="T10" fmla="*/ 4354 w 316"/>
                  <a:gd name="T11" fmla="*/ 3297 h 300"/>
                  <a:gd name="T12" fmla="*/ 4135 w 316"/>
                  <a:gd name="T13" fmla="*/ 967 h 300"/>
                  <a:gd name="T14" fmla="*/ 2359 w 316"/>
                  <a:gd name="T15" fmla="*/ 98 h 300"/>
                  <a:gd name="T16" fmla="*/ 1348 w 316"/>
                  <a:gd name="T17" fmla="*/ 384 h 3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16" h="300">
                    <a:moveTo>
                      <a:pt x="92" y="23"/>
                    </a:moveTo>
                    <a:cubicBezTo>
                      <a:pt x="57" y="33"/>
                      <a:pt x="30" y="56"/>
                      <a:pt x="19" y="80"/>
                    </a:cubicBezTo>
                    <a:cubicBezTo>
                      <a:pt x="0" y="121"/>
                      <a:pt x="6" y="179"/>
                      <a:pt x="26" y="215"/>
                    </a:cubicBezTo>
                    <a:cubicBezTo>
                      <a:pt x="41" y="243"/>
                      <a:pt x="71" y="273"/>
                      <a:pt x="102" y="281"/>
                    </a:cubicBezTo>
                    <a:cubicBezTo>
                      <a:pt x="138" y="290"/>
                      <a:pt x="184" y="300"/>
                      <a:pt x="222" y="295"/>
                    </a:cubicBezTo>
                    <a:cubicBezTo>
                      <a:pt x="272" y="287"/>
                      <a:pt x="286" y="240"/>
                      <a:pt x="297" y="198"/>
                    </a:cubicBezTo>
                    <a:cubicBezTo>
                      <a:pt x="310" y="154"/>
                      <a:pt x="316" y="95"/>
                      <a:pt x="282" y="58"/>
                    </a:cubicBezTo>
                    <a:cubicBezTo>
                      <a:pt x="249" y="23"/>
                      <a:pt x="210" y="0"/>
                      <a:pt x="161" y="6"/>
                    </a:cubicBezTo>
                    <a:cubicBezTo>
                      <a:pt x="138" y="8"/>
                      <a:pt x="120" y="15"/>
                      <a:pt x="92" y="23"/>
                    </a:cubicBezTo>
                  </a:path>
                </a:pathLst>
              </a:custGeom>
              <a:solidFill>
                <a:srgbClr val="FACD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17">
                <a:extLst>
                  <a:ext uri="{FF2B5EF4-FFF2-40B4-BE49-F238E27FC236}">
                    <a16:creationId xmlns:a16="http://schemas.microsoft.com/office/drawing/2014/main" id="{7A06C07D-4414-424E-B44A-58C65E386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9" y="3000"/>
                <a:ext cx="923" cy="988"/>
              </a:xfrm>
              <a:custGeom>
                <a:avLst/>
                <a:gdLst>
                  <a:gd name="T0" fmla="*/ 529 w 241"/>
                  <a:gd name="T1" fmla="*/ 3417 h 242"/>
                  <a:gd name="T2" fmla="*/ 440 w 241"/>
                  <a:gd name="T3" fmla="*/ 1368 h 242"/>
                  <a:gd name="T4" fmla="*/ 1409 w 241"/>
                  <a:gd name="T5" fmla="*/ 518 h 242"/>
                  <a:gd name="T6" fmla="*/ 2332 w 241"/>
                  <a:gd name="T7" fmla="*/ 233 h 242"/>
                  <a:gd name="T8" fmla="*/ 3535 w 241"/>
                  <a:gd name="T9" fmla="*/ 616 h 242"/>
                  <a:gd name="T10" fmla="*/ 2156 w 241"/>
                  <a:gd name="T11" fmla="*/ 82 h 242"/>
                  <a:gd name="T12" fmla="*/ 1233 w 241"/>
                  <a:gd name="T13" fmla="*/ 351 h 242"/>
                  <a:gd name="T14" fmla="*/ 264 w 241"/>
                  <a:gd name="T15" fmla="*/ 1200 h 242"/>
                  <a:gd name="T16" fmla="*/ 352 w 241"/>
                  <a:gd name="T17" fmla="*/ 3250 h 242"/>
                  <a:gd name="T18" fmla="*/ 969 w 241"/>
                  <a:gd name="T19" fmla="*/ 4034 h 242"/>
                  <a:gd name="T20" fmla="*/ 529 w 241"/>
                  <a:gd name="T21" fmla="*/ 3417 h 2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1" h="242">
                    <a:moveTo>
                      <a:pt x="36" y="205"/>
                    </a:moveTo>
                    <a:cubicBezTo>
                      <a:pt x="18" y="172"/>
                      <a:pt x="12" y="119"/>
                      <a:pt x="30" y="82"/>
                    </a:cubicBezTo>
                    <a:cubicBezTo>
                      <a:pt x="40" y="60"/>
                      <a:pt x="64" y="39"/>
                      <a:pt x="96" y="31"/>
                    </a:cubicBezTo>
                    <a:cubicBezTo>
                      <a:pt x="122" y="23"/>
                      <a:pt x="138" y="17"/>
                      <a:pt x="159" y="14"/>
                    </a:cubicBezTo>
                    <a:cubicBezTo>
                      <a:pt x="191" y="11"/>
                      <a:pt x="218" y="20"/>
                      <a:pt x="241" y="37"/>
                    </a:cubicBezTo>
                    <a:cubicBezTo>
                      <a:pt x="215" y="14"/>
                      <a:pt x="184" y="0"/>
                      <a:pt x="147" y="5"/>
                    </a:cubicBezTo>
                    <a:cubicBezTo>
                      <a:pt x="126" y="7"/>
                      <a:pt x="110" y="14"/>
                      <a:pt x="84" y="21"/>
                    </a:cubicBezTo>
                    <a:cubicBezTo>
                      <a:pt x="52" y="29"/>
                      <a:pt x="28" y="51"/>
                      <a:pt x="18" y="72"/>
                    </a:cubicBezTo>
                    <a:cubicBezTo>
                      <a:pt x="0" y="109"/>
                      <a:pt x="6" y="163"/>
                      <a:pt x="24" y="195"/>
                    </a:cubicBezTo>
                    <a:cubicBezTo>
                      <a:pt x="34" y="212"/>
                      <a:pt x="49" y="230"/>
                      <a:pt x="66" y="242"/>
                    </a:cubicBezTo>
                    <a:cubicBezTo>
                      <a:pt x="54" y="231"/>
                      <a:pt x="44" y="218"/>
                      <a:pt x="36" y="2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18">
                <a:extLst>
                  <a:ext uri="{FF2B5EF4-FFF2-40B4-BE49-F238E27FC236}">
                    <a16:creationId xmlns:a16="http://schemas.microsoft.com/office/drawing/2014/main" id="{DA80A933-B379-437F-AB19-263EEE4C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" y="3127"/>
                <a:ext cx="911" cy="1016"/>
              </a:xfrm>
              <a:custGeom>
                <a:avLst/>
                <a:gdLst>
                  <a:gd name="T0" fmla="*/ 3020 w 238"/>
                  <a:gd name="T1" fmla="*/ 416 h 249"/>
                  <a:gd name="T2" fmla="*/ 2607 w 238"/>
                  <a:gd name="T3" fmla="*/ 0 h 249"/>
                  <a:gd name="T4" fmla="*/ 2844 w 238"/>
                  <a:gd name="T5" fmla="*/ 249 h 249"/>
                  <a:gd name="T6" fmla="*/ 3047 w 238"/>
                  <a:gd name="T7" fmla="*/ 2416 h 249"/>
                  <a:gd name="T8" fmla="*/ 2036 w 238"/>
                  <a:gd name="T9" fmla="*/ 3897 h 249"/>
                  <a:gd name="T10" fmla="*/ 410 w 238"/>
                  <a:gd name="T11" fmla="*/ 3680 h 249"/>
                  <a:gd name="T12" fmla="*/ 0 w 238"/>
                  <a:gd name="T13" fmla="*/ 3464 h 249"/>
                  <a:gd name="T14" fmla="*/ 586 w 238"/>
                  <a:gd name="T15" fmla="*/ 3848 h 249"/>
                  <a:gd name="T16" fmla="*/ 2212 w 238"/>
                  <a:gd name="T17" fmla="*/ 4064 h 249"/>
                  <a:gd name="T18" fmla="*/ 3238 w 238"/>
                  <a:gd name="T19" fmla="*/ 2579 h 249"/>
                  <a:gd name="T20" fmla="*/ 3020 w 238"/>
                  <a:gd name="T21" fmla="*/ 416 h 2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8" h="249">
                    <a:moveTo>
                      <a:pt x="206" y="25"/>
                    </a:moveTo>
                    <a:cubicBezTo>
                      <a:pt x="197" y="16"/>
                      <a:pt x="188" y="7"/>
                      <a:pt x="178" y="0"/>
                    </a:cubicBezTo>
                    <a:cubicBezTo>
                      <a:pt x="183" y="5"/>
                      <a:pt x="189" y="10"/>
                      <a:pt x="194" y="15"/>
                    </a:cubicBezTo>
                    <a:cubicBezTo>
                      <a:pt x="226" y="49"/>
                      <a:pt x="220" y="104"/>
                      <a:pt x="208" y="145"/>
                    </a:cubicBezTo>
                    <a:cubicBezTo>
                      <a:pt x="198" y="184"/>
                      <a:pt x="185" y="227"/>
                      <a:pt x="139" y="234"/>
                    </a:cubicBezTo>
                    <a:cubicBezTo>
                      <a:pt x="104" y="239"/>
                      <a:pt x="61" y="230"/>
                      <a:pt x="28" y="221"/>
                    </a:cubicBezTo>
                    <a:cubicBezTo>
                      <a:pt x="18" y="219"/>
                      <a:pt x="9" y="214"/>
                      <a:pt x="0" y="208"/>
                    </a:cubicBezTo>
                    <a:cubicBezTo>
                      <a:pt x="12" y="219"/>
                      <a:pt x="26" y="227"/>
                      <a:pt x="40" y="231"/>
                    </a:cubicBezTo>
                    <a:cubicBezTo>
                      <a:pt x="74" y="240"/>
                      <a:pt x="116" y="249"/>
                      <a:pt x="151" y="244"/>
                    </a:cubicBezTo>
                    <a:cubicBezTo>
                      <a:pt x="197" y="236"/>
                      <a:pt x="210" y="194"/>
                      <a:pt x="221" y="155"/>
                    </a:cubicBezTo>
                    <a:cubicBezTo>
                      <a:pt x="232" y="114"/>
                      <a:pt x="238" y="59"/>
                      <a:pt x="206" y="25"/>
                    </a:cubicBezTo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19">
                <a:extLst>
                  <a:ext uri="{FF2B5EF4-FFF2-40B4-BE49-F238E27FC236}">
                    <a16:creationId xmlns:a16="http://schemas.microsoft.com/office/drawing/2014/main" id="{FDF1C6C0-49F5-472C-8F7F-2D993B371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" y="3102"/>
                <a:ext cx="857" cy="952"/>
              </a:xfrm>
              <a:custGeom>
                <a:avLst/>
                <a:gdLst>
                  <a:gd name="T0" fmla="*/ 777 w 224"/>
                  <a:gd name="T1" fmla="*/ 633 h 233"/>
                  <a:gd name="T2" fmla="*/ 191 w 224"/>
                  <a:gd name="T3" fmla="*/ 1001 h 233"/>
                  <a:gd name="T4" fmla="*/ 394 w 224"/>
                  <a:gd name="T5" fmla="*/ 2002 h 233"/>
                  <a:gd name="T6" fmla="*/ 1052 w 224"/>
                  <a:gd name="T7" fmla="*/ 2035 h 233"/>
                  <a:gd name="T8" fmla="*/ 1217 w 224"/>
                  <a:gd name="T9" fmla="*/ 1320 h 233"/>
                  <a:gd name="T10" fmla="*/ 1331 w 224"/>
                  <a:gd name="T11" fmla="*/ 968 h 233"/>
                  <a:gd name="T12" fmla="*/ 1668 w 224"/>
                  <a:gd name="T13" fmla="*/ 1017 h 233"/>
                  <a:gd name="T14" fmla="*/ 1756 w 224"/>
                  <a:gd name="T15" fmla="*/ 1434 h 233"/>
                  <a:gd name="T16" fmla="*/ 2139 w 224"/>
                  <a:gd name="T17" fmla="*/ 1385 h 233"/>
                  <a:gd name="T18" fmla="*/ 2227 w 224"/>
                  <a:gd name="T19" fmla="*/ 985 h 233"/>
                  <a:gd name="T20" fmla="*/ 2590 w 224"/>
                  <a:gd name="T21" fmla="*/ 1169 h 233"/>
                  <a:gd name="T22" fmla="*/ 2563 w 224"/>
                  <a:gd name="T23" fmla="*/ 1602 h 233"/>
                  <a:gd name="T24" fmla="*/ 2165 w 224"/>
                  <a:gd name="T25" fmla="*/ 1802 h 233"/>
                  <a:gd name="T26" fmla="*/ 2399 w 224"/>
                  <a:gd name="T27" fmla="*/ 2370 h 233"/>
                  <a:gd name="T28" fmla="*/ 2663 w 224"/>
                  <a:gd name="T29" fmla="*/ 2121 h 233"/>
                  <a:gd name="T30" fmla="*/ 2885 w 224"/>
                  <a:gd name="T31" fmla="*/ 2121 h 233"/>
                  <a:gd name="T32" fmla="*/ 2984 w 224"/>
                  <a:gd name="T33" fmla="*/ 2672 h 233"/>
                  <a:gd name="T34" fmla="*/ 2648 w 224"/>
                  <a:gd name="T35" fmla="*/ 2938 h 233"/>
                  <a:gd name="T36" fmla="*/ 2238 w 224"/>
                  <a:gd name="T37" fmla="*/ 3040 h 233"/>
                  <a:gd name="T38" fmla="*/ 2269 w 224"/>
                  <a:gd name="T39" fmla="*/ 3690 h 233"/>
                  <a:gd name="T40" fmla="*/ 3087 w 224"/>
                  <a:gd name="T41" fmla="*/ 3657 h 233"/>
                  <a:gd name="T42" fmla="*/ 3221 w 224"/>
                  <a:gd name="T43" fmla="*/ 3154 h 233"/>
                  <a:gd name="T44" fmla="*/ 3087 w 224"/>
                  <a:gd name="T45" fmla="*/ 2672 h 233"/>
                  <a:gd name="T46" fmla="*/ 3061 w 224"/>
                  <a:gd name="T47" fmla="*/ 1835 h 233"/>
                  <a:gd name="T48" fmla="*/ 3191 w 224"/>
                  <a:gd name="T49" fmla="*/ 1487 h 233"/>
                  <a:gd name="T50" fmla="*/ 3045 w 224"/>
                  <a:gd name="T51" fmla="*/ 1369 h 233"/>
                  <a:gd name="T52" fmla="*/ 2839 w 224"/>
                  <a:gd name="T53" fmla="*/ 1336 h 233"/>
                  <a:gd name="T54" fmla="*/ 2663 w 224"/>
                  <a:gd name="T55" fmla="*/ 1087 h 233"/>
                  <a:gd name="T56" fmla="*/ 2885 w 224"/>
                  <a:gd name="T57" fmla="*/ 936 h 233"/>
                  <a:gd name="T58" fmla="*/ 2957 w 224"/>
                  <a:gd name="T59" fmla="*/ 319 h 233"/>
                  <a:gd name="T60" fmla="*/ 2299 w 224"/>
                  <a:gd name="T61" fmla="*/ 184 h 233"/>
                  <a:gd name="T62" fmla="*/ 2227 w 224"/>
                  <a:gd name="T63" fmla="*/ 686 h 233"/>
                  <a:gd name="T64" fmla="*/ 1917 w 224"/>
                  <a:gd name="T65" fmla="*/ 568 h 233"/>
                  <a:gd name="T66" fmla="*/ 1626 w 224"/>
                  <a:gd name="T67" fmla="*/ 735 h 233"/>
                  <a:gd name="T68" fmla="*/ 1113 w 224"/>
                  <a:gd name="T69" fmla="*/ 817 h 233"/>
                  <a:gd name="T70" fmla="*/ 777 w 224"/>
                  <a:gd name="T71" fmla="*/ 633 h 23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4" h="233">
                    <a:moveTo>
                      <a:pt x="53" y="38"/>
                    </a:moveTo>
                    <a:cubicBezTo>
                      <a:pt x="35" y="36"/>
                      <a:pt x="20" y="50"/>
                      <a:pt x="13" y="60"/>
                    </a:cubicBezTo>
                    <a:cubicBezTo>
                      <a:pt x="0" y="78"/>
                      <a:pt x="9" y="107"/>
                      <a:pt x="27" y="120"/>
                    </a:cubicBezTo>
                    <a:cubicBezTo>
                      <a:pt x="39" y="129"/>
                      <a:pt x="60" y="133"/>
                      <a:pt x="72" y="122"/>
                    </a:cubicBezTo>
                    <a:cubicBezTo>
                      <a:pt x="84" y="112"/>
                      <a:pt x="82" y="93"/>
                      <a:pt x="83" y="79"/>
                    </a:cubicBezTo>
                    <a:cubicBezTo>
                      <a:pt x="84" y="70"/>
                      <a:pt x="83" y="64"/>
                      <a:pt x="91" y="58"/>
                    </a:cubicBezTo>
                    <a:cubicBezTo>
                      <a:pt x="99" y="52"/>
                      <a:pt x="110" y="51"/>
                      <a:pt x="114" y="61"/>
                    </a:cubicBezTo>
                    <a:cubicBezTo>
                      <a:pt x="118" y="69"/>
                      <a:pt x="110" y="79"/>
                      <a:pt x="120" y="86"/>
                    </a:cubicBezTo>
                    <a:cubicBezTo>
                      <a:pt x="126" y="90"/>
                      <a:pt x="141" y="88"/>
                      <a:pt x="146" y="83"/>
                    </a:cubicBezTo>
                    <a:cubicBezTo>
                      <a:pt x="152" y="77"/>
                      <a:pt x="145" y="64"/>
                      <a:pt x="152" y="59"/>
                    </a:cubicBezTo>
                    <a:cubicBezTo>
                      <a:pt x="160" y="52"/>
                      <a:pt x="173" y="63"/>
                      <a:pt x="177" y="70"/>
                    </a:cubicBezTo>
                    <a:cubicBezTo>
                      <a:pt x="183" y="79"/>
                      <a:pt x="182" y="89"/>
                      <a:pt x="175" y="96"/>
                    </a:cubicBezTo>
                    <a:cubicBezTo>
                      <a:pt x="167" y="104"/>
                      <a:pt x="156" y="101"/>
                      <a:pt x="148" y="108"/>
                    </a:cubicBezTo>
                    <a:cubicBezTo>
                      <a:pt x="132" y="121"/>
                      <a:pt x="141" y="149"/>
                      <a:pt x="164" y="142"/>
                    </a:cubicBezTo>
                    <a:cubicBezTo>
                      <a:pt x="170" y="140"/>
                      <a:pt x="178" y="132"/>
                      <a:pt x="182" y="127"/>
                    </a:cubicBezTo>
                    <a:cubicBezTo>
                      <a:pt x="190" y="117"/>
                      <a:pt x="194" y="112"/>
                      <a:pt x="197" y="127"/>
                    </a:cubicBezTo>
                    <a:cubicBezTo>
                      <a:pt x="199" y="136"/>
                      <a:pt x="206" y="150"/>
                      <a:pt x="204" y="160"/>
                    </a:cubicBezTo>
                    <a:cubicBezTo>
                      <a:pt x="203" y="171"/>
                      <a:pt x="194" y="177"/>
                      <a:pt x="181" y="176"/>
                    </a:cubicBezTo>
                    <a:cubicBezTo>
                      <a:pt x="169" y="176"/>
                      <a:pt x="162" y="169"/>
                      <a:pt x="153" y="182"/>
                    </a:cubicBezTo>
                    <a:cubicBezTo>
                      <a:pt x="147" y="191"/>
                      <a:pt x="147" y="212"/>
                      <a:pt x="155" y="221"/>
                    </a:cubicBezTo>
                    <a:cubicBezTo>
                      <a:pt x="165" y="233"/>
                      <a:pt x="201" y="232"/>
                      <a:pt x="211" y="219"/>
                    </a:cubicBezTo>
                    <a:cubicBezTo>
                      <a:pt x="217" y="212"/>
                      <a:pt x="221" y="198"/>
                      <a:pt x="220" y="189"/>
                    </a:cubicBezTo>
                    <a:cubicBezTo>
                      <a:pt x="219" y="177"/>
                      <a:pt x="211" y="172"/>
                      <a:pt x="211" y="160"/>
                    </a:cubicBezTo>
                    <a:cubicBezTo>
                      <a:pt x="211" y="141"/>
                      <a:pt x="195" y="126"/>
                      <a:pt x="209" y="110"/>
                    </a:cubicBezTo>
                    <a:cubicBezTo>
                      <a:pt x="214" y="105"/>
                      <a:pt x="224" y="100"/>
                      <a:pt x="218" y="89"/>
                    </a:cubicBezTo>
                    <a:cubicBezTo>
                      <a:pt x="215" y="85"/>
                      <a:pt x="213" y="83"/>
                      <a:pt x="208" y="82"/>
                    </a:cubicBezTo>
                    <a:cubicBezTo>
                      <a:pt x="206" y="81"/>
                      <a:pt x="203" y="78"/>
                      <a:pt x="194" y="80"/>
                    </a:cubicBezTo>
                    <a:cubicBezTo>
                      <a:pt x="186" y="82"/>
                      <a:pt x="183" y="68"/>
                      <a:pt x="182" y="65"/>
                    </a:cubicBezTo>
                    <a:cubicBezTo>
                      <a:pt x="177" y="52"/>
                      <a:pt x="187" y="55"/>
                      <a:pt x="197" y="56"/>
                    </a:cubicBezTo>
                    <a:cubicBezTo>
                      <a:pt x="220" y="56"/>
                      <a:pt x="218" y="31"/>
                      <a:pt x="202" y="19"/>
                    </a:cubicBezTo>
                    <a:cubicBezTo>
                      <a:pt x="191" y="11"/>
                      <a:pt x="168" y="0"/>
                      <a:pt x="157" y="11"/>
                    </a:cubicBezTo>
                    <a:cubicBezTo>
                      <a:pt x="146" y="21"/>
                      <a:pt x="155" y="30"/>
                      <a:pt x="152" y="41"/>
                    </a:cubicBezTo>
                    <a:cubicBezTo>
                      <a:pt x="146" y="59"/>
                      <a:pt x="137" y="39"/>
                      <a:pt x="131" y="34"/>
                    </a:cubicBezTo>
                    <a:cubicBezTo>
                      <a:pt x="117" y="22"/>
                      <a:pt x="113" y="37"/>
                      <a:pt x="111" y="44"/>
                    </a:cubicBezTo>
                    <a:cubicBezTo>
                      <a:pt x="110" y="50"/>
                      <a:pt x="86" y="50"/>
                      <a:pt x="76" y="49"/>
                    </a:cubicBezTo>
                    <a:cubicBezTo>
                      <a:pt x="67" y="47"/>
                      <a:pt x="68" y="37"/>
                      <a:pt x="53" y="38"/>
                    </a:cubicBezTo>
                  </a:path>
                </a:pathLst>
              </a:custGeom>
              <a:solidFill>
                <a:srgbClr val="882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20">
                <a:extLst>
                  <a:ext uri="{FF2B5EF4-FFF2-40B4-BE49-F238E27FC236}">
                    <a16:creationId xmlns:a16="http://schemas.microsoft.com/office/drawing/2014/main" id="{B6AB60AF-5E09-4B78-8CFC-A5D6CD5DE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9" y="3890"/>
                <a:ext cx="229" cy="127"/>
              </a:xfrm>
              <a:custGeom>
                <a:avLst/>
                <a:gdLst>
                  <a:gd name="T0" fmla="*/ 15 w 60"/>
                  <a:gd name="T1" fmla="*/ 135 h 31"/>
                  <a:gd name="T2" fmla="*/ 233 w 60"/>
                  <a:gd name="T3" fmla="*/ 471 h 31"/>
                  <a:gd name="T4" fmla="*/ 553 w 60"/>
                  <a:gd name="T5" fmla="*/ 488 h 31"/>
                  <a:gd name="T6" fmla="*/ 874 w 60"/>
                  <a:gd name="T7" fmla="*/ 0 h 31"/>
                  <a:gd name="T8" fmla="*/ 496 w 60"/>
                  <a:gd name="T9" fmla="*/ 401 h 31"/>
                  <a:gd name="T10" fmla="*/ 57 w 60"/>
                  <a:gd name="T11" fmla="*/ 184 h 31"/>
                  <a:gd name="T12" fmla="*/ 15 w 60"/>
                  <a:gd name="T13" fmla="*/ 135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" h="31">
                    <a:moveTo>
                      <a:pt x="1" y="8"/>
                    </a:moveTo>
                    <a:cubicBezTo>
                      <a:pt x="5" y="16"/>
                      <a:pt x="5" y="23"/>
                      <a:pt x="16" y="28"/>
                    </a:cubicBezTo>
                    <a:cubicBezTo>
                      <a:pt x="23" y="31"/>
                      <a:pt x="30" y="30"/>
                      <a:pt x="38" y="29"/>
                    </a:cubicBezTo>
                    <a:cubicBezTo>
                      <a:pt x="55" y="26"/>
                      <a:pt x="60" y="17"/>
                      <a:pt x="60" y="0"/>
                    </a:cubicBezTo>
                    <a:cubicBezTo>
                      <a:pt x="57" y="13"/>
                      <a:pt x="49" y="23"/>
                      <a:pt x="34" y="24"/>
                    </a:cubicBezTo>
                    <a:cubicBezTo>
                      <a:pt x="28" y="24"/>
                      <a:pt x="0" y="20"/>
                      <a:pt x="4" y="11"/>
                    </a:cubicBezTo>
                    <a:cubicBezTo>
                      <a:pt x="1" y="8"/>
                      <a:pt x="1" y="8"/>
                      <a:pt x="1" y="8"/>
                    </a:cubicBezTo>
                  </a:path>
                </a:pathLst>
              </a:custGeom>
              <a:solidFill>
                <a:srgbClr val="67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21">
                <a:extLst>
                  <a:ext uri="{FF2B5EF4-FFF2-40B4-BE49-F238E27FC236}">
                    <a16:creationId xmlns:a16="http://schemas.microsoft.com/office/drawing/2014/main" id="{45558C6A-8CE8-46EF-B9D2-BE05E9EFF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3576"/>
                <a:ext cx="153" cy="139"/>
              </a:xfrm>
              <a:custGeom>
                <a:avLst/>
                <a:gdLst>
                  <a:gd name="T0" fmla="*/ 42 w 40"/>
                  <a:gd name="T1" fmla="*/ 49 h 34"/>
                  <a:gd name="T2" fmla="*/ 585 w 40"/>
                  <a:gd name="T3" fmla="*/ 0 h 34"/>
                  <a:gd name="T4" fmla="*/ 57 w 40"/>
                  <a:gd name="T5" fmla="*/ 82 h 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" h="34">
                    <a:moveTo>
                      <a:pt x="3" y="3"/>
                    </a:moveTo>
                    <a:cubicBezTo>
                      <a:pt x="0" y="34"/>
                      <a:pt x="31" y="12"/>
                      <a:pt x="40" y="0"/>
                    </a:cubicBezTo>
                    <a:cubicBezTo>
                      <a:pt x="34" y="4"/>
                      <a:pt x="2" y="26"/>
                      <a:pt x="4" y="5"/>
                    </a:cubicBezTo>
                  </a:path>
                </a:pathLst>
              </a:custGeom>
              <a:solidFill>
                <a:srgbClr val="67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22">
                <a:extLst>
                  <a:ext uri="{FF2B5EF4-FFF2-40B4-BE49-F238E27FC236}">
                    <a16:creationId xmlns:a16="http://schemas.microsoft.com/office/drawing/2014/main" id="{3C184835-3DBF-4FAB-B193-599FBED7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3449"/>
                <a:ext cx="69" cy="98"/>
              </a:xfrm>
              <a:custGeom>
                <a:avLst/>
                <a:gdLst>
                  <a:gd name="T0" fmla="*/ 31 w 18"/>
                  <a:gd name="T1" fmla="*/ 0 h 24"/>
                  <a:gd name="T2" fmla="*/ 15 w 18"/>
                  <a:gd name="T3" fmla="*/ 400 h 24"/>
                  <a:gd name="T4" fmla="*/ 0 w 18"/>
                  <a:gd name="T5" fmla="*/ 33 h 24"/>
                  <a:gd name="T6" fmla="*/ 31 w 18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2" y="0"/>
                    </a:moveTo>
                    <a:cubicBezTo>
                      <a:pt x="18" y="3"/>
                      <a:pt x="10" y="17"/>
                      <a:pt x="1" y="24"/>
                    </a:cubicBezTo>
                    <a:cubicBezTo>
                      <a:pt x="7" y="19"/>
                      <a:pt x="8" y="5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7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23">
                <a:extLst>
                  <a:ext uri="{FF2B5EF4-FFF2-40B4-BE49-F238E27FC236}">
                    <a16:creationId xmlns:a16="http://schemas.microsoft.com/office/drawing/2014/main" id="{F81B6B4C-86DC-4D70-84C9-EB706BD9D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3164"/>
                <a:ext cx="107" cy="163"/>
              </a:xfrm>
              <a:custGeom>
                <a:avLst/>
                <a:gdLst>
                  <a:gd name="T0" fmla="*/ 0 w 28"/>
                  <a:gd name="T1" fmla="*/ 615 h 40"/>
                  <a:gd name="T2" fmla="*/ 378 w 28"/>
                  <a:gd name="T3" fmla="*/ 399 h 40"/>
                  <a:gd name="T4" fmla="*/ 0 w 28"/>
                  <a:gd name="T5" fmla="*/ 0 h 40"/>
                  <a:gd name="T6" fmla="*/ 88 w 28"/>
                  <a:gd name="T7" fmla="*/ 513 h 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0">
                    <a:moveTo>
                      <a:pt x="0" y="37"/>
                    </a:moveTo>
                    <a:cubicBezTo>
                      <a:pt x="7" y="27"/>
                      <a:pt x="26" y="40"/>
                      <a:pt x="26" y="24"/>
                    </a:cubicBezTo>
                    <a:cubicBezTo>
                      <a:pt x="27" y="10"/>
                      <a:pt x="9" y="5"/>
                      <a:pt x="0" y="0"/>
                    </a:cubicBezTo>
                    <a:cubicBezTo>
                      <a:pt x="11" y="9"/>
                      <a:pt x="28" y="24"/>
                      <a:pt x="6" y="31"/>
                    </a:cubicBezTo>
                  </a:path>
                </a:pathLst>
              </a:custGeom>
              <a:solidFill>
                <a:srgbClr val="67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24">
                <a:extLst>
                  <a:ext uri="{FF2B5EF4-FFF2-40B4-BE49-F238E27FC236}">
                    <a16:creationId xmlns:a16="http://schemas.microsoft.com/office/drawing/2014/main" id="{25B3C5E2-3793-4580-99D9-04541FE61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" y="3351"/>
                <a:ext cx="134" cy="107"/>
              </a:xfrm>
              <a:custGeom>
                <a:avLst/>
                <a:gdLst>
                  <a:gd name="T0" fmla="*/ 42 w 35"/>
                  <a:gd name="T1" fmla="*/ 152 h 26"/>
                  <a:gd name="T2" fmla="*/ 352 w 35"/>
                  <a:gd name="T3" fmla="*/ 0 h 26"/>
                  <a:gd name="T4" fmla="*/ 88 w 35"/>
                  <a:gd name="T5" fmla="*/ 239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" h="26">
                    <a:moveTo>
                      <a:pt x="3" y="9"/>
                    </a:moveTo>
                    <a:cubicBezTo>
                      <a:pt x="0" y="26"/>
                      <a:pt x="35" y="25"/>
                      <a:pt x="24" y="0"/>
                    </a:cubicBezTo>
                    <a:cubicBezTo>
                      <a:pt x="23" y="7"/>
                      <a:pt x="16" y="25"/>
                      <a:pt x="6" y="14"/>
                    </a:cubicBezTo>
                  </a:path>
                </a:pathLst>
              </a:custGeom>
              <a:solidFill>
                <a:srgbClr val="67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25">
                <a:extLst>
                  <a:ext uri="{FF2B5EF4-FFF2-40B4-BE49-F238E27FC236}">
                    <a16:creationId xmlns:a16="http://schemas.microsoft.com/office/drawing/2014/main" id="{13A964D7-4CBB-4759-9451-02AA0DA9F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3400"/>
                <a:ext cx="237" cy="225"/>
              </a:xfrm>
              <a:custGeom>
                <a:avLst/>
                <a:gdLst>
                  <a:gd name="T0" fmla="*/ 0 w 62"/>
                  <a:gd name="T1" fmla="*/ 335 h 55"/>
                  <a:gd name="T2" fmla="*/ 627 w 62"/>
                  <a:gd name="T3" fmla="*/ 785 h 55"/>
                  <a:gd name="T4" fmla="*/ 864 w 62"/>
                  <a:gd name="T5" fmla="*/ 0 h 55"/>
                  <a:gd name="T6" fmla="*/ 539 w 62"/>
                  <a:gd name="T7" fmla="*/ 634 h 55"/>
                  <a:gd name="T8" fmla="*/ 15 w 62"/>
                  <a:gd name="T9" fmla="*/ 401 h 55"/>
                  <a:gd name="T10" fmla="*/ 31 w 62"/>
                  <a:gd name="T11" fmla="*/ 335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" h="55">
                    <a:moveTo>
                      <a:pt x="0" y="20"/>
                    </a:moveTo>
                    <a:cubicBezTo>
                      <a:pt x="11" y="36"/>
                      <a:pt x="20" y="55"/>
                      <a:pt x="43" y="47"/>
                    </a:cubicBezTo>
                    <a:cubicBezTo>
                      <a:pt x="59" y="41"/>
                      <a:pt x="62" y="14"/>
                      <a:pt x="59" y="0"/>
                    </a:cubicBezTo>
                    <a:cubicBezTo>
                      <a:pt x="55" y="13"/>
                      <a:pt x="52" y="32"/>
                      <a:pt x="37" y="38"/>
                    </a:cubicBezTo>
                    <a:cubicBezTo>
                      <a:pt x="23" y="45"/>
                      <a:pt x="11" y="31"/>
                      <a:pt x="1" y="24"/>
                    </a:cubicBezTo>
                    <a:cubicBezTo>
                      <a:pt x="1" y="23"/>
                      <a:pt x="1" y="21"/>
                      <a:pt x="2" y="20"/>
                    </a:cubicBezTo>
                  </a:path>
                </a:pathLst>
              </a:custGeom>
              <a:solidFill>
                <a:srgbClr val="67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26">
                <a:extLst>
                  <a:ext uri="{FF2B5EF4-FFF2-40B4-BE49-F238E27FC236}">
                    <a16:creationId xmlns:a16="http://schemas.microsoft.com/office/drawing/2014/main" id="{2AF28BAC-04EC-4AE6-829C-1FCB28AFA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3266"/>
                <a:ext cx="195" cy="155"/>
              </a:xfrm>
              <a:custGeom>
                <a:avLst/>
                <a:gdLst>
                  <a:gd name="T0" fmla="*/ 730 w 51"/>
                  <a:gd name="T1" fmla="*/ 49 h 38"/>
                  <a:gd name="T2" fmla="*/ 145 w 51"/>
                  <a:gd name="T3" fmla="*/ 632 h 38"/>
                  <a:gd name="T4" fmla="*/ 746 w 51"/>
                  <a:gd name="T5" fmla="*/ 82 h 38"/>
                  <a:gd name="T6" fmla="*/ 730 w 51"/>
                  <a:gd name="T7" fmla="*/ 49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1" h="38">
                    <a:moveTo>
                      <a:pt x="50" y="3"/>
                    </a:moveTo>
                    <a:cubicBezTo>
                      <a:pt x="36" y="2"/>
                      <a:pt x="0" y="21"/>
                      <a:pt x="10" y="38"/>
                    </a:cubicBezTo>
                    <a:cubicBezTo>
                      <a:pt x="10" y="28"/>
                      <a:pt x="40" y="0"/>
                      <a:pt x="51" y="5"/>
                    </a:cubicBezTo>
                    <a:cubicBezTo>
                      <a:pt x="50" y="3"/>
                      <a:pt x="50" y="3"/>
                      <a:pt x="50" y="3"/>
                    </a:cubicBezTo>
                  </a:path>
                </a:pathLst>
              </a:custGeom>
              <a:solidFill>
                <a:srgbClr val="9C4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27">
                <a:extLst>
                  <a:ext uri="{FF2B5EF4-FFF2-40B4-BE49-F238E27FC236}">
                    <a16:creationId xmlns:a16="http://schemas.microsoft.com/office/drawing/2014/main" id="{D9E2A377-7997-4817-A289-CA2DDE376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3147"/>
                <a:ext cx="54" cy="98"/>
              </a:xfrm>
              <a:custGeom>
                <a:avLst/>
                <a:gdLst>
                  <a:gd name="T0" fmla="*/ 177 w 14"/>
                  <a:gd name="T1" fmla="*/ 33 h 24"/>
                  <a:gd name="T2" fmla="*/ 73 w 14"/>
                  <a:gd name="T3" fmla="*/ 400 h 24"/>
                  <a:gd name="T4" fmla="*/ 208 w 14"/>
                  <a:gd name="T5" fmla="*/ 49 h 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24">
                    <a:moveTo>
                      <a:pt x="12" y="2"/>
                    </a:moveTo>
                    <a:cubicBezTo>
                      <a:pt x="0" y="0"/>
                      <a:pt x="4" y="17"/>
                      <a:pt x="5" y="24"/>
                    </a:cubicBezTo>
                    <a:cubicBezTo>
                      <a:pt x="5" y="18"/>
                      <a:pt x="5" y="1"/>
                      <a:pt x="14" y="3"/>
                    </a:cubicBezTo>
                  </a:path>
                </a:pathLst>
              </a:custGeom>
              <a:solidFill>
                <a:srgbClr val="9C4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28">
                <a:extLst>
                  <a:ext uri="{FF2B5EF4-FFF2-40B4-BE49-F238E27FC236}">
                    <a16:creationId xmlns:a16="http://schemas.microsoft.com/office/drawing/2014/main" id="{0A77AC83-4C21-44E5-ABED-6F01C39DA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813"/>
                <a:ext cx="172" cy="69"/>
              </a:xfrm>
              <a:custGeom>
                <a:avLst/>
                <a:gdLst>
                  <a:gd name="T0" fmla="*/ 657 w 45"/>
                  <a:gd name="T1" fmla="*/ 0 h 17"/>
                  <a:gd name="T2" fmla="*/ 264 w 45"/>
                  <a:gd name="T3" fmla="*/ 114 h 17"/>
                  <a:gd name="T4" fmla="*/ 15 w 45"/>
                  <a:gd name="T5" fmla="*/ 280 h 17"/>
                  <a:gd name="T6" fmla="*/ 264 w 45"/>
                  <a:gd name="T7" fmla="*/ 231 h 17"/>
                  <a:gd name="T8" fmla="*/ 642 w 45"/>
                  <a:gd name="T9" fmla="*/ 32 h 17"/>
                  <a:gd name="T10" fmla="*/ 657 w 45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" h="17">
                    <a:moveTo>
                      <a:pt x="45" y="0"/>
                    </a:moveTo>
                    <a:cubicBezTo>
                      <a:pt x="37" y="9"/>
                      <a:pt x="29" y="9"/>
                      <a:pt x="18" y="7"/>
                    </a:cubicBezTo>
                    <a:cubicBezTo>
                      <a:pt x="10" y="6"/>
                      <a:pt x="0" y="5"/>
                      <a:pt x="1" y="17"/>
                    </a:cubicBezTo>
                    <a:cubicBezTo>
                      <a:pt x="2" y="12"/>
                      <a:pt x="9" y="13"/>
                      <a:pt x="18" y="14"/>
                    </a:cubicBezTo>
                    <a:cubicBezTo>
                      <a:pt x="29" y="16"/>
                      <a:pt x="42" y="17"/>
                      <a:pt x="44" y="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9C4E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29">
                <a:extLst>
                  <a:ext uri="{FF2B5EF4-FFF2-40B4-BE49-F238E27FC236}">
                    <a16:creationId xmlns:a16="http://schemas.microsoft.com/office/drawing/2014/main" id="{A7C85B8A-8B6A-4763-A4DA-017BB212A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2976"/>
                <a:ext cx="1156" cy="1196"/>
              </a:xfrm>
              <a:custGeom>
                <a:avLst/>
                <a:gdLst>
                  <a:gd name="T0" fmla="*/ 1259 w 302"/>
                  <a:gd name="T1" fmla="*/ 318 h 293"/>
                  <a:gd name="T2" fmla="*/ 1244 w 302"/>
                  <a:gd name="T3" fmla="*/ 298 h 293"/>
                  <a:gd name="T4" fmla="*/ 176 w 302"/>
                  <a:gd name="T5" fmla="*/ 1265 h 293"/>
                  <a:gd name="T6" fmla="*/ 0 w 302"/>
                  <a:gd name="T7" fmla="*/ 2216 h 293"/>
                  <a:gd name="T8" fmla="*/ 279 w 302"/>
                  <a:gd name="T9" fmla="*/ 3515 h 293"/>
                  <a:gd name="T10" fmla="*/ 1405 w 302"/>
                  <a:gd name="T11" fmla="*/ 4633 h 293"/>
                  <a:gd name="T12" fmla="*/ 2813 w 302"/>
                  <a:gd name="T13" fmla="*/ 4882 h 293"/>
                  <a:gd name="T14" fmla="*/ 3166 w 302"/>
                  <a:gd name="T15" fmla="*/ 4866 h 293"/>
                  <a:gd name="T16" fmla="*/ 3943 w 302"/>
                  <a:gd name="T17" fmla="*/ 4266 h 293"/>
                  <a:gd name="T18" fmla="*/ 4279 w 302"/>
                  <a:gd name="T19" fmla="*/ 3249 h 293"/>
                  <a:gd name="T20" fmla="*/ 4425 w 302"/>
                  <a:gd name="T21" fmla="*/ 2151 h 293"/>
                  <a:gd name="T22" fmla="*/ 4057 w 302"/>
                  <a:gd name="T23" fmla="*/ 898 h 293"/>
                  <a:gd name="T24" fmla="*/ 2492 w 302"/>
                  <a:gd name="T25" fmla="*/ 0 h 293"/>
                  <a:gd name="T26" fmla="*/ 2270 w 302"/>
                  <a:gd name="T27" fmla="*/ 16 h 293"/>
                  <a:gd name="T28" fmla="*/ 1244 w 302"/>
                  <a:gd name="T29" fmla="*/ 298 h 293"/>
                  <a:gd name="T30" fmla="*/ 1259 w 302"/>
                  <a:gd name="T31" fmla="*/ 318 h 293"/>
                  <a:gd name="T32" fmla="*/ 1244 w 302"/>
                  <a:gd name="T33" fmla="*/ 298 h 293"/>
                  <a:gd name="T34" fmla="*/ 1259 w 302"/>
                  <a:gd name="T35" fmla="*/ 318 h 293"/>
                  <a:gd name="T36" fmla="*/ 1259 w 302"/>
                  <a:gd name="T37" fmla="*/ 335 h 293"/>
                  <a:gd name="T38" fmla="*/ 2270 w 302"/>
                  <a:gd name="T39" fmla="*/ 49 h 293"/>
                  <a:gd name="T40" fmla="*/ 2492 w 302"/>
                  <a:gd name="T41" fmla="*/ 33 h 293"/>
                  <a:gd name="T42" fmla="*/ 4031 w 302"/>
                  <a:gd name="T43" fmla="*/ 918 h 293"/>
                  <a:gd name="T44" fmla="*/ 4394 w 302"/>
                  <a:gd name="T45" fmla="*/ 2151 h 293"/>
                  <a:gd name="T46" fmla="*/ 4249 w 302"/>
                  <a:gd name="T47" fmla="*/ 3233 h 293"/>
                  <a:gd name="T48" fmla="*/ 3912 w 302"/>
                  <a:gd name="T49" fmla="*/ 4249 h 293"/>
                  <a:gd name="T50" fmla="*/ 3166 w 302"/>
                  <a:gd name="T51" fmla="*/ 4833 h 293"/>
                  <a:gd name="T52" fmla="*/ 2813 w 302"/>
                  <a:gd name="T53" fmla="*/ 4849 h 293"/>
                  <a:gd name="T54" fmla="*/ 1405 w 302"/>
                  <a:gd name="T55" fmla="*/ 4600 h 293"/>
                  <a:gd name="T56" fmla="*/ 306 w 302"/>
                  <a:gd name="T57" fmla="*/ 3498 h 293"/>
                  <a:gd name="T58" fmla="*/ 31 w 302"/>
                  <a:gd name="T59" fmla="*/ 2216 h 293"/>
                  <a:gd name="T60" fmla="*/ 207 w 302"/>
                  <a:gd name="T61" fmla="*/ 1282 h 293"/>
                  <a:gd name="T62" fmla="*/ 1259 w 302"/>
                  <a:gd name="T63" fmla="*/ 335 h 293"/>
                  <a:gd name="T64" fmla="*/ 1259 w 302"/>
                  <a:gd name="T65" fmla="*/ 335 h 293"/>
                  <a:gd name="T66" fmla="*/ 1259 w 302"/>
                  <a:gd name="T67" fmla="*/ 318 h 29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02" h="293">
                    <a:moveTo>
                      <a:pt x="86" y="19"/>
                    </a:moveTo>
                    <a:cubicBezTo>
                      <a:pt x="85" y="18"/>
                      <a:pt x="85" y="18"/>
                      <a:pt x="85" y="18"/>
                    </a:cubicBezTo>
                    <a:cubicBezTo>
                      <a:pt x="50" y="28"/>
                      <a:pt x="23" y="52"/>
                      <a:pt x="12" y="76"/>
                    </a:cubicBezTo>
                    <a:cubicBezTo>
                      <a:pt x="4" y="93"/>
                      <a:pt x="0" y="113"/>
                      <a:pt x="0" y="133"/>
                    </a:cubicBezTo>
                    <a:cubicBezTo>
                      <a:pt x="0" y="161"/>
                      <a:pt x="7" y="190"/>
                      <a:pt x="19" y="211"/>
                    </a:cubicBezTo>
                    <a:cubicBezTo>
                      <a:pt x="35" y="239"/>
                      <a:pt x="64" y="270"/>
                      <a:pt x="96" y="278"/>
                    </a:cubicBezTo>
                    <a:cubicBezTo>
                      <a:pt x="125" y="285"/>
                      <a:pt x="160" y="293"/>
                      <a:pt x="192" y="293"/>
                    </a:cubicBezTo>
                    <a:cubicBezTo>
                      <a:pt x="200" y="293"/>
                      <a:pt x="208" y="293"/>
                      <a:pt x="216" y="292"/>
                    </a:cubicBezTo>
                    <a:cubicBezTo>
                      <a:pt x="241" y="288"/>
                      <a:pt x="258" y="274"/>
                      <a:pt x="269" y="256"/>
                    </a:cubicBezTo>
                    <a:cubicBezTo>
                      <a:pt x="280" y="238"/>
                      <a:pt x="287" y="216"/>
                      <a:pt x="292" y="195"/>
                    </a:cubicBezTo>
                    <a:cubicBezTo>
                      <a:pt x="298" y="175"/>
                      <a:pt x="302" y="152"/>
                      <a:pt x="302" y="129"/>
                    </a:cubicBezTo>
                    <a:cubicBezTo>
                      <a:pt x="302" y="101"/>
                      <a:pt x="296" y="74"/>
                      <a:pt x="277" y="54"/>
                    </a:cubicBezTo>
                    <a:cubicBezTo>
                      <a:pt x="247" y="22"/>
                      <a:pt x="213" y="0"/>
                      <a:pt x="170" y="0"/>
                    </a:cubicBezTo>
                    <a:cubicBezTo>
                      <a:pt x="165" y="0"/>
                      <a:pt x="160" y="0"/>
                      <a:pt x="155" y="1"/>
                    </a:cubicBezTo>
                    <a:cubicBezTo>
                      <a:pt x="131" y="3"/>
                      <a:pt x="114" y="11"/>
                      <a:pt x="85" y="18"/>
                    </a:cubicBezTo>
                    <a:cubicBezTo>
                      <a:pt x="86" y="19"/>
                      <a:pt x="86" y="19"/>
                      <a:pt x="86" y="19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6" y="19"/>
                      <a:pt x="86" y="19"/>
                      <a:pt x="86" y="19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115" y="12"/>
                      <a:pt x="132" y="5"/>
                      <a:pt x="155" y="3"/>
                    </a:cubicBezTo>
                    <a:cubicBezTo>
                      <a:pt x="160" y="2"/>
                      <a:pt x="165" y="2"/>
                      <a:pt x="170" y="2"/>
                    </a:cubicBezTo>
                    <a:cubicBezTo>
                      <a:pt x="212" y="2"/>
                      <a:pt x="246" y="23"/>
                      <a:pt x="275" y="55"/>
                    </a:cubicBezTo>
                    <a:cubicBezTo>
                      <a:pt x="294" y="75"/>
                      <a:pt x="300" y="102"/>
                      <a:pt x="300" y="129"/>
                    </a:cubicBezTo>
                    <a:cubicBezTo>
                      <a:pt x="300" y="152"/>
                      <a:pt x="296" y="174"/>
                      <a:pt x="290" y="194"/>
                    </a:cubicBezTo>
                    <a:cubicBezTo>
                      <a:pt x="285" y="215"/>
                      <a:pt x="278" y="237"/>
                      <a:pt x="267" y="255"/>
                    </a:cubicBezTo>
                    <a:cubicBezTo>
                      <a:pt x="256" y="272"/>
                      <a:pt x="240" y="286"/>
                      <a:pt x="216" y="290"/>
                    </a:cubicBezTo>
                    <a:cubicBezTo>
                      <a:pt x="208" y="291"/>
                      <a:pt x="200" y="291"/>
                      <a:pt x="192" y="291"/>
                    </a:cubicBezTo>
                    <a:cubicBezTo>
                      <a:pt x="160" y="291"/>
                      <a:pt x="125" y="283"/>
                      <a:pt x="96" y="276"/>
                    </a:cubicBezTo>
                    <a:cubicBezTo>
                      <a:pt x="66" y="268"/>
                      <a:pt x="36" y="238"/>
                      <a:pt x="21" y="210"/>
                    </a:cubicBezTo>
                    <a:cubicBezTo>
                      <a:pt x="9" y="190"/>
                      <a:pt x="2" y="161"/>
                      <a:pt x="2" y="133"/>
                    </a:cubicBezTo>
                    <a:cubicBezTo>
                      <a:pt x="2" y="113"/>
                      <a:pt x="6" y="93"/>
                      <a:pt x="14" y="77"/>
                    </a:cubicBezTo>
                    <a:cubicBezTo>
                      <a:pt x="25" y="53"/>
                      <a:pt x="51" y="3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19"/>
                      <a:pt x="86" y="19"/>
                      <a:pt x="86" y="19"/>
                    </a:cubicBezTo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0">
                <a:extLst>
                  <a:ext uri="{FF2B5EF4-FFF2-40B4-BE49-F238E27FC236}">
                    <a16:creationId xmlns:a16="http://schemas.microsoft.com/office/drawing/2014/main" id="{9CDC9BB4-04F5-4AEA-AF63-CC3E91F0C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" y="3123"/>
                <a:ext cx="857" cy="918"/>
              </a:xfrm>
              <a:custGeom>
                <a:avLst/>
                <a:gdLst>
                  <a:gd name="T0" fmla="*/ 2196 w 224"/>
                  <a:gd name="T1" fmla="*/ 298 h 225"/>
                  <a:gd name="T2" fmla="*/ 2165 w 224"/>
                  <a:gd name="T3" fmla="*/ 681 h 225"/>
                  <a:gd name="T4" fmla="*/ 2005 w 224"/>
                  <a:gd name="T5" fmla="*/ 567 h 225"/>
                  <a:gd name="T6" fmla="*/ 1714 w 224"/>
                  <a:gd name="T7" fmla="*/ 416 h 225"/>
                  <a:gd name="T8" fmla="*/ 1305 w 224"/>
                  <a:gd name="T9" fmla="*/ 714 h 225"/>
                  <a:gd name="T10" fmla="*/ 995 w 224"/>
                  <a:gd name="T11" fmla="*/ 616 h 225"/>
                  <a:gd name="T12" fmla="*/ 777 w 224"/>
                  <a:gd name="T13" fmla="*/ 534 h 225"/>
                  <a:gd name="T14" fmla="*/ 88 w 224"/>
                  <a:gd name="T15" fmla="*/ 1248 h 225"/>
                  <a:gd name="T16" fmla="*/ 1067 w 224"/>
                  <a:gd name="T17" fmla="*/ 1962 h 225"/>
                  <a:gd name="T18" fmla="*/ 1243 w 224"/>
                  <a:gd name="T19" fmla="*/ 1032 h 225"/>
                  <a:gd name="T20" fmla="*/ 1507 w 224"/>
                  <a:gd name="T21" fmla="*/ 832 h 225"/>
                  <a:gd name="T22" fmla="*/ 1653 w 224"/>
                  <a:gd name="T23" fmla="*/ 1167 h 225"/>
                  <a:gd name="T24" fmla="*/ 2150 w 224"/>
                  <a:gd name="T25" fmla="*/ 1314 h 225"/>
                  <a:gd name="T26" fmla="*/ 2227 w 224"/>
                  <a:gd name="T27" fmla="*/ 914 h 225"/>
                  <a:gd name="T28" fmla="*/ 2460 w 224"/>
                  <a:gd name="T29" fmla="*/ 951 h 225"/>
                  <a:gd name="T30" fmla="*/ 2548 w 224"/>
                  <a:gd name="T31" fmla="*/ 1497 h 225"/>
                  <a:gd name="T32" fmla="*/ 2035 w 224"/>
                  <a:gd name="T33" fmla="*/ 1999 h 225"/>
                  <a:gd name="T34" fmla="*/ 2399 w 224"/>
                  <a:gd name="T35" fmla="*/ 2297 h 225"/>
                  <a:gd name="T36" fmla="*/ 2812 w 224"/>
                  <a:gd name="T37" fmla="*/ 1881 h 225"/>
                  <a:gd name="T38" fmla="*/ 2869 w 224"/>
                  <a:gd name="T39" fmla="*/ 2048 h 225"/>
                  <a:gd name="T40" fmla="*/ 2885 w 224"/>
                  <a:gd name="T41" fmla="*/ 2762 h 225"/>
                  <a:gd name="T42" fmla="*/ 2414 w 224"/>
                  <a:gd name="T43" fmla="*/ 2795 h 225"/>
                  <a:gd name="T44" fmla="*/ 2238 w 224"/>
                  <a:gd name="T45" fmla="*/ 2946 h 225"/>
                  <a:gd name="T46" fmla="*/ 2663 w 224"/>
                  <a:gd name="T47" fmla="*/ 3745 h 225"/>
                  <a:gd name="T48" fmla="*/ 2663 w 224"/>
                  <a:gd name="T49" fmla="*/ 3729 h 225"/>
                  <a:gd name="T50" fmla="*/ 2414 w 224"/>
                  <a:gd name="T51" fmla="*/ 2815 h 225"/>
                  <a:gd name="T52" fmla="*/ 2984 w 224"/>
                  <a:gd name="T53" fmla="*/ 2579 h 225"/>
                  <a:gd name="T54" fmla="*/ 2663 w 224"/>
                  <a:gd name="T55" fmla="*/ 2032 h 225"/>
                  <a:gd name="T56" fmla="*/ 2165 w 224"/>
                  <a:gd name="T57" fmla="*/ 1714 h 225"/>
                  <a:gd name="T58" fmla="*/ 2311 w 224"/>
                  <a:gd name="T59" fmla="*/ 865 h 225"/>
                  <a:gd name="T60" fmla="*/ 1901 w 224"/>
                  <a:gd name="T61" fmla="*/ 1383 h 225"/>
                  <a:gd name="T62" fmla="*/ 1507 w 224"/>
                  <a:gd name="T63" fmla="*/ 816 h 225"/>
                  <a:gd name="T64" fmla="*/ 1052 w 224"/>
                  <a:gd name="T65" fmla="*/ 1946 h 225"/>
                  <a:gd name="T66" fmla="*/ 191 w 224"/>
                  <a:gd name="T67" fmla="*/ 914 h 225"/>
                  <a:gd name="T68" fmla="*/ 792 w 224"/>
                  <a:gd name="T69" fmla="*/ 551 h 225"/>
                  <a:gd name="T70" fmla="*/ 1626 w 224"/>
                  <a:gd name="T71" fmla="*/ 649 h 225"/>
                  <a:gd name="T72" fmla="*/ 2139 w 224"/>
                  <a:gd name="T73" fmla="*/ 734 h 225"/>
                  <a:gd name="T74" fmla="*/ 2487 w 224"/>
                  <a:gd name="T75" fmla="*/ 16 h 225"/>
                  <a:gd name="T76" fmla="*/ 2885 w 224"/>
                  <a:gd name="T77" fmla="*/ 849 h 225"/>
                  <a:gd name="T78" fmla="*/ 2812 w 224"/>
                  <a:gd name="T79" fmla="*/ 1248 h 225"/>
                  <a:gd name="T80" fmla="*/ 3045 w 224"/>
                  <a:gd name="T81" fmla="*/ 1281 h 225"/>
                  <a:gd name="T82" fmla="*/ 3087 w 224"/>
                  <a:gd name="T83" fmla="*/ 2579 h 225"/>
                  <a:gd name="T84" fmla="*/ 3206 w 224"/>
                  <a:gd name="T85" fmla="*/ 3329 h 225"/>
                  <a:gd name="T86" fmla="*/ 3160 w 224"/>
                  <a:gd name="T87" fmla="*/ 2815 h 225"/>
                  <a:gd name="T88" fmla="*/ 2984 w 224"/>
                  <a:gd name="T89" fmla="*/ 1983 h 225"/>
                  <a:gd name="T90" fmla="*/ 3237 w 224"/>
                  <a:gd name="T91" fmla="*/ 1514 h 225"/>
                  <a:gd name="T92" fmla="*/ 3061 w 224"/>
                  <a:gd name="T93" fmla="*/ 1265 h 225"/>
                  <a:gd name="T94" fmla="*/ 2812 w 224"/>
                  <a:gd name="T95" fmla="*/ 1232 h 225"/>
                  <a:gd name="T96" fmla="*/ 2678 w 224"/>
                  <a:gd name="T97" fmla="*/ 1000 h 225"/>
                  <a:gd name="T98" fmla="*/ 2736 w 224"/>
                  <a:gd name="T99" fmla="*/ 849 h 225"/>
                  <a:gd name="T100" fmla="*/ 3087 w 224"/>
                  <a:gd name="T101" fmla="*/ 783 h 225"/>
                  <a:gd name="T102" fmla="*/ 2487 w 224"/>
                  <a:gd name="T103" fmla="*/ 0 h 22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24" h="225">
                    <a:moveTo>
                      <a:pt x="170" y="0"/>
                    </a:moveTo>
                    <a:cubicBezTo>
                      <a:pt x="165" y="0"/>
                      <a:pt x="160" y="2"/>
                      <a:pt x="156" y="5"/>
                    </a:cubicBezTo>
                    <a:cubicBezTo>
                      <a:pt x="151" y="10"/>
                      <a:pt x="150" y="14"/>
                      <a:pt x="150" y="18"/>
                    </a:cubicBezTo>
                    <a:cubicBezTo>
                      <a:pt x="150" y="22"/>
                      <a:pt x="152" y="26"/>
                      <a:pt x="152" y="31"/>
                    </a:cubicBezTo>
                    <a:cubicBezTo>
                      <a:pt x="152" y="32"/>
                      <a:pt x="151" y="34"/>
                      <a:pt x="151" y="36"/>
                    </a:cubicBezTo>
                    <a:cubicBezTo>
                      <a:pt x="150" y="39"/>
                      <a:pt x="149" y="40"/>
                      <a:pt x="148" y="41"/>
                    </a:cubicBezTo>
                    <a:cubicBezTo>
                      <a:pt x="147" y="42"/>
                      <a:pt x="147" y="43"/>
                      <a:pt x="146" y="43"/>
                    </a:cubicBezTo>
                    <a:cubicBezTo>
                      <a:pt x="145" y="43"/>
                      <a:pt x="144" y="42"/>
                      <a:pt x="143" y="41"/>
                    </a:cubicBezTo>
                    <a:cubicBezTo>
                      <a:pt x="141" y="39"/>
                      <a:pt x="139" y="37"/>
                      <a:pt x="137" y="34"/>
                    </a:cubicBezTo>
                    <a:cubicBezTo>
                      <a:pt x="135" y="32"/>
                      <a:pt x="133" y="29"/>
                      <a:pt x="132" y="28"/>
                    </a:cubicBezTo>
                    <a:cubicBezTo>
                      <a:pt x="128" y="25"/>
                      <a:pt x="125" y="23"/>
                      <a:pt x="122" y="23"/>
                    </a:cubicBezTo>
                    <a:cubicBezTo>
                      <a:pt x="120" y="23"/>
                      <a:pt x="118" y="24"/>
                      <a:pt x="117" y="25"/>
                    </a:cubicBezTo>
                    <a:cubicBezTo>
                      <a:pt x="113" y="28"/>
                      <a:pt x="111" y="35"/>
                      <a:pt x="110" y="38"/>
                    </a:cubicBezTo>
                    <a:cubicBezTo>
                      <a:pt x="110" y="39"/>
                      <a:pt x="109" y="40"/>
                      <a:pt x="108" y="40"/>
                    </a:cubicBezTo>
                    <a:cubicBezTo>
                      <a:pt x="105" y="42"/>
                      <a:pt x="96" y="43"/>
                      <a:pt x="89" y="43"/>
                    </a:cubicBezTo>
                    <a:cubicBezTo>
                      <a:pt x="89" y="43"/>
                      <a:pt x="89" y="43"/>
                      <a:pt x="89" y="43"/>
                    </a:cubicBezTo>
                    <a:cubicBezTo>
                      <a:pt x="84" y="43"/>
                      <a:pt x="79" y="43"/>
                      <a:pt x="76" y="43"/>
                    </a:cubicBezTo>
                    <a:cubicBezTo>
                      <a:pt x="72" y="42"/>
                      <a:pt x="71" y="40"/>
                      <a:pt x="68" y="37"/>
                    </a:cubicBezTo>
                    <a:cubicBezTo>
                      <a:pt x="65" y="34"/>
                      <a:pt x="62" y="32"/>
                      <a:pt x="55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2"/>
                      <a:pt x="54" y="32"/>
                      <a:pt x="53" y="32"/>
                    </a:cubicBezTo>
                    <a:cubicBezTo>
                      <a:pt x="52" y="32"/>
                      <a:pt x="51" y="32"/>
                      <a:pt x="50" y="32"/>
                    </a:cubicBezTo>
                    <a:cubicBezTo>
                      <a:pt x="33" y="32"/>
                      <a:pt x="19" y="45"/>
                      <a:pt x="12" y="54"/>
                    </a:cubicBezTo>
                    <a:cubicBezTo>
                      <a:pt x="8" y="61"/>
                      <a:pt x="6" y="68"/>
                      <a:pt x="6" y="75"/>
                    </a:cubicBezTo>
                    <a:cubicBezTo>
                      <a:pt x="6" y="91"/>
                      <a:pt x="14" y="107"/>
                      <a:pt x="26" y="116"/>
                    </a:cubicBezTo>
                    <a:cubicBezTo>
                      <a:pt x="33" y="121"/>
                      <a:pt x="43" y="125"/>
                      <a:pt x="53" y="125"/>
                    </a:cubicBezTo>
                    <a:cubicBezTo>
                      <a:pt x="60" y="125"/>
                      <a:pt x="67" y="123"/>
                      <a:pt x="73" y="118"/>
                    </a:cubicBezTo>
                    <a:cubicBezTo>
                      <a:pt x="79" y="113"/>
                      <a:pt x="81" y="105"/>
                      <a:pt x="82" y="97"/>
                    </a:cubicBezTo>
                    <a:cubicBezTo>
                      <a:pt x="84" y="89"/>
                      <a:pt x="83" y="81"/>
                      <a:pt x="84" y="74"/>
                    </a:cubicBezTo>
                    <a:cubicBezTo>
                      <a:pt x="84" y="69"/>
                      <a:pt x="84" y="66"/>
                      <a:pt x="85" y="62"/>
                    </a:cubicBezTo>
                    <a:cubicBezTo>
                      <a:pt x="86" y="59"/>
                      <a:pt x="88" y="56"/>
                      <a:pt x="91" y="54"/>
                    </a:cubicBezTo>
                    <a:cubicBezTo>
                      <a:pt x="95" y="51"/>
                      <a:pt x="99" y="50"/>
                      <a:pt x="103" y="50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8" y="50"/>
                      <a:pt x="111" y="52"/>
                      <a:pt x="113" y="56"/>
                    </a:cubicBezTo>
                    <a:cubicBezTo>
                      <a:pt x="114" y="58"/>
                      <a:pt x="114" y="59"/>
                      <a:pt x="114" y="61"/>
                    </a:cubicBezTo>
                    <a:cubicBezTo>
                      <a:pt x="114" y="64"/>
                      <a:pt x="113" y="67"/>
                      <a:pt x="113" y="70"/>
                    </a:cubicBezTo>
                    <a:cubicBezTo>
                      <a:pt x="113" y="74"/>
                      <a:pt x="115" y="78"/>
                      <a:pt x="120" y="82"/>
                    </a:cubicBezTo>
                    <a:cubicBezTo>
                      <a:pt x="122" y="83"/>
                      <a:pt x="126" y="84"/>
                      <a:pt x="130" y="84"/>
                    </a:cubicBezTo>
                    <a:cubicBezTo>
                      <a:pt x="137" y="84"/>
                      <a:pt x="143" y="83"/>
                      <a:pt x="147" y="79"/>
                    </a:cubicBezTo>
                    <a:cubicBezTo>
                      <a:pt x="149" y="76"/>
                      <a:pt x="150" y="72"/>
                      <a:pt x="150" y="68"/>
                    </a:cubicBezTo>
                    <a:cubicBezTo>
                      <a:pt x="150" y="67"/>
                      <a:pt x="150" y="65"/>
                      <a:pt x="150" y="64"/>
                    </a:cubicBezTo>
                    <a:cubicBezTo>
                      <a:pt x="150" y="60"/>
                      <a:pt x="150" y="57"/>
                      <a:pt x="152" y="55"/>
                    </a:cubicBezTo>
                    <a:cubicBezTo>
                      <a:pt x="154" y="53"/>
                      <a:pt x="156" y="53"/>
                      <a:pt x="158" y="53"/>
                    </a:cubicBezTo>
                    <a:cubicBezTo>
                      <a:pt x="158" y="53"/>
                      <a:pt x="158" y="53"/>
                      <a:pt x="158" y="53"/>
                    </a:cubicBezTo>
                    <a:cubicBezTo>
                      <a:pt x="161" y="53"/>
                      <a:pt x="165" y="55"/>
                      <a:pt x="168" y="57"/>
                    </a:cubicBezTo>
                    <a:cubicBezTo>
                      <a:pt x="172" y="60"/>
                      <a:pt x="175" y="63"/>
                      <a:pt x="176" y="65"/>
                    </a:cubicBezTo>
                    <a:cubicBezTo>
                      <a:pt x="179" y="69"/>
                      <a:pt x="180" y="73"/>
                      <a:pt x="180" y="77"/>
                    </a:cubicBezTo>
                    <a:cubicBezTo>
                      <a:pt x="180" y="82"/>
                      <a:pt x="178" y="86"/>
                      <a:pt x="174" y="90"/>
                    </a:cubicBezTo>
                    <a:cubicBezTo>
                      <a:pt x="171" y="94"/>
                      <a:pt x="166" y="95"/>
                      <a:pt x="161" y="96"/>
                    </a:cubicBezTo>
                    <a:cubicBezTo>
                      <a:pt x="157" y="98"/>
                      <a:pt x="152" y="99"/>
                      <a:pt x="147" y="102"/>
                    </a:cubicBezTo>
                    <a:cubicBezTo>
                      <a:pt x="141" y="107"/>
                      <a:pt x="139" y="114"/>
                      <a:pt x="139" y="120"/>
                    </a:cubicBezTo>
                    <a:cubicBezTo>
                      <a:pt x="139" y="125"/>
                      <a:pt x="140" y="130"/>
                      <a:pt x="143" y="133"/>
                    </a:cubicBezTo>
                    <a:cubicBezTo>
                      <a:pt x="146" y="137"/>
                      <a:pt x="151" y="139"/>
                      <a:pt x="156" y="139"/>
                    </a:cubicBezTo>
                    <a:cubicBezTo>
                      <a:pt x="159" y="139"/>
                      <a:pt x="161" y="139"/>
                      <a:pt x="164" y="138"/>
                    </a:cubicBezTo>
                    <a:cubicBezTo>
                      <a:pt x="171" y="135"/>
                      <a:pt x="178" y="128"/>
                      <a:pt x="183" y="123"/>
                    </a:cubicBezTo>
                    <a:cubicBezTo>
                      <a:pt x="185" y="120"/>
                      <a:pt x="187" y="118"/>
                      <a:pt x="188" y="116"/>
                    </a:cubicBezTo>
                    <a:cubicBezTo>
                      <a:pt x="190" y="114"/>
                      <a:pt x="191" y="113"/>
                      <a:pt x="192" y="113"/>
                    </a:cubicBezTo>
                    <a:cubicBezTo>
                      <a:pt x="192" y="113"/>
                      <a:pt x="192" y="113"/>
                      <a:pt x="192" y="113"/>
                    </a:cubicBezTo>
                    <a:cubicBezTo>
                      <a:pt x="193" y="114"/>
                      <a:pt x="193" y="114"/>
                      <a:pt x="193" y="114"/>
                    </a:cubicBezTo>
                    <a:cubicBezTo>
                      <a:pt x="194" y="115"/>
                      <a:pt x="195" y="117"/>
                      <a:pt x="196" y="123"/>
                    </a:cubicBezTo>
                    <a:cubicBezTo>
                      <a:pt x="198" y="130"/>
                      <a:pt x="204" y="143"/>
                      <a:pt x="204" y="152"/>
                    </a:cubicBezTo>
                    <a:cubicBezTo>
                      <a:pt x="204" y="153"/>
                      <a:pt x="204" y="154"/>
                      <a:pt x="203" y="155"/>
                    </a:cubicBezTo>
                    <a:cubicBezTo>
                      <a:pt x="203" y="160"/>
                      <a:pt x="200" y="164"/>
                      <a:pt x="197" y="166"/>
                    </a:cubicBezTo>
                    <a:cubicBezTo>
                      <a:pt x="193" y="169"/>
                      <a:pt x="188" y="170"/>
                      <a:pt x="182" y="170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75" y="170"/>
                      <a:pt x="170" y="168"/>
                      <a:pt x="165" y="168"/>
                    </a:cubicBezTo>
                    <a:cubicBezTo>
                      <a:pt x="165" y="168"/>
                      <a:pt x="165" y="168"/>
                      <a:pt x="165" y="168"/>
                    </a:cubicBezTo>
                    <a:cubicBezTo>
                      <a:pt x="163" y="168"/>
                      <a:pt x="161" y="169"/>
                      <a:pt x="159" y="170"/>
                    </a:cubicBezTo>
                    <a:cubicBezTo>
                      <a:pt x="157" y="171"/>
                      <a:pt x="155" y="173"/>
                      <a:pt x="153" y="177"/>
                    </a:cubicBezTo>
                    <a:cubicBezTo>
                      <a:pt x="149" y="181"/>
                      <a:pt x="148" y="188"/>
                      <a:pt x="148" y="195"/>
                    </a:cubicBezTo>
                    <a:cubicBezTo>
                      <a:pt x="148" y="203"/>
                      <a:pt x="150" y="211"/>
                      <a:pt x="154" y="216"/>
                    </a:cubicBezTo>
                    <a:cubicBezTo>
                      <a:pt x="159" y="223"/>
                      <a:pt x="170" y="225"/>
                      <a:pt x="182" y="225"/>
                    </a:cubicBezTo>
                    <a:cubicBezTo>
                      <a:pt x="188" y="225"/>
                      <a:pt x="194" y="225"/>
                      <a:pt x="199" y="223"/>
                    </a:cubicBezTo>
                    <a:cubicBezTo>
                      <a:pt x="200" y="222"/>
                      <a:pt x="201" y="221"/>
                      <a:pt x="202" y="221"/>
                    </a:cubicBezTo>
                    <a:cubicBezTo>
                      <a:pt x="196" y="223"/>
                      <a:pt x="189" y="224"/>
                      <a:pt x="182" y="224"/>
                    </a:cubicBezTo>
                    <a:cubicBezTo>
                      <a:pt x="171" y="224"/>
                      <a:pt x="160" y="222"/>
                      <a:pt x="155" y="216"/>
                    </a:cubicBezTo>
                    <a:cubicBezTo>
                      <a:pt x="147" y="207"/>
                      <a:pt x="147" y="186"/>
                      <a:pt x="153" y="177"/>
                    </a:cubicBezTo>
                    <a:cubicBezTo>
                      <a:pt x="158" y="171"/>
                      <a:pt x="161" y="169"/>
                      <a:pt x="165" y="169"/>
                    </a:cubicBezTo>
                    <a:cubicBezTo>
                      <a:pt x="170" y="169"/>
                      <a:pt x="174" y="171"/>
                      <a:pt x="181" y="171"/>
                    </a:cubicBezTo>
                    <a:cubicBezTo>
                      <a:pt x="181" y="171"/>
                      <a:pt x="181" y="171"/>
                      <a:pt x="181" y="171"/>
                    </a:cubicBezTo>
                    <a:cubicBezTo>
                      <a:pt x="194" y="171"/>
                      <a:pt x="203" y="166"/>
                      <a:pt x="204" y="155"/>
                    </a:cubicBezTo>
                    <a:cubicBezTo>
                      <a:pt x="206" y="145"/>
                      <a:pt x="199" y="131"/>
                      <a:pt x="197" y="122"/>
                    </a:cubicBezTo>
                    <a:cubicBezTo>
                      <a:pt x="196" y="115"/>
                      <a:pt x="194" y="112"/>
                      <a:pt x="192" y="112"/>
                    </a:cubicBezTo>
                    <a:cubicBezTo>
                      <a:pt x="189" y="112"/>
                      <a:pt x="186" y="117"/>
                      <a:pt x="182" y="122"/>
                    </a:cubicBezTo>
                    <a:cubicBezTo>
                      <a:pt x="178" y="127"/>
                      <a:pt x="170" y="135"/>
                      <a:pt x="164" y="137"/>
                    </a:cubicBezTo>
                    <a:cubicBezTo>
                      <a:pt x="161" y="138"/>
                      <a:pt x="159" y="138"/>
                      <a:pt x="156" y="138"/>
                    </a:cubicBezTo>
                    <a:cubicBezTo>
                      <a:pt x="139" y="138"/>
                      <a:pt x="134" y="115"/>
                      <a:pt x="148" y="103"/>
                    </a:cubicBezTo>
                    <a:cubicBezTo>
                      <a:pt x="156" y="96"/>
                      <a:pt x="167" y="99"/>
                      <a:pt x="175" y="91"/>
                    </a:cubicBezTo>
                    <a:cubicBezTo>
                      <a:pt x="182" y="84"/>
                      <a:pt x="183" y="74"/>
                      <a:pt x="177" y="65"/>
                    </a:cubicBezTo>
                    <a:cubicBezTo>
                      <a:pt x="174" y="60"/>
                      <a:pt x="165" y="52"/>
                      <a:pt x="158" y="52"/>
                    </a:cubicBezTo>
                    <a:cubicBezTo>
                      <a:pt x="156" y="52"/>
                      <a:pt x="154" y="52"/>
                      <a:pt x="152" y="54"/>
                    </a:cubicBezTo>
                    <a:cubicBezTo>
                      <a:pt x="145" y="59"/>
                      <a:pt x="152" y="72"/>
                      <a:pt x="146" y="78"/>
                    </a:cubicBezTo>
                    <a:cubicBezTo>
                      <a:pt x="143" y="81"/>
                      <a:pt x="136" y="83"/>
                      <a:pt x="130" y="83"/>
                    </a:cubicBezTo>
                    <a:cubicBezTo>
                      <a:pt x="126" y="83"/>
                      <a:pt x="123" y="82"/>
                      <a:pt x="120" y="81"/>
                    </a:cubicBezTo>
                    <a:cubicBezTo>
                      <a:pt x="110" y="74"/>
                      <a:pt x="118" y="64"/>
                      <a:pt x="114" y="56"/>
                    </a:cubicBezTo>
                    <a:cubicBezTo>
                      <a:pt x="112" y="51"/>
                      <a:pt x="108" y="49"/>
                      <a:pt x="103" y="49"/>
                    </a:cubicBezTo>
                    <a:cubicBezTo>
                      <a:pt x="99" y="49"/>
                      <a:pt x="95" y="50"/>
                      <a:pt x="91" y="53"/>
                    </a:cubicBezTo>
                    <a:cubicBezTo>
                      <a:pt x="83" y="59"/>
                      <a:pt x="84" y="65"/>
                      <a:pt x="83" y="74"/>
                    </a:cubicBezTo>
                    <a:cubicBezTo>
                      <a:pt x="82" y="88"/>
                      <a:pt x="84" y="107"/>
                      <a:pt x="72" y="117"/>
                    </a:cubicBezTo>
                    <a:cubicBezTo>
                      <a:pt x="67" y="122"/>
                      <a:pt x="60" y="124"/>
                      <a:pt x="53" y="124"/>
                    </a:cubicBezTo>
                    <a:cubicBezTo>
                      <a:pt x="43" y="124"/>
                      <a:pt x="34" y="120"/>
                      <a:pt x="27" y="115"/>
                    </a:cubicBezTo>
                    <a:cubicBezTo>
                      <a:pt x="9" y="102"/>
                      <a:pt x="0" y="73"/>
                      <a:pt x="13" y="55"/>
                    </a:cubicBezTo>
                    <a:cubicBezTo>
                      <a:pt x="20" y="46"/>
                      <a:pt x="33" y="33"/>
                      <a:pt x="50" y="33"/>
                    </a:cubicBezTo>
                    <a:cubicBezTo>
                      <a:pt x="51" y="33"/>
                      <a:pt x="52" y="33"/>
                      <a:pt x="53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68" y="33"/>
                      <a:pt x="67" y="42"/>
                      <a:pt x="76" y="44"/>
                    </a:cubicBezTo>
                    <a:cubicBezTo>
                      <a:pt x="79" y="44"/>
                      <a:pt x="84" y="44"/>
                      <a:pt x="89" y="44"/>
                    </a:cubicBezTo>
                    <a:cubicBezTo>
                      <a:pt x="99" y="44"/>
                      <a:pt x="110" y="43"/>
                      <a:pt x="111" y="39"/>
                    </a:cubicBezTo>
                    <a:cubicBezTo>
                      <a:pt x="113" y="34"/>
                      <a:pt x="115" y="24"/>
                      <a:pt x="122" y="24"/>
                    </a:cubicBezTo>
                    <a:cubicBezTo>
                      <a:pt x="124" y="24"/>
                      <a:pt x="127" y="26"/>
                      <a:pt x="131" y="29"/>
                    </a:cubicBezTo>
                    <a:cubicBezTo>
                      <a:pt x="135" y="33"/>
                      <a:pt x="141" y="44"/>
                      <a:pt x="146" y="44"/>
                    </a:cubicBezTo>
                    <a:cubicBezTo>
                      <a:pt x="148" y="44"/>
                      <a:pt x="150" y="42"/>
                      <a:pt x="152" y="36"/>
                    </a:cubicBezTo>
                    <a:cubicBezTo>
                      <a:pt x="155" y="25"/>
                      <a:pt x="146" y="16"/>
                      <a:pt x="157" y="6"/>
                    </a:cubicBezTo>
                    <a:cubicBezTo>
                      <a:pt x="160" y="3"/>
                      <a:pt x="165" y="1"/>
                      <a:pt x="170" y="1"/>
                    </a:cubicBezTo>
                    <a:cubicBezTo>
                      <a:pt x="181" y="1"/>
                      <a:pt x="194" y="8"/>
                      <a:pt x="202" y="14"/>
                    </a:cubicBezTo>
                    <a:cubicBezTo>
                      <a:pt x="217" y="26"/>
                      <a:pt x="220" y="51"/>
                      <a:pt x="198" y="51"/>
                    </a:cubicBezTo>
                    <a:cubicBezTo>
                      <a:pt x="198" y="51"/>
                      <a:pt x="198" y="51"/>
                      <a:pt x="197" y="51"/>
                    </a:cubicBezTo>
                    <a:cubicBezTo>
                      <a:pt x="194" y="50"/>
                      <a:pt x="190" y="50"/>
                      <a:pt x="187" y="50"/>
                    </a:cubicBezTo>
                    <a:cubicBezTo>
                      <a:pt x="182" y="50"/>
                      <a:pt x="179" y="52"/>
                      <a:pt x="182" y="60"/>
                    </a:cubicBezTo>
                    <a:cubicBezTo>
                      <a:pt x="183" y="63"/>
                      <a:pt x="185" y="75"/>
                      <a:pt x="192" y="75"/>
                    </a:cubicBezTo>
                    <a:cubicBezTo>
                      <a:pt x="193" y="75"/>
                      <a:pt x="193" y="75"/>
                      <a:pt x="194" y="75"/>
                    </a:cubicBezTo>
                    <a:cubicBezTo>
                      <a:pt x="196" y="75"/>
                      <a:pt x="198" y="74"/>
                      <a:pt x="199" y="74"/>
                    </a:cubicBezTo>
                    <a:cubicBezTo>
                      <a:pt x="204" y="74"/>
                      <a:pt x="206" y="77"/>
                      <a:pt x="208" y="77"/>
                    </a:cubicBezTo>
                    <a:cubicBezTo>
                      <a:pt x="213" y="78"/>
                      <a:pt x="215" y="80"/>
                      <a:pt x="218" y="84"/>
                    </a:cubicBezTo>
                    <a:cubicBezTo>
                      <a:pt x="224" y="95"/>
                      <a:pt x="214" y="100"/>
                      <a:pt x="209" y="105"/>
                    </a:cubicBezTo>
                    <a:cubicBezTo>
                      <a:pt x="195" y="121"/>
                      <a:pt x="211" y="136"/>
                      <a:pt x="211" y="155"/>
                    </a:cubicBezTo>
                    <a:cubicBezTo>
                      <a:pt x="211" y="167"/>
                      <a:pt x="219" y="172"/>
                      <a:pt x="220" y="184"/>
                    </a:cubicBezTo>
                    <a:cubicBezTo>
                      <a:pt x="221" y="190"/>
                      <a:pt x="219" y="197"/>
                      <a:pt x="216" y="204"/>
                    </a:cubicBezTo>
                    <a:cubicBezTo>
                      <a:pt x="217" y="203"/>
                      <a:pt x="218" y="202"/>
                      <a:pt x="219" y="200"/>
                    </a:cubicBezTo>
                    <a:cubicBezTo>
                      <a:pt x="220" y="196"/>
                      <a:pt x="221" y="191"/>
                      <a:pt x="221" y="187"/>
                    </a:cubicBezTo>
                    <a:cubicBezTo>
                      <a:pt x="221" y="186"/>
                      <a:pt x="221" y="184"/>
                      <a:pt x="221" y="183"/>
                    </a:cubicBezTo>
                    <a:cubicBezTo>
                      <a:pt x="220" y="178"/>
                      <a:pt x="218" y="173"/>
                      <a:pt x="216" y="169"/>
                    </a:cubicBezTo>
                    <a:cubicBezTo>
                      <a:pt x="214" y="165"/>
                      <a:pt x="212" y="161"/>
                      <a:pt x="212" y="155"/>
                    </a:cubicBezTo>
                    <a:cubicBezTo>
                      <a:pt x="212" y="148"/>
                      <a:pt x="210" y="142"/>
                      <a:pt x="208" y="136"/>
                    </a:cubicBezTo>
                    <a:cubicBezTo>
                      <a:pt x="206" y="130"/>
                      <a:pt x="204" y="124"/>
                      <a:pt x="204" y="119"/>
                    </a:cubicBezTo>
                    <a:cubicBezTo>
                      <a:pt x="204" y="115"/>
                      <a:pt x="205" y="110"/>
                      <a:pt x="209" y="106"/>
                    </a:cubicBezTo>
                    <a:cubicBezTo>
                      <a:pt x="211" y="104"/>
                      <a:pt x="214" y="102"/>
                      <a:pt x="216" y="100"/>
                    </a:cubicBezTo>
                    <a:cubicBezTo>
                      <a:pt x="219" y="97"/>
                      <a:pt x="221" y="94"/>
                      <a:pt x="221" y="91"/>
                    </a:cubicBezTo>
                    <a:cubicBezTo>
                      <a:pt x="221" y="89"/>
                      <a:pt x="220" y="86"/>
                      <a:pt x="219" y="84"/>
                    </a:cubicBezTo>
                    <a:cubicBezTo>
                      <a:pt x="217" y="81"/>
                      <a:pt x="216" y="80"/>
                      <a:pt x="214" y="78"/>
                    </a:cubicBezTo>
                    <a:cubicBezTo>
                      <a:pt x="213" y="77"/>
                      <a:pt x="211" y="76"/>
                      <a:pt x="209" y="76"/>
                    </a:cubicBezTo>
                    <a:cubicBezTo>
                      <a:pt x="207" y="76"/>
                      <a:pt x="204" y="73"/>
                      <a:pt x="199" y="73"/>
                    </a:cubicBezTo>
                    <a:cubicBezTo>
                      <a:pt x="197" y="73"/>
                      <a:pt x="196" y="74"/>
                      <a:pt x="194" y="74"/>
                    </a:cubicBezTo>
                    <a:cubicBezTo>
                      <a:pt x="193" y="74"/>
                      <a:pt x="193" y="74"/>
                      <a:pt x="192" y="74"/>
                    </a:cubicBezTo>
                    <a:cubicBezTo>
                      <a:pt x="191" y="74"/>
                      <a:pt x="190" y="74"/>
                      <a:pt x="189" y="73"/>
                    </a:cubicBezTo>
                    <a:cubicBezTo>
                      <a:pt x="187" y="71"/>
                      <a:pt x="185" y="68"/>
                      <a:pt x="185" y="66"/>
                    </a:cubicBezTo>
                    <a:cubicBezTo>
                      <a:pt x="184" y="64"/>
                      <a:pt x="183" y="61"/>
                      <a:pt x="183" y="60"/>
                    </a:cubicBezTo>
                    <a:cubicBezTo>
                      <a:pt x="182" y="58"/>
                      <a:pt x="182" y="56"/>
                      <a:pt x="182" y="55"/>
                    </a:cubicBezTo>
                    <a:cubicBezTo>
                      <a:pt x="182" y="53"/>
                      <a:pt x="182" y="52"/>
                      <a:pt x="183" y="52"/>
                    </a:cubicBezTo>
                    <a:cubicBezTo>
                      <a:pt x="184" y="51"/>
                      <a:pt x="185" y="51"/>
                      <a:pt x="187" y="51"/>
                    </a:cubicBezTo>
                    <a:cubicBezTo>
                      <a:pt x="190" y="51"/>
                      <a:pt x="193" y="51"/>
                      <a:pt x="197" y="52"/>
                    </a:cubicBezTo>
                    <a:cubicBezTo>
                      <a:pt x="198" y="52"/>
                      <a:pt x="198" y="52"/>
                      <a:pt x="198" y="52"/>
                    </a:cubicBezTo>
                    <a:cubicBezTo>
                      <a:pt x="204" y="52"/>
                      <a:pt x="208" y="50"/>
                      <a:pt x="211" y="47"/>
                    </a:cubicBezTo>
                    <a:cubicBezTo>
                      <a:pt x="214" y="44"/>
                      <a:pt x="215" y="40"/>
                      <a:pt x="215" y="36"/>
                    </a:cubicBezTo>
                    <a:cubicBezTo>
                      <a:pt x="215" y="28"/>
                      <a:pt x="210" y="19"/>
                      <a:pt x="203" y="13"/>
                    </a:cubicBezTo>
                    <a:cubicBezTo>
                      <a:pt x="195" y="7"/>
                      <a:pt x="182" y="1"/>
                      <a:pt x="170" y="0"/>
                    </a:cubicBezTo>
                  </a:path>
                </a:pathLst>
              </a:custGeom>
              <a:solidFill>
                <a:srgbClr val="6F62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1">
                <a:extLst>
                  <a:ext uri="{FF2B5EF4-FFF2-40B4-BE49-F238E27FC236}">
                    <a16:creationId xmlns:a16="http://schemas.microsoft.com/office/drawing/2014/main" id="{EDF2D0D5-DC4F-44CD-9180-4FA8A6116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8" y="3939"/>
                <a:ext cx="77" cy="94"/>
              </a:xfrm>
              <a:custGeom>
                <a:avLst/>
                <a:gdLst>
                  <a:gd name="T0" fmla="*/ 296 w 20"/>
                  <a:gd name="T1" fmla="*/ 0 h 23"/>
                  <a:gd name="T2" fmla="*/ 250 w 20"/>
                  <a:gd name="T3" fmla="*/ 65 h 23"/>
                  <a:gd name="T4" fmla="*/ 177 w 20"/>
                  <a:gd name="T5" fmla="*/ 233 h 23"/>
                  <a:gd name="T6" fmla="*/ 46 w 20"/>
                  <a:gd name="T7" fmla="*/ 351 h 23"/>
                  <a:gd name="T8" fmla="*/ 0 w 20"/>
                  <a:gd name="T9" fmla="*/ 384 h 23"/>
                  <a:gd name="T10" fmla="*/ 193 w 20"/>
                  <a:gd name="T11" fmla="*/ 249 h 23"/>
                  <a:gd name="T12" fmla="*/ 296 w 20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23">
                    <a:moveTo>
                      <a:pt x="20" y="0"/>
                    </a:moveTo>
                    <a:cubicBezTo>
                      <a:pt x="19" y="2"/>
                      <a:pt x="18" y="3"/>
                      <a:pt x="17" y="4"/>
                    </a:cubicBezTo>
                    <a:cubicBezTo>
                      <a:pt x="16" y="8"/>
                      <a:pt x="14" y="12"/>
                      <a:pt x="12" y="14"/>
                    </a:cubicBezTo>
                    <a:cubicBezTo>
                      <a:pt x="10" y="17"/>
                      <a:pt x="7" y="19"/>
                      <a:pt x="3" y="21"/>
                    </a:cubicBezTo>
                    <a:cubicBezTo>
                      <a:pt x="2" y="21"/>
                      <a:pt x="1" y="22"/>
                      <a:pt x="0" y="23"/>
                    </a:cubicBezTo>
                    <a:cubicBezTo>
                      <a:pt x="5" y="21"/>
                      <a:pt x="10" y="18"/>
                      <a:pt x="13" y="15"/>
                    </a:cubicBezTo>
                    <a:cubicBezTo>
                      <a:pt x="16" y="11"/>
                      <a:pt x="18" y="6"/>
                      <a:pt x="20" y="0"/>
                    </a:cubicBezTo>
                  </a:path>
                </a:pathLst>
              </a:custGeom>
              <a:solidFill>
                <a:srgbClr val="6E5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32">
                <a:extLst>
                  <a:ext uri="{FF2B5EF4-FFF2-40B4-BE49-F238E27FC236}">
                    <a16:creationId xmlns:a16="http://schemas.microsoft.com/office/drawing/2014/main" id="{DFC48111-5568-4DCF-AECE-8F8E99D7D1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7" y="3127"/>
                <a:ext cx="857" cy="910"/>
              </a:xfrm>
              <a:custGeom>
                <a:avLst/>
                <a:gdLst>
                  <a:gd name="T0" fmla="*/ 2238 w 224"/>
                  <a:gd name="T1" fmla="*/ 600 h 223"/>
                  <a:gd name="T2" fmla="*/ 2299 w 224"/>
                  <a:gd name="T3" fmla="*/ 98 h 223"/>
                  <a:gd name="T4" fmla="*/ 2942 w 224"/>
                  <a:gd name="T5" fmla="*/ 233 h 223"/>
                  <a:gd name="T6" fmla="*/ 2900 w 224"/>
                  <a:gd name="T7" fmla="*/ 816 h 223"/>
                  <a:gd name="T8" fmla="*/ 2663 w 224"/>
                  <a:gd name="T9" fmla="*/ 816 h 223"/>
                  <a:gd name="T10" fmla="*/ 2693 w 224"/>
                  <a:gd name="T11" fmla="*/ 1130 h 223"/>
                  <a:gd name="T12" fmla="*/ 2839 w 224"/>
                  <a:gd name="T13" fmla="*/ 1249 h 223"/>
                  <a:gd name="T14" fmla="*/ 3118 w 224"/>
                  <a:gd name="T15" fmla="*/ 1314 h 223"/>
                  <a:gd name="T16" fmla="*/ 3149 w 224"/>
                  <a:gd name="T17" fmla="*/ 1616 h 223"/>
                  <a:gd name="T18" fmla="*/ 3015 w 224"/>
                  <a:gd name="T19" fmla="*/ 2265 h 223"/>
                  <a:gd name="T20" fmla="*/ 3206 w 224"/>
                  <a:gd name="T21" fmla="*/ 3048 h 223"/>
                  <a:gd name="T22" fmla="*/ 2663 w 224"/>
                  <a:gd name="T23" fmla="*/ 3697 h 223"/>
                  <a:gd name="T24" fmla="*/ 2269 w 224"/>
                  <a:gd name="T25" fmla="*/ 3562 h 223"/>
                  <a:gd name="T26" fmla="*/ 2341 w 224"/>
                  <a:gd name="T27" fmla="*/ 2848 h 223"/>
                  <a:gd name="T28" fmla="*/ 2648 w 224"/>
                  <a:gd name="T29" fmla="*/ 2848 h 223"/>
                  <a:gd name="T30" fmla="*/ 3000 w 224"/>
                  <a:gd name="T31" fmla="*/ 2583 h 223"/>
                  <a:gd name="T32" fmla="*/ 2869 w 224"/>
                  <a:gd name="T33" fmla="*/ 1881 h 223"/>
                  <a:gd name="T34" fmla="*/ 2812 w 224"/>
                  <a:gd name="T35" fmla="*/ 1832 h 223"/>
                  <a:gd name="T36" fmla="*/ 2387 w 224"/>
                  <a:gd name="T37" fmla="*/ 2248 h 223"/>
                  <a:gd name="T38" fmla="*/ 2062 w 224"/>
                  <a:gd name="T39" fmla="*/ 1983 h 223"/>
                  <a:gd name="T40" fmla="*/ 2575 w 224"/>
                  <a:gd name="T41" fmla="*/ 1514 h 223"/>
                  <a:gd name="T42" fmla="*/ 2475 w 224"/>
                  <a:gd name="T43" fmla="*/ 914 h 223"/>
                  <a:gd name="T44" fmla="*/ 2165 w 224"/>
                  <a:gd name="T45" fmla="*/ 1049 h 223"/>
                  <a:gd name="T46" fmla="*/ 1917 w 224"/>
                  <a:gd name="T47" fmla="*/ 1351 h 223"/>
                  <a:gd name="T48" fmla="*/ 1683 w 224"/>
                  <a:gd name="T49" fmla="*/ 1151 h 223"/>
                  <a:gd name="T50" fmla="*/ 1507 w 224"/>
                  <a:gd name="T51" fmla="*/ 783 h 223"/>
                  <a:gd name="T52" fmla="*/ 1217 w 224"/>
                  <a:gd name="T53" fmla="*/ 1016 h 223"/>
                  <a:gd name="T54" fmla="*/ 1041 w 224"/>
                  <a:gd name="T55" fmla="*/ 1914 h 223"/>
                  <a:gd name="T56" fmla="*/ 119 w 224"/>
                  <a:gd name="T57" fmla="*/ 1232 h 223"/>
                  <a:gd name="T58" fmla="*/ 777 w 224"/>
                  <a:gd name="T59" fmla="*/ 551 h 223"/>
                  <a:gd name="T60" fmla="*/ 968 w 224"/>
                  <a:gd name="T61" fmla="*/ 616 h 223"/>
                  <a:gd name="T62" fmla="*/ 1523 w 224"/>
                  <a:gd name="T63" fmla="*/ 714 h 223"/>
                  <a:gd name="T64" fmla="*/ 1683 w 224"/>
                  <a:gd name="T65" fmla="*/ 482 h 223"/>
                  <a:gd name="T66" fmla="*/ 1901 w 224"/>
                  <a:gd name="T67" fmla="*/ 465 h 223"/>
                  <a:gd name="T68" fmla="*/ 2139 w 224"/>
                  <a:gd name="T69" fmla="*/ 735 h 223"/>
                  <a:gd name="T70" fmla="*/ 2227 w 224"/>
                  <a:gd name="T71" fmla="*/ 584 h 223"/>
                  <a:gd name="T72" fmla="*/ 1787 w 224"/>
                  <a:gd name="T73" fmla="*/ 384 h 223"/>
                  <a:gd name="T74" fmla="*/ 1113 w 224"/>
                  <a:gd name="T75" fmla="*/ 714 h 223"/>
                  <a:gd name="T76" fmla="*/ 731 w 224"/>
                  <a:gd name="T77" fmla="*/ 535 h 223"/>
                  <a:gd name="T78" fmla="*/ 777 w 224"/>
                  <a:gd name="T79" fmla="*/ 2049 h 223"/>
                  <a:gd name="T80" fmla="*/ 1331 w 224"/>
                  <a:gd name="T81" fmla="*/ 865 h 223"/>
                  <a:gd name="T82" fmla="*/ 1756 w 224"/>
                  <a:gd name="T83" fmla="*/ 1330 h 223"/>
                  <a:gd name="T84" fmla="*/ 2227 w 224"/>
                  <a:gd name="T85" fmla="*/ 881 h 223"/>
                  <a:gd name="T86" fmla="*/ 2563 w 224"/>
                  <a:gd name="T87" fmla="*/ 1498 h 223"/>
                  <a:gd name="T88" fmla="*/ 2399 w 224"/>
                  <a:gd name="T89" fmla="*/ 2265 h 223"/>
                  <a:gd name="T90" fmla="*/ 2885 w 224"/>
                  <a:gd name="T91" fmla="*/ 2016 h 223"/>
                  <a:gd name="T92" fmla="*/ 2648 w 224"/>
                  <a:gd name="T93" fmla="*/ 2832 h 223"/>
                  <a:gd name="T94" fmla="*/ 2269 w 224"/>
                  <a:gd name="T95" fmla="*/ 3579 h 223"/>
                  <a:gd name="T96" fmla="*/ 3087 w 224"/>
                  <a:gd name="T97" fmla="*/ 3546 h 223"/>
                  <a:gd name="T98" fmla="*/ 3087 w 224"/>
                  <a:gd name="T99" fmla="*/ 2563 h 223"/>
                  <a:gd name="T100" fmla="*/ 3045 w 224"/>
                  <a:gd name="T101" fmla="*/ 1265 h 223"/>
                  <a:gd name="T102" fmla="*/ 2812 w 224"/>
                  <a:gd name="T103" fmla="*/ 1232 h 223"/>
                  <a:gd name="T104" fmla="*/ 2885 w 224"/>
                  <a:gd name="T105" fmla="*/ 832 h 223"/>
                  <a:gd name="T106" fmla="*/ 2487 w 224"/>
                  <a:gd name="T107" fmla="*/ 0 h 22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24" h="223">
                    <a:moveTo>
                      <a:pt x="146" y="44"/>
                    </a:moveTo>
                    <a:cubicBezTo>
                      <a:pt x="147" y="44"/>
                      <a:pt x="149" y="43"/>
                      <a:pt x="150" y="42"/>
                    </a:cubicBezTo>
                    <a:cubicBezTo>
                      <a:pt x="151" y="40"/>
                      <a:pt x="152" y="38"/>
                      <a:pt x="153" y="36"/>
                    </a:cubicBezTo>
                    <a:cubicBezTo>
                      <a:pt x="153" y="34"/>
                      <a:pt x="154" y="32"/>
                      <a:pt x="154" y="30"/>
                    </a:cubicBezTo>
                    <a:cubicBezTo>
                      <a:pt x="154" y="25"/>
                      <a:pt x="152" y="21"/>
                      <a:pt x="152" y="17"/>
                    </a:cubicBezTo>
                    <a:cubicBezTo>
                      <a:pt x="152" y="13"/>
                      <a:pt x="153" y="10"/>
                      <a:pt x="157" y="6"/>
                    </a:cubicBezTo>
                    <a:cubicBezTo>
                      <a:pt x="161" y="3"/>
                      <a:pt x="165" y="1"/>
                      <a:pt x="170" y="1"/>
                    </a:cubicBezTo>
                    <a:cubicBezTo>
                      <a:pt x="170" y="1"/>
                      <a:pt x="170" y="1"/>
                      <a:pt x="170" y="1"/>
                    </a:cubicBezTo>
                    <a:cubicBezTo>
                      <a:pt x="181" y="1"/>
                      <a:pt x="194" y="8"/>
                      <a:pt x="201" y="14"/>
                    </a:cubicBezTo>
                    <a:cubicBezTo>
                      <a:pt x="209" y="19"/>
                      <a:pt x="213" y="28"/>
                      <a:pt x="213" y="35"/>
                    </a:cubicBezTo>
                    <a:cubicBezTo>
                      <a:pt x="213" y="39"/>
                      <a:pt x="212" y="42"/>
                      <a:pt x="209" y="45"/>
                    </a:cubicBezTo>
                    <a:cubicBezTo>
                      <a:pt x="207" y="47"/>
                      <a:pt x="204" y="49"/>
                      <a:pt x="198" y="49"/>
                    </a:cubicBezTo>
                    <a:cubicBezTo>
                      <a:pt x="197" y="49"/>
                      <a:pt x="197" y="49"/>
                      <a:pt x="197" y="49"/>
                    </a:cubicBezTo>
                    <a:cubicBezTo>
                      <a:pt x="194" y="48"/>
                      <a:pt x="190" y="48"/>
                      <a:pt x="187" y="48"/>
                    </a:cubicBezTo>
                    <a:cubicBezTo>
                      <a:pt x="185" y="48"/>
                      <a:pt x="183" y="48"/>
                      <a:pt x="182" y="49"/>
                    </a:cubicBezTo>
                    <a:cubicBezTo>
                      <a:pt x="180" y="50"/>
                      <a:pt x="180" y="52"/>
                      <a:pt x="180" y="54"/>
                    </a:cubicBezTo>
                    <a:cubicBezTo>
                      <a:pt x="180" y="55"/>
                      <a:pt x="180" y="57"/>
                      <a:pt x="181" y="60"/>
                    </a:cubicBezTo>
                    <a:cubicBezTo>
                      <a:pt x="181" y="61"/>
                      <a:pt x="182" y="65"/>
                      <a:pt x="184" y="68"/>
                    </a:cubicBezTo>
                    <a:cubicBezTo>
                      <a:pt x="185" y="70"/>
                      <a:pt x="186" y="72"/>
                      <a:pt x="187" y="73"/>
                    </a:cubicBezTo>
                    <a:cubicBezTo>
                      <a:pt x="189" y="74"/>
                      <a:pt x="190" y="75"/>
                      <a:pt x="192" y="75"/>
                    </a:cubicBezTo>
                    <a:cubicBezTo>
                      <a:pt x="193" y="75"/>
                      <a:pt x="194" y="75"/>
                      <a:pt x="194" y="75"/>
                    </a:cubicBezTo>
                    <a:cubicBezTo>
                      <a:pt x="196" y="75"/>
                      <a:pt x="198" y="74"/>
                      <a:pt x="199" y="74"/>
                    </a:cubicBezTo>
                    <a:cubicBezTo>
                      <a:pt x="204" y="74"/>
                      <a:pt x="206" y="76"/>
                      <a:pt x="208" y="77"/>
                    </a:cubicBezTo>
                    <a:cubicBezTo>
                      <a:pt x="211" y="77"/>
                      <a:pt x="212" y="78"/>
                      <a:pt x="213" y="79"/>
                    </a:cubicBezTo>
                    <a:cubicBezTo>
                      <a:pt x="214" y="80"/>
                      <a:pt x="216" y="81"/>
                      <a:pt x="217" y="84"/>
                    </a:cubicBezTo>
                    <a:cubicBezTo>
                      <a:pt x="218" y="86"/>
                      <a:pt x="219" y="88"/>
                      <a:pt x="219" y="90"/>
                    </a:cubicBezTo>
                    <a:cubicBezTo>
                      <a:pt x="219" y="93"/>
                      <a:pt x="217" y="95"/>
                      <a:pt x="215" y="97"/>
                    </a:cubicBezTo>
                    <a:cubicBezTo>
                      <a:pt x="213" y="99"/>
                      <a:pt x="210" y="101"/>
                      <a:pt x="208" y="104"/>
                    </a:cubicBezTo>
                    <a:cubicBezTo>
                      <a:pt x="204" y="108"/>
                      <a:pt x="202" y="113"/>
                      <a:pt x="202" y="118"/>
                    </a:cubicBezTo>
                    <a:cubicBezTo>
                      <a:pt x="202" y="124"/>
                      <a:pt x="204" y="130"/>
                      <a:pt x="206" y="136"/>
                    </a:cubicBezTo>
                    <a:cubicBezTo>
                      <a:pt x="208" y="141"/>
                      <a:pt x="210" y="147"/>
                      <a:pt x="210" y="154"/>
                    </a:cubicBezTo>
                    <a:cubicBezTo>
                      <a:pt x="210" y="160"/>
                      <a:pt x="212" y="165"/>
                      <a:pt x="214" y="169"/>
                    </a:cubicBezTo>
                    <a:cubicBezTo>
                      <a:pt x="216" y="173"/>
                      <a:pt x="218" y="177"/>
                      <a:pt x="219" y="183"/>
                    </a:cubicBezTo>
                    <a:cubicBezTo>
                      <a:pt x="219" y="184"/>
                      <a:pt x="219" y="185"/>
                      <a:pt x="219" y="186"/>
                    </a:cubicBezTo>
                    <a:cubicBezTo>
                      <a:pt x="219" y="195"/>
                      <a:pt x="215" y="206"/>
                      <a:pt x="210" y="213"/>
                    </a:cubicBezTo>
                    <a:cubicBezTo>
                      <a:pt x="205" y="219"/>
                      <a:pt x="193" y="222"/>
                      <a:pt x="182" y="222"/>
                    </a:cubicBezTo>
                    <a:cubicBezTo>
                      <a:pt x="182" y="222"/>
                      <a:pt x="182" y="222"/>
                      <a:pt x="182" y="222"/>
                    </a:cubicBezTo>
                    <a:cubicBezTo>
                      <a:pt x="181" y="222"/>
                      <a:pt x="181" y="222"/>
                      <a:pt x="181" y="222"/>
                    </a:cubicBezTo>
                    <a:cubicBezTo>
                      <a:pt x="171" y="222"/>
                      <a:pt x="160" y="219"/>
                      <a:pt x="155" y="214"/>
                    </a:cubicBezTo>
                    <a:cubicBezTo>
                      <a:pt x="152" y="210"/>
                      <a:pt x="150" y="202"/>
                      <a:pt x="150" y="194"/>
                    </a:cubicBezTo>
                    <a:cubicBezTo>
                      <a:pt x="150" y="188"/>
                      <a:pt x="151" y="181"/>
                      <a:pt x="154" y="177"/>
                    </a:cubicBezTo>
                    <a:cubicBezTo>
                      <a:pt x="156" y="174"/>
                      <a:pt x="158" y="172"/>
                      <a:pt x="160" y="171"/>
                    </a:cubicBezTo>
                    <a:cubicBezTo>
                      <a:pt x="162" y="170"/>
                      <a:pt x="163" y="169"/>
                      <a:pt x="165" y="169"/>
                    </a:cubicBezTo>
                    <a:cubicBezTo>
                      <a:pt x="165" y="169"/>
                      <a:pt x="165" y="169"/>
                      <a:pt x="165" y="169"/>
                    </a:cubicBezTo>
                    <a:cubicBezTo>
                      <a:pt x="169" y="169"/>
                      <a:pt x="174" y="171"/>
                      <a:pt x="181" y="171"/>
                    </a:cubicBezTo>
                    <a:cubicBezTo>
                      <a:pt x="182" y="171"/>
                      <a:pt x="182" y="171"/>
                      <a:pt x="182" y="171"/>
                    </a:cubicBezTo>
                    <a:cubicBezTo>
                      <a:pt x="188" y="171"/>
                      <a:pt x="194" y="170"/>
                      <a:pt x="198" y="167"/>
                    </a:cubicBezTo>
                    <a:cubicBezTo>
                      <a:pt x="202" y="164"/>
                      <a:pt x="205" y="160"/>
                      <a:pt x="205" y="155"/>
                    </a:cubicBezTo>
                    <a:cubicBezTo>
                      <a:pt x="206" y="154"/>
                      <a:pt x="206" y="153"/>
                      <a:pt x="206" y="151"/>
                    </a:cubicBezTo>
                    <a:cubicBezTo>
                      <a:pt x="206" y="141"/>
                      <a:pt x="200" y="128"/>
                      <a:pt x="198" y="121"/>
                    </a:cubicBezTo>
                    <a:cubicBezTo>
                      <a:pt x="198" y="118"/>
                      <a:pt x="197" y="115"/>
                      <a:pt x="196" y="113"/>
                    </a:cubicBezTo>
                    <a:cubicBezTo>
                      <a:pt x="195" y="112"/>
                      <a:pt x="195" y="112"/>
                      <a:pt x="194" y="111"/>
                    </a:cubicBezTo>
                    <a:cubicBezTo>
                      <a:pt x="194" y="111"/>
                      <a:pt x="193" y="110"/>
                      <a:pt x="192" y="110"/>
                    </a:cubicBezTo>
                    <a:cubicBezTo>
                      <a:pt x="192" y="110"/>
                      <a:pt x="192" y="110"/>
                      <a:pt x="192" y="110"/>
                    </a:cubicBezTo>
                    <a:cubicBezTo>
                      <a:pt x="190" y="111"/>
                      <a:pt x="189" y="112"/>
                      <a:pt x="187" y="113"/>
                    </a:cubicBezTo>
                    <a:cubicBezTo>
                      <a:pt x="185" y="115"/>
                      <a:pt x="183" y="118"/>
                      <a:pt x="181" y="120"/>
                    </a:cubicBezTo>
                    <a:cubicBezTo>
                      <a:pt x="177" y="126"/>
                      <a:pt x="169" y="133"/>
                      <a:pt x="163" y="135"/>
                    </a:cubicBezTo>
                    <a:cubicBezTo>
                      <a:pt x="161" y="136"/>
                      <a:pt x="158" y="136"/>
                      <a:pt x="156" y="136"/>
                    </a:cubicBezTo>
                    <a:cubicBezTo>
                      <a:pt x="151" y="136"/>
                      <a:pt x="148" y="134"/>
                      <a:pt x="145" y="131"/>
                    </a:cubicBezTo>
                    <a:cubicBezTo>
                      <a:pt x="142" y="128"/>
                      <a:pt x="141" y="123"/>
                      <a:pt x="141" y="119"/>
                    </a:cubicBezTo>
                    <a:cubicBezTo>
                      <a:pt x="141" y="113"/>
                      <a:pt x="143" y="107"/>
                      <a:pt x="148" y="103"/>
                    </a:cubicBezTo>
                    <a:cubicBezTo>
                      <a:pt x="152" y="99"/>
                      <a:pt x="157" y="99"/>
                      <a:pt x="162" y="97"/>
                    </a:cubicBezTo>
                    <a:cubicBezTo>
                      <a:pt x="167" y="96"/>
                      <a:pt x="172" y="95"/>
                      <a:pt x="176" y="91"/>
                    </a:cubicBezTo>
                    <a:cubicBezTo>
                      <a:pt x="180" y="86"/>
                      <a:pt x="182" y="81"/>
                      <a:pt x="182" y="76"/>
                    </a:cubicBezTo>
                    <a:cubicBezTo>
                      <a:pt x="182" y="72"/>
                      <a:pt x="181" y="67"/>
                      <a:pt x="178" y="63"/>
                    </a:cubicBezTo>
                    <a:cubicBezTo>
                      <a:pt x="176" y="61"/>
                      <a:pt x="173" y="57"/>
                      <a:pt x="169" y="55"/>
                    </a:cubicBezTo>
                    <a:cubicBezTo>
                      <a:pt x="166" y="52"/>
                      <a:pt x="162" y="50"/>
                      <a:pt x="158" y="50"/>
                    </a:cubicBezTo>
                    <a:cubicBezTo>
                      <a:pt x="155" y="50"/>
                      <a:pt x="153" y="50"/>
                      <a:pt x="151" y="52"/>
                    </a:cubicBezTo>
                    <a:cubicBezTo>
                      <a:pt x="148" y="55"/>
                      <a:pt x="148" y="59"/>
                      <a:pt x="148" y="63"/>
                    </a:cubicBezTo>
                    <a:cubicBezTo>
                      <a:pt x="148" y="64"/>
                      <a:pt x="148" y="66"/>
                      <a:pt x="148" y="67"/>
                    </a:cubicBezTo>
                    <a:cubicBezTo>
                      <a:pt x="148" y="71"/>
                      <a:pt x="147" y="74"/>
                      <a:pt x="145" y="77"/>
                    </a:cubicBezTo>
                    <a:cubicBezTo>
                      <a:pt x="143" y="79"/>
                      <a:pt x="136" y="81"/>
                      <a:pt x="131" y="81"/>
                    </a:cubicBezTo>
                    <a:cubicBezTo>
                      <a:pt x="131" y="81"/>
                      <a:pt x="130" y="81"/>
                      <a:pt x="130" y="81"/>
                    </a:cubicBezTo>
                    <a:cubicBezTo>
                      <a:pt x="127" y="81"/>
                      <a:pt x="123" y="80"/>
                      <a:pt x="121" y="79"/>
                    </a:cubicBezTo>
                    <a:cubicBezTo>
                      <a:pt x="116" y="76"/>
                      <a:pt x="115" y="73"/>
                      <a:pt x="115" y="69"/>
                    </a:cubicBezTo>
                    <a:cubicBezTo>
                      <a:pt x="115" y="66"/>
                      <a:pt x="116" y="63"/>
                      <a:pt x="116" y="60"/>
                    </a:cubicBezTo>
                    <a:cubicBezTo>
                      <a:pt x="116" y="58"/>
                      <a:pt x="116" y="56"/>
                      <a:pt x="115" y="55"/>
                    </a:cubicBezTo>
                    <a:cubicBezTo>
                      <a:pt x="113" y="49"/>
                      <a:pt x="108" y="47"/>
                      <a:pt x="103" y="47"/>
                    </a:cubicBezTo>
                    <a:cubicBezTo>
                      <a:pt x="103" y="47"/>
                      <a:pt x="103" y="47"/>
                      <a:pt x="103" y="47"/>
                    </a:cubicBezTo>
                    <a:cubicBezTo>
                      <a:pt x="99" y="47"/>
                      <a:pt x="94" y="48"/>
                      <a:pt x="90" y="51"/>
                    </a:cubicBezTo>
                    <a:cubicBezTo>
                      <a:pt x="86" y="54"/>
                      <a:pt x="84" y="57"/>
                      <a:pt x="83" y="61"/>
                    </a:cubicBezTo>
                    <a:cubicBezTo>
                      <a:pt x="82" y="65"/>
                      <a:pt x="82" y="68"/>
                      <a:pt x="82" y="73"/>
                    </a:cubicBezTo>
                    <a:cubicBezTo>
                      <a:pt x="81" y="80"/>
                      <a:pt x="82" y="88"/>
                      <a:pt x="80" y="96"/>
                    </a:cubicBezTo>
                    <a:cubicBezTo>
                      <a:pt x="79" y="104"/>
                      <a:pt x="77" y="111"/>
                      <a:pt x="71" y="115"/>
                    </a:cubicBezTo>
                    <a:cubicBezTo>
                      <a:pt x="66" y="120"/>
                      <a:pt x="60" y="122"/>
                      <a:pt x="53" y="122"/>
                    </a:cubicBezTo>
                    <a:cubicBezTo>
                      <a:pt x="44" y="122"/>
                      <a:pt x="34" y="118"/>
                      <a:pt x="27" y="113"/>
                    </a:cubicBezTo>
                    <a:cubicBezTo>
                      <a:pt x="16" y="105"/>
                      <a:pt x="8" y="89"/>
                      <a:pt x="8" y="74"/>
                    </a:cubicBezTo>
                    <a:cubicBezTo>
                      <a:pt x="8" y="67"/>
                      <a:pt x="10" y="60"/>
                      <a:pt x="14" y="55"/>
                    </a:cubicBezTo>
                    <a:cubicBezTo>
                      <a:pt x="21" y="45"/>
                      <a:pt x="34" y="33"/>
                      <a:pt x="50" y="33"/>
                    </a:cubicBezTo>
                    <a:cubicBezTo>
                      <a:pt x="51" y="33"/>
                      <a:pt x="52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61" y="33"/>
                      <a:pt x="64" y="35"/>
                      <a:pt x="66" y="37"/>
                    </a:cubicBezTo>
                    <a:cubicBezTo>
                      <a:pt x="69" y="40"/>
                      <a:pt x="71" y="43"/>
                      <a:pt x="76" y="44"/>
                    </a:cubicBezTo>
                    <a:cubicBezTo>
                      <a:pt x="79" y="44"/>
                      <a:pt x="84" y="44"/>
                      <a:pt x="89" y="44"/>
                    </a:cubicBezTo>
                    <a:cubicBezTo>
                      <a:pt x="94" y="44"/>
                      <a:pt x="99" y="44"/>
                      <a:pt x="104" y="43"/>
                    </a:cubicBezTo>
                    <a:cubicBezTo>
                      <a:pt x="106" y="43"/>
                      <a:pt x="108" y="42"/>
                      <a:pt x="109" y="41"/>
                    </a:cubicBezTo>
                    <a:cubicBezTo>
                      <a:pt x="111" y="40"/>
                      <a:pt x="112" y="39"/>
                      <a:pt x="112" y="38"/>
                    </a:cubicBezTo>
                    <a:cubicBezTo>
                      <a:pt x="113" y="35"/>
                      <a:pt x="114" y="32"/>
                      <a:pt x="115" y="29"/>
                    </a:cubicBezTo>
                    <a:cubicBezTo>
                      <a:pt x="116" y="28"/>
                      <a:pt x="117" y="26"/>
                      <a:pt x="118" y="26"/>
                    </a:cubicBezTo>
                    <a:cubicBezTo>
                      <a:pt x="119" y="25"/>
                      <a:pt x="120" y="24"/>
                      <a:pt x="122" y="24"/>
                    </a:cubicBezTo>
                    <a:cubicBezTo>
                      <a:pt x="124" y="24"/>
                      <a:pt x="127" y="25"/>
                      <a:pt x="130" y="28"/>
                    </a:cubicBezTo>
                    <a:cubicBezTo>
                      <a:pt x="132" y="30"/>
                      <a:pt x="135" y="34"/>
                      <a:pt x="137" y="37"/>
                    </a:cubicBezTo>
                    <a:cubicBezTo>
                      <a:pt x="139" y="39"/>
                      <a:pt x="140" y="40"/>
                      <a:pt x="141" y="42"/>
                    </a:cubicBezTo>
                    <a:cubicBezTo>
                      <a:pt x="143" y="43"/>
                      <a:pt x="144" y="44"/>
                      <a:pt x="146" y="44"/>
                    </a:cubicBezTo>
                    <a:moveTo>
                      <a:pt x="170" y="0"/>
                    </a:moveTo>
                    <a:cubicBezTo>
                      <a:pt x="165" y="0"/>
                      <a:pt x="160" y="2"/>
                      <a:pt x="157" y="5"/>
                    </a:cubicBezTo>
                    <a:cubicBezTo>
                      <a:pt x="146" y="15"/>
                      <a:pt x="155" y="24"/>
                      <a:pt x="152" y="35"/>
                    </a:cubicBezTo>
                    <a:cubicBezTo>
                      <a:pt x="150" y="41"/>
                      <a:pt x="148" y="43"/>
                      <a:pt x="146" y="43"/>
                    </a:cubicBezTo>
                    <a:cubicBezTo>
                      <a:pt x="141" y="43"/>
                      <a:pt x="135" y="32"/>
                      <a:pt x="131" y="28"/>
                    </a:cubicBezTo>
                    <a:cubicBezTo>
                      <a:pt x="127" y="25"/>
                      <a:pt x="124" y="23"/>
                      <a:pt x="122" y="23"/>
                    </a:cubicBezTo>
                    <a:cubicBezTo>
                      <a:pt x="115" y="23"/>
                      <a:pt x="113" y="33"/>
                      <a:pt x="111" y="38"/>
                    </a:cubicBezTo>
                    <a:cubicBezTo>
                      <a:pt x="110" y="42"/>
                      <a:pt x="99" y="43"/>
                      <a:pt x="89" y="43"/>
                    </a:cubicBezTo>
                    <a:cubicBezTo>
                      <a:pt x="84" y="43"/>
                      <a:pt x="79" y="43"/>
                      <a:pt x="76" y="43"/>
                    </a:cubicBezTo>
                    <a:cubicBezTo>
                      <a:pt x="67" y="41"/>
                      <a:pt x="68" y="32"/>
                      <a:pt x="54" y="32"/>
                    </a:cubicBezTo>
                    <a:cubicBezTo>
                      <a:pt x="54" y="32"/>
                      <a:pt x="54" y="32"/>
                      <a:pt x="53" y="32"/>
                    </a:cubicBezTo>
                    <a:cubicBezTo>
                      <a:pt x="52" y="32"/>
                      <a:pt x="51" y="32"/>
                      <a:pt x="50" y="32"/>
                    </a:cubicBezTo>
                    <a:cubicBezTo>
                      <a:pt x="33" y="32"/>
                      <a:pt x="20" y="45"/>
                      <a:pt x="13" y="54"/>
                    </a:cubicBezTo>
                    <a:cubicBezTo>
                      <a:pt x="0" y="72"/>
                      <a:pt x="9" y="101"/>
                      <a:pt x="27" y="114"/>
                    </a:cubicBezTo>
                    <a:cubicBezTo>
                      <a:pt x="34" y="119"/>
                      <a:pt x="43" y="123"/>
                      <a:pt x="53" y="123"/>
                    </a:cubicBezTo>
                    <a:cubicBezTo>
                      <a:pt x="60" y="123"/>
                      <a:pt x="67" y="121"/>
                      <a:pt x="72" y="116"/>
                    </a:cubicBezTo>
                    <a:cubicBezTo>
                      <a:pt x="84" y="106"/>
                      <a:pt x="82" y="87"/>
                      <a:pt x="83" y="73"/>
                    </a:cubicBezTo>
                    <a:cubicBezTo>
                      <a:pt x="84" y="64"/>
                      <a:pt x="83" y="58"/>
                      <a:pt x="91" y="52"/>
                    </a:cubicBezTo>
                    <a:cubicBezTo>
                      <a:pt x="95" y="49"/>
                      <a:pt x="99" y="48"/>
                      <a:pt x="103" y="48"/>
                    </a:cubicBezTo>
                    <a:cubicBezTo>
                      <a:pt x="108" y="48"/>
                      <a:pt x="112" y="50"/>
                      <a:pt x="114" y="55"/>
                    </a:cubicBezTo>
                    <a:cubicBezTo>
                      <a:pt x="118" y="63"/>
                      <a:pt x="110" y="73"/>
                      <a:pt x="120" y="80"/>
                    </a:cubicBezTo>
                    <a:cubicBezTo>
                      <a:pt x="123" y="81"/>
                      <a:pt x="126" y="82"/>
                      <a:pt x="130" y="82"/>
                    </a:cubicBezTo>
                    <a:cubicBezTo>
                      <a:pt x="136" y="82"/>
                      <a:pt x="143" y="80"/>
                      <a:pt x="146" y="77"/>
                    </a:cubicBezTo>
                    <a:cubicBezTo>
                      <a:pt x="152" y="71"/>
                      <a:pt x="145" y="58"/>
                      <a:pt x="152" y="53"/>
                    </a:cubicBezTo>
                    <a:cubicBezTo>
                      <a:pt x="154" y="51"/>
                      <a:pt x="156" y="51"/>
                      <a:pt x="158" y="51"/>
                    </a:cubicBezTo>
                    <a:cubicBezTo>
                      <a:pt x="165" y="51"/>
                      <a:pt x="174" y="59"/>
                      <a:pt x="177" y="64"/>
                    </a:cubicBezTo>
                    <a:cubicBezTo>
                      <a:pt x="183" y="73"/>
                      <a:pt x="182" y="83"/>
                      <a:pt x="175" y="90"/>
                    </a:cubicBezTo>
                    <a:cubicBezTo>
                      <a:pt x="167" y="98"/>
                      <a:pt x="156" y="95"/>
                      <a:pt x="148" y="102"/>
                    </a:cubicBezTo>
                    <a:cubicBezTo>
                      <a:pt x="134" y="114"/>
                      <a:pt x="139" y="137"/>
                      <a:pt x="156" y="137"/>
                    </a:cubicBezTo>
                    <a:cubicBezTo>
                      <a:pt x="159" y="137"/>
                      <a:pt x="161" y="137"/>
                      <a:pt x="164" y="136"/>
                    </a:cubicBezTo>
                    <a:cubicBezTo>
                      <a:pt x="170" y="134"/>
                      <a:pt x="178" y="126"/>
                      <a:pt x="182" y="121"/>
                    </a:cubicBezTo>
                    <a:cubicBezTo>
                      <a:pt x="186" y="116"/>
                      <a:pt x="189" y="111"/>
                      <a:pt x="192" y="111"/>
                    </a:cubicBezTo>
                    <a:cubicBezTo>
                      <a:pt x="194" y="111"/>
                      <a:pt x="196" y="114"/>
                      <a:pt x="197" y="121"/>
                    </a:cubicBezTo>
                    <a:cubicBezTo>
                      <a:pt x="199" y="130"/>
                      <a:pt x="206" y="144"/>
                      <a:pt x="204" y="154"/>
                    </a:cubicBezTo>
                    <a:cubicBezTo>
                      <a:pt x="203" y="165"/>
                      <a:pt x="194" y="170"/>
                      <a:pt x="181" y="170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74" y="170"/>
                      <a:pt x="170" y="168"/>
                      <a:pt x="165" y="168"/>
                    </a:cubicBezTo>
                    <a:cubicBezTo>
                      <a:pt x="161" y="168"/>
                      <a:pt x="158" y="170"/>
                      <a:pt x="153" y="176"/>
                    </a:cubicBezTo>
                    <a:cubicBezTo>
                      <a:pt x="147" y="185"/>
                      <a:pt x="147" y="206"/>
                      <a:pt x="155" y="215"/>
                    </a:cubicBezTo>
                    <a:cubicBezTo>
                      <a:pt x="160" y="221"/>
                      <a:pt x="171" y="223"/>
                      <a:pt x="182" y="223"/>
                    </a:cubicBezTo>
                    <a:cubicBezTo>
                      <a:pt x="189" y="223"/>
                      <a:pt x="196" y="222"/>
                      <a:pt x="202" y="220"/>
                    </a:cubicBezTo>
                    <a:cubicBezTo>
                      <a:pt x="206" y="218"/>
                      <a:pt x="209" y="216"/>
                      <a:pt x="211" y="213"/>
                    </a:cubicBezTo>
                    <a:cubicBezTo>
                      <a:pt x="213" y="211"/>
                      <a:pt x="215" y="207"/>
                      <a:pt x="216" y="203"/>
                    </a:cubicBezTo>
                    <a:cubicBezTo>
                      <a:pt x="219" y="196"/>
                      <a:pt x="221" y="189"/>
                      <a:pt x="220" y="183"/>
                    </a:cubicBezTo>
                    <a:cubicBezTo>
                      <a:pt x="219" y="171"/>
                      <a:pt x="211" y="166"/>
                      <a:pt x="211" y="154"/>
                    </a:cubicBezTo>
                    <a:cubicBezTo>
                      <a:pt x="211" y="135"/>
                      <a:pt x="195" y="120"/>
                      <a:pt x="209" y="104"/>
                    </a:cubicBezTo>
                    <a:cubicBezTo>
                      <a:pt x="214" y="99"/>
                      <a:pt x="224" y="94"/>
                      <a:pt x="218" y="83"/>
                    </a:cubicBezTo>
                    <a:cubicBezTo>
                      <a:pt x="215" y="79"/>
                      <a:pt x="213" y="77"/>
                      <a:pt x="208" y="76"/>
                    </a:cubicBezTo>
                    <a:cubicBezTo>
                      <a:pt x="206" y="76"/>
                      <a:pt x="204" y="73"/>
                      <a:pt x="199" y="73"/>
                    </a:cubicBezTo>
                    <a:cubicBezTo>
                      <a:pt x="198" y="73"/>
                      <a:pt x="196" y="74"/>
                      <a:pt x="194" y="74"/>
                    </a:cubicBezTo>
                    <a:cubicBezTo>
                      <a:pt x="193" y="74"/>
                      <a:pt x="193" y="74"/>
                      <a:pt x="192" y="74"/>
                    </a:cubicBezTo>
                    <a:cubicBezTo>
                      <a:pt x="185" y="74"/>
                      <a:pt x="183" y="62"/>
                      <a:pt x="182" y="59"/>
                    </a:cubicBezTo>
                    <a:cubicBezTo>
                      <a:pt x="179" y="51"/>
                      <a:pt x="182" y="49"/>
                      <a:pt x="187" y="49"/>
                    </a:cubicBezTo>
                    <a:cubicBezTo>
                      <a:pt x="190" y="49"/>
                      <a:pt x="194" y="49"/>
                      <a:pt x="197" y="50"/>
                    </a:cubicBezTo>
                    <a:cubicBezTo>
                      <a:pt x="198" y="50"/>
                      <a:pt x="198" y="50"/>
                      <a:pt x="198" y="50"/>
                    </a:cubicBezTo>
                    <a:cubicBezTo>
                      <a:pt x="220" y="50"/>
                      <a:pt x="217" y="25"/>
                      <a:pt x="202" y="13"/>
                    </a:cubicBezTo>
                    <a:cubicBezTo>
                      <a:pt x="194" y="7"/>
                      <a:pt x="181" y="0"/>
                      <a:pt x="170" y="0"/>
                    </a:cubicBezTo>
                  </a:path>
                </a:pathLst>
              </a:custGeom>
              <a:solidFill>
                <a:srgbClr val="4D3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5" name="Oval 33">
                <a:extLst>
                  <a:ext uri="{FF2B5EF4-FFF2-40B4-BE49-F238E27FC236}">
                    <a16:creationId xmlns:a16="http://schemas.microsoft.com/office/drawing/2014/main" id="{CDC517BF-C5DD-4F27-A7BE-334DA6E0A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1" y="3237"/>
                <a:ext cx="84" cy="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6" name="Oval 34">
                <a:extLst>
                  <a:ext uri="{FF2B5EF4-FFF2-40B4-BE49-F238E27FC236}">
                    <a16:creationId xmlns:a16="http://schemas.microsoft.com/office/drawing/2014/main" id="{98CA6CF2-7193-48BA-BF69-6FAC9751C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9" y="3237"/>
                <a:ext cx="30" cy="3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7" name="Oval 35">
                <a:extLst>
                  <a:ext uri="{FF2B5EF4-FFF2-40B4-BE49-F238E27FC236}">
                    <a16:creationId xmlns:a16="http://schemas.microsoft.com/office/drawing/2014/main" id="{008FDCDD-548B-486E-85E9-880A4465A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3307"/>
                <a:ext cx="31" cy="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8" name="Oval 36">
                <a:extLst>
                  <a:ext uri="{FF2B5EF4-FFF2-40B4-BE49-F238E27FC236}">
                    <a16:creationId xmlns:a16="http://schemas.microsoft.com/office/drawing/2014/main" id="{614D3B07-9EB2-49A3-BE52-0DD2C867F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1" y="3890"/>
                <a:ext cx="34" cy="41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9" name="Oval 37">
                <a:extLst>
                  <a:ext uri="{FF2B5EF4-FFF2-40B4-BE49-F238E27FC236}">
                    <a16:creationId xmlns:a16="http://schemas.microsoft.com/office/drawing/2014/main" id="{14ADB91D-A522-4D43-BFF1-1031781EE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8" y="3903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0" name="Freeform 38">
                <a:extLst>
                  <a:ext uri="{FF2B5EF4-FFF2-40B4-BE49-F238E27FC236}">
                    <a16:creationId xmlns:a16="http://schemas.microsoft.com/office/drawing/2014/main" id="{68E06B24-8B78-4993-BA6E-4C9F56283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899"/>
                <a:ext cx="11" cy="12"/>
              </a:xfrm>
              <a:custGeom>
                <a:avLst/>
                <a:gdLst>
                  <a:gd name="T0" fmla="*/ 15 w 3"/>
                  <a:gd name="T1" fmla="*/ 32 h 3"/>
                  <a:gd name="T2" fmla="*/ 15 w 3"/>
                  <a:gd name="T3" fmla="*/ 32 h 3"/>
                  <a:gd name="T4" fmla="*/ 26 w 3"/>
                  <a:gd name="T5" fmla="*/ 16 h 3"/>
                  <a:gd name="T6" fmla="*/ 26 w 3"/>
                  <a:gd name="T7" fmla="*/ 32 h 3"/>
                  <a:gd name="T8" fmla="*/ 26 w 3"/>
                  <a:gd name="T9" fmla="*/ 32 h 3"/>
                  <a:gd name="T10" fmla="*/ 15 w 3"/>
                  <a:gd name="T11" fmla="*/ 32 h 3"/>
                  <a:gd name="T12" fmla="*/ 15 w 3"/>
                  <a:gd name="T13" fmla="*/ 32 h 3"/>
                  <a:gd name="T14" fmla="*/ 0 w 3"/>
                  <a:gd name="T15" fmla="*/ 32 h 3"/>
                  <a:gd name="T16" fmla="*/ 26 w 3"/>
                  <a:gd name="T17" fmla="*/ 48 h 3"/>
                  <a:gd name="T18" fmla="*/ 40 w 3"/>
                  <a:gd name="T19" fmla="*/ 32 h 3"/>
                  <a:gd name="T20" fmla="*/ 26 w 3"/>
                  <a:gd name="T21" fmla="*/ 0 h 3"/>
                  <a:gd name="T22" fmla="*/ 0 w 3"/>
                  <a:gd name="T23" fmla="*/ 32 h 3"/>
                  <a:gd name="T24" fmla="*/ 15 w 3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1" name="Oval 39">
                <a:extLst>
                  <a:ext uri="{FF2B5EF4-FFF2-40B4-BE49-F238E27FC236}">
                    <a16:creationId xmlns:a16="http://schemas.microsoft.com/office/drawing/2014/main" id="{526F057A-DECC-4B59-8EFF-72B434DB4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3658"/>
                <a:ext cx="35" cy="36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2" name="Oval 40">
                <a:extLst>
                  <a:ext uri="{FF2B5EF4-FFF2-40B4-BE49-F238E27FC236}">
                    <a16:creationId xmlns:a16="http://schemas.microsoft.com/office/drawing/2014/main" id="{3FE931C8-017F-454D-9F1B-FF00DDAD5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9" y="3666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3" name="Freeform 41">
                <a:extLst>
                  <a:ext uri="{FF2B5EF4-FFF2-40B4-BE49-F238E27FC236}">
                    <a16:creationId xmlns:a16="http://schemas.microsoft.com/office/drawing/2014/main" id="{C09DE280-C958-4CB5-B2BA-A8C21AD12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3662"/>
                <a:ext cx="15" cy="16"/>
              </a:xfrm>
              <a:custGeom>
                <a:avLst/>
                <a:gdLst>
                  <a:gd name="T0" fmla="*/ 15 w 4"/>
                  <a:gd name="T1" fmla="*/ 32 h 4"/>
                  <a:gd name="T2" fmla="*/ 15 w 4"/>
                  <a:gd name="T3" fmla="*/ 32 h 4"/>
                  <a:gd name="T4" fmla="*/ 30 w 4"/>
                  <a:gd name="T5" fmla="*/ 16 h 4"/>
                  <a:gd name="T6" fmla="*/ 41 w 4"/>
                  <a:gd name="T7" fmla="*/ 32 h 4"/>
                  <a:gd name="T8" fmla="*/ 30 w 4"/>
                  <a:gd name="T9" fmla="*/ 48 h 4"/>
                  <a:gd name="T10" fmla="*/ 15 w 4"/>
                  <a:gd name="T11" fmla="*/ 32 h 4"/>
                  <a:gd name="T12" fmla="*/ 15 w 4"/>
                  <a:gd name="T13" fmla="*/ 32 h 4"/>
                  <a:gd name="T14" fmla="*/ 0 w 4"/>
                  <a:gd name="T15" fmla="*/ 32 h 4"/>
                  <a:gd name="T16" fmla="*/ 30 w 4"/>
                  <a:gd name="T17" fmla="*/ 64 h 4"/>
                  <a:gd name="T18" fmla="*/ 56 w 4"/>
                  <a:gd name="T19" fmla="*/ 32 h 4"/>
                  <a:gd name="T20" fmla="*/ 30 w 4"/>
                  <a:gd name="T21" fmla="*/ 0 h 4"/>
                  <a:gd name="T22" fmla="*/ 0 w 4"/>
                  <a:gd name="T23" fmla="*/ 32 h 4"/>
                  <a:gd name="T24" fmla="*/ 15 w 4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4" name="Oval 42">
                <a:extLst>
                  <a:ext uri="{FF2B5EF4-FFF2-40B4-BE49-F238E27FC236}">
                    <a16:creationId xmlns:a16="http://schemas.microsoft.com/office/drawing/2014/main" id="{F650B892-862C-4DB4-8396-862C1B1CF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5" y="3633"/>
                <a:ext cx="35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5" name="Oval 43">
                <a:extLst>
                  <a:ext uri="{FF2B5EF4-FFF2-40B4-BE49-F238E27FC236}">
                    <a16:creationId xmlns:a16="http://schemas.microsoft.com/office/drawing/2014/main" id="{EC3076E0-0113-4EC2-A4EC-C488B5C5E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3" y="3641"/>
                <a:ext cx="8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6" name="Freeform 44">
                <a:extLst>
                  <a:ext uri="{FF2B5EF4-FFF2-40B4-BE49-F238E27FC236}">
                    <a16:creationId xmlns:a16="http://schemas.microsoft.com/office/drawing/2014/main" id="{1A87CC18-D5AE-4907-9895-8D45185FC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9" y="3641"/>
                <a:ext cx="16" cy="13"/>
              </a:xfrm>
              <a:custGeom>
                <a:avLst/>
                <a:gdLst>
                  <a:gd name="T0" fmla="*/ 16 w 4"/>
                  <a:gd name="T1" fmla="*/ 39 h 3"/>
                  <a:gd name="T2" fmla="*/ 16 w 4"/>
                  <a:gd name="T3" fmla="*/ 39 h 3"/>
                  <a:gd name="T4" fmla="*/ 32 w 4"/>
                  <a:gd name="T5" fmla="*/ 17 h 3"/>
                  <a:gd name="T6" fmla="*/ 48 w 4"/>
                  <a:gd name="T7" fmla="*/ 39 h 3"/>
                  <a:gd name="T8" fmla="*/ 32 w 4"/>
                  <a:gd name="T9" fmla="*/ 39 h 3"/>
                  <a:gd name="T10" fmla="*/ 16 w 4"/>
                  <a:gd name="T11" fmla="*/ 39 h 3"/>
                  <a:gd name="T12" fmla="*/ 16 w 4"/>
                  <a:gd name="T13" fmla="*/ 39 h 3"/>
                  <a:gd name="T14" fmla="*/ 0 w 4"/>
                  <a:gd name="T15" fmla="*/ 39 h 3"/>
                  <a:gd name="T16" fmla="*/ 32 w 4"/>
                  <a:gd name="T17" fmla="*/ 56 h 3"/>
                  <a:gd name="T18" fmla="*/ 64 w 4"/>
                  <a:gd name="T19" fmla="*/ 39 h 3"/>
                  <a:gd name="T20" fmla="*/ 32 w 4"/>
                  <a:gd name="T21" fmla="*/ 0 h 3"/>
                  <a:gd name="T22" fmla="*/ 0 w 4"/>
                  <a:gd name="T23" fmla="*/ 39 h 3"/>
                  <a:gd name="T24" fmla="*/ 16 w 4"/>
                  <a:gd name="T25" fmla="*/ 39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7" name="Oval 45">
                <a:extLst>
                  <a:ext uri="{FF2B5EF4-FFF2-40B4-BE49-F238E27FC236}">
                    <a16:creationId xmlns:a16="http://schemas.microsoft.com/office/drawing/2014/main" id="{C855AC90-CF95-4E37-8C90-E88FA7BCD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3723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8" name="Oval 46">
                <a:extLst>
                  <a:ext uri="{FF2B5EF4-FFF2-40B4-BE49-F238E27FC236}">
                    <a16:creationId xmlns:a16="http://schemas.microsoft.com/office/drawing/2014/main" id="{E0044EAE-0AB0-4D32-9845-BA6E6A547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731"/>
                <a:ext cx="12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9" name="Freeform 47">
                <a:extLst>
                  <a:ext uri="{FF2B5EF4-FFF2-40B4-BE49-F238E27FC236}">
                    <a16:creationId xmlns:a16="http://schemas.microsoft.com/office/drawing/2014/main" id="{C39BA143-860F-40FF-B34E-844A7F0C6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3731"/>
                <a:ext cx="12" cy="12"/>
              </a:xfrm>
              <a:custGeom>
                <a:avLst/>
                <a:gdLst>
                  <a:gd name="T0" fmla="*/ 0 w 3"/>
                  <a:gd name="T1" fmla="*/ 32 h 3"/>
                  <a:gd name="T2" fmla="*/ 16 w 3"/>
                  <a:gd name="T3" fmla="*/ 32 h 3"/>
                  <a:gd name="T4" fmla="*/ 32 w 3"/>
                  <a:gd name="T5" fmla="*/ 16 h 3"/>
                  <a:gd name="T6" fmla="*/ 32 w 3"/>
                  <a:gd name="T7" fmla="*/ 32 h 3"/>
                  <a:gd name="T8" fmla="*/ 32 w 3"/>
                  <a:gd name="T9" fmla="*/ 32 h 3"/>
                  <a:gd name="T10" fmla="*/ 16 w 3"/>
                  <a:gd name="T11" fmla="*/ 32 h 3"/>
                  <a:gd name="T12" fmla="*/ 0 w 3"/>
                  <a:gd name="T13" fmla="*/ 32 h 3"/>
                  <a:gd name="T14" fmla="*/ 0 w 3"/>
                  <a:gd name="T15" fmla="*/ 32 h 3"/>
                  <a:gd name="T16" fmla="*/ 32 w 3"/>
                  <a:gd name="T17" fmla="*/ 48 h 3"/>
                  <a:gd name="T18" fmla="*/ 48 w 3"/>
                  <a:gd name="T19" fmla="*/ 32 h 3"/>
                  <a:gd name="T20" fmla="*/ 32 w 3"/>
                  <a:gd name="T21" fmla="*/ 0 h 3"/>
                  <a:gd name="T22" fmla="*/ 0 w 3"/>
                  <a:gd name="T23" fmla="*/ 32 h 3"/>
                  <a:gd name="T24" fmla="*/ 0 w 3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0" name="Oval 48">
                <a:extLst>
                  <a:ext uri="{FF2B5EF4-FFF2-40B4-BE49-F238E27FC236}">
                    <a16:creationId xmlns:a16="http://schemas.microsoft.com/office/drawing/2014/main" id="{ED90D309-37C1-4F46-8A62-21EA5CBBE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7" y="3927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71" name="Oval 49">
                <a:extLst>
                  <a:ext uri="{FF2B5EF4-FFF2-40B4-BE49-F238E27FC236}">
                    <a16:creationId xmlns:a16="http://schemas.microsoft.com/office/drawing/2014/main" id="{8D76C7C7-B42B-47F9-9F3D-C2CA2118A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935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72" name="Freeform 50">
                <a:extLst>
                  <a:ext uri="{FF2B5EF4-FFF2-40B4-BE49-F238E27FC236}">
                    <a16:creationId xmlns:a16="http://schemas.microsoft.com/office/drawing/2014/main" id="{B9052325-C8A5-421A-9C0A-3E35CEEA3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3935"/>
                <a:ext cx="11" cy="13"/>
              </a:xfrm>
              <a:custGeom>
                <a:avLst/>
                <a:gdLst>
                  <a:gd name="T0" fmla="*/ 15 w 3"/>
                  <a:gd name="T1" fmla="*/ 17 h 3"/>
                  <a:gd name="T2" fmla="*/ 15 w 3"/>
                  <a:gd name="T3" fmla="*/ 17 h 3"/>
                  <a:gd name="T4" fmla="*/ 26 w 3"/>
                  <a:gd name="T5" fmla="*/ 17 h 3"/>
                  <a:gd name="T6" fmla="*/ 26 w 3"/>
                  <a:gd name="T7" fmla="*/ 17 h 3"/>
                  <a:gd name="T8" fmla="*/ 26 w 3"/>
                  <a:gd name="T9" fmla="*/ 39 h 3"/>
                  <a:gd name="T10" fmla="*/ 15 w 3"/>
                  <a:gd name="T11" fmla="*/ 17 h 3"/>
                  <a:gd name="T12" fmla="*/ 15 w 3"/>
                  <a:gd name="T13" fmla="*/ 17 h 3"/>
                  <a:gd name="T14" fmla="*/ 0 w 3"/>
                  <a:gd name="T15" fmla="*/ 17 h 3"/>
                  <a:gd name="T16" fmla="*/ 26 w 3"/>
                  <a:gd name="T17" fmla="*/ 56 h 3"/>
                  <a:gd name="T18" fmla="*/ 40 w 3"/>
                  <a:gd name="T19" fmla="*/ 17 h 3"/>
                  <a:gd name="T20" fmla="*/ 26 w 3"/>
                  <a:gd name="T21" fmla="*/ 0 h 3"/>
                  <a:gd name="T22" fmla="*/ 0 w 3"/>
                  <a:gd name="T23" fmla="*/ 17 h 3"/>
                  <a:gd name="T24" fmla="*/ 15 w 3"/>
                  <a:gd name="T25" fmla="*/ 1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3" name="Oval 51">
                <a:extLst>
                  <a:ext uri="{FF2B5EF4-FFF2-40B4-BE49-F238E27FC236}">
                    <a16:creationId xmlns:a16="http://schemas.microsoft.com/office/drawing/2014/main" id="{426153F9-45C2-4DDD-A4E5-07513202D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7" y="3858"/>
                <a:ext cx="38" cy="36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74" name="Oval 52">
                <a:extLst>
                  <a:ext uri="{FF2B5EF4-FFF2-40B4-BE49-F238E27FC236}">
                    <a16:creationId xmlns:a16="http://schemas.microsoft.com/office/drawing/2014/main" id="{AD80EDD1-209D-42FA-A313-7F2A7793B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3866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75" name="Freeform 53">
                <a:extLst>
                  <a:ext uri="{FF2B5EF4-FFF2-40B4-BE49-F238E27FC236}">
                    <a16:creationId xmlns:a16="http://schemas.microsoft.com/office/drawing/2014/main" id="{8947A3E7-2D96-4EED-B501-F8E969517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3866"/>
                <a:ext cx="11" cy="12"/>
              </a:xfrm>
              <a:custGeom>
                <a:avLst/>
                <a:gdLst>
                  <a:gd name="T0" fmla="*/ 0 w 3"/>
                  <a:gd name="T1" fmla="*/ 16 h 3"/>
                  <a:gd name="T2" fmla="*/ 15 w 3"/>
                  <a:gd name="T3" fmla="*/ 16 h 3"/>
                  <a:gd name="T4" fmla="*/ 15 w 3"/>
                  <a:gd name="T5" fmla="*/ 16 h 3"/>
                  <a:gd name="T6" fmla="*/ 26 w 3"/>
                  <a:gd name="T7" fmla="*/ 16 h 3"/>
                  <a:gd name="T8" fmla="*/ 15 w 3"/>
                  <a:gd name="T9" fmla="*/ 32 h 3"/>
                  <a:gd name="T10" fmla="*/ 15 w 3"/>
                  <a:gd name="T11" fmla="*/ 16 h 3"/>
                  <a:gd name="T12" fmla="*/ 0 w 3"/>
                  <a:gd name="T13" fmla="*/ 16 h 3"/>
                  <a:gd name="T14" fmla="*/ 0 w 3"/>
                  <a:gd name="T15" fmla="*/ 16 h 3"/>
                  <a:gd name="T16" fmla="*/ 15 w 3"/>
                  <a:gd name="T17" fmla="*/ 48 h 3"/>
                  <a:gd name="T18" fmla="*/ 40 w 3"/>
                  <a:gd name="T19" fmla="*/ 16 h 3"/>
                  <a:gd name="T20" fmla="*/ 15 w 3"/>
                  <a:gd name="T21" fmla="*/ 0 h 3"/>
                  <a:gd name="T22" fmla="*/ 0 w 3"/>
                  <a:gd name="T23" fmla="*/ 16 h 3"/>
                  <a:gd name="T24" fmla="*/ 0 w 3"/>
                  <a:gd name="T25" fmla="*/ 16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6" name="Oval 54">
                <a:extLst>
                  <a:ext uri="{FF2B5EF4-FFF2-40B4-BE49-F238E27FC236}">
                    <a16:creationId xmlns:a16="http://schemas.microsoft.com/office/drawing/2014/main" id="{8819323E-2887-46F2-A56F-5745D58EC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3" y="3449"/>
                <a:ext cx="35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77" name="Oval 55">
                <a:extLst>
                  <a:ext uri="{FF2B5EF4-FFF2-40B4-BE49-F238E27FC236}">
                    <a16:creationId xmlns:a16="http://schemas.microsoft.com/office/drawing/2014/main" id="{4CFF5CBB-8FE3-46A7-8990-F969B6675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1" y="3458"/>
                <a:ext cx="8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78" name="Freeform 56">
                <a:extLst>
                  <a:ext uri="{FF2B5EF4-FFF2-40B4-BE49-F238E27FC236}">
                    <a16:creationId xmlns:a16="http://schemas.microsoft.com/office/drawing/2014/main" id="{33EED987-00FC-404F-AF8C-EDBB13F90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" y="3458"/>
                <a:ext cx="15" cy="12"/>
              </a:xfrm>
              <a:custGeom>
                <a:avLst/>
                <a:gdLst>
                  <a:gd name="T0" fmla="*/ 15 w 4"/>
                  <a:gd name="T1" fmla="*/ 32 h 3"/>
                  <a:gd name="T2" fmla="*/ 15 w 4"/>
                  <a:gd name="T3" fmla="*/ 32 h 3"/>
                  <a:gd name="T4" fmla="*/ 30 w 4"/>
                  <a:gd name="T5" fmla="*/ 16 h 3"/>
                  <a:gd name="T6" fmla="*/ 41 w 4"/>
                  <a:gd name="T7" fmla="*/ 32 h 3"/>
                  <a:gd name="T8" fmla="*/ 30 w 4"/>
                  <a:gd name="T9" fmla="*/ 32 h 3"/>
                  <a:gd name="T10" fmla="*/ 15 w 4"/>
                  <a:gd name="T11" fmla="*/ 32 h 3"/>
                  <a:gd name="T12" fmla="*/ 15 w 4"/>
                  <a:gd name="T13" fmla="*/ 32 h 3"/>
                  <a:gd name="T14" fmla="*/ 0 w 4"/>
                  <a:gd name="T15" fmla="*/ 32 h 3"/>
                  <a:gd name="T16" fmla="*/ 30 w 4"/>
                  <a:gd name="T17" fmla="*/ 48 h 3"/>
                  <a:gd name="T18" fmla="*/ 56 w 4"/>
                  <a:gd name="T19" fmla="*/ 32 h 3"/>
                  <a:gd name="T20" fmla="*/ 30 w 4"/>
                  <a:gd name="T21" fmla="*/ 0 h 3"/>
                  <a:gd name="T22" fmla="*/ 0 w 4"/>
                  <a:gd name="T23" fmla="*/ 32 h 3"/>
                  <a:gd name="T24" fmla="*/ 15 w 4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9" name="Oval 57">
                <a:extLst>
                  <a:ext uri="{FF2B5EF4-FFF2-40B4-BE49-F238E27FC236}">
                    <a16:creationId xmlns:a16="http://schemas.microsoft.com/office/drawing/2014/main" id="{357E81EB-2372-4947-9DD1-EAAB0B13D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3498"/>
                <a:ext cx="35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0" name="Oval 58">
                <a:extLst>
                  <a:ext uri="{FF2B5EF4-FFF2-40B4-BE49-F238E27FC236}">
                    <a16:creationId xmlns:a16="http://schemas.microsoft.com/office/drawing/2014/main" id="{F03833F6-6C74-44D8-AF15-9C9298113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0" y="3507"/>
                <a:ext cx="8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1" name="Freeform 59">
                <a:extLst>
                  <a:ext uri="{FF2B5EF4-FFF2-40B4-BE49-F238E27FC236}">
                    <a16:creationId xmlns:a16="http://schemas.microsoft.com/office/drawing/2014/main" id="{62A79E72-3CE1-4CC6-A212-468E55B24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3507"/>
                <a:ext cx="15" cy="12"/>
              </a:xfrm>
              <a:custGeom>
                <a:avLst/>
                <a:gdLst>
                  <a:gd name="T0" fmla="*/ 15 w 4"/>
                  <a:gd name="T1" fmla="*/ 32 h 3"/>
                  <a:gd name="T2" fmla="*/ 15 w 4"/>
                  <a:gd name="T3" fmla="*/ 32 h 3"/>
                  <a:gd name="T4" fmla="*/ 30 w 4"/>
                  <a:gd name="T5" fmla="*/ 16 h 3"/>
                  <a:gd name="T6" fmla="*/ 41 w 4"/>
                  <a:gd name="T7" fmla="*/ 32 h 3"/>
                  <a:gd name="T8" fmla="*/ 30 w 4"/>
                  <a:gd name="T9" fmla="*/ 32 h 3"/>
                  <a:gd name="T10" fmla="*/ 15 w 4"/>
                  <a:gd name="T11" fmla="*/ 32 h 3"/>
                  <a:gd name="T12" fmla="*/ 15 w 4"/>
                  <a:gd name="T13" fmla="*/ 32 h 3"/>
                  <a:gd name="T14" fmla="*/ 0 w 4"/>
                  <a:gd name="T15" fmla="*/ 32 h 3"/>
                  <a:gd name="T16" fmla="*/ 30 w 4"/>
                  <a:gd name="T17" fmla="*/ 48 h 3"/>
                  <a:gd name="T18" fmla="*/ 56 w 4"/>
                  <a:gd name="T19" fmla="*/ 32 h 3"/>
                  <a:gd name="T20" fmla="*/ 30 w 4"/>
                  <a:gd name="T21" fmla="*/ 0 h 3"/>
                  <a:gd name="T22" fmla="*/ 0 w 4"/>
                  <a:gd name="T23" fmla="*/ 32 h 3"/>
                  <a:gd name="T24" fmla="*/ 15 w 4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2" name="Oval 60">
                <a:extLst>
                  <a:ext uri="{FF2B5EF4-FFF2-40B4-BE49-F238E27FC236}">
                    <a16:creationId xmlns:a16="http://schemas.microsoft.com/office/drawing/2014/main" id="{6C582CB2-BAF9-445F-A14D-A3024F41E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527"/>
                <a:ext cx="35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3" name="Oval 61">
                <a:extLst>
                  <a:ext uri="{FF2B5EF4-FFF2-40B4-BE49-F238E27FC236}">
                    <a16:creationId xmlns:a16="http://schemas.microsoft.com/office/drawing/2014/main" id="{32B8C1B3-B94D-4718-9E57-2F981DD01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3535"/>
                <a:ext cx="8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4" name="Freeform 62">
                <a:extLst>
                  <a:ext uri="{FF2B5EF4-FFF2-40B4-BE49-F238E27FC236}">
                    <a16:creationId xmlns:a16="http://schemas.microsoft.com/office/drawing/2014/main" id="{0146FDA9-732B-4C3A-91E8-AC222AEE1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3535"/>
                <a:ext cx="16" cy="12"/>
              </a:xfrm>
              <a:custGeom>
                <a:avLst/>
                <a:gdLst>
                  <a:gd name="T0" fmla="*/ 16 w 4"/>
                  <a:gd name="T1" fmla="*/ 32 h 3"/>
                  <a:gd name="T2" fmla="*/ 16 w 4"/>
                  <a:gd name="T3" fmla="*/ 32 h 3"/>
                  <a:gd name="T4" fmla="*/ 32 w 4"/>
                  <a:gd name="T5" fmla="*/ 16 h 3"/>
                  <a:gd name="T6" fmla="*/ 48 w 4"/>
                  <a:gd name="T7" fmla="*/ 32 h 3"/>
                  <a:gd name="T8" fmla="*/ 32 w 4"/>
                  <a:gd name="T9" fmla="*/ 32 h 3"/>
                  <a:gd name="T10" fmla="*/ 16 w 4"/>
                  <a:gd name="T11" fmla="*/ 32 h 3"/>
                  <a:gd name="T12" fmla="*/ 16 w 4"/>
                  <a:gd name="T13" fmla="*/ 32 h 3"/>
                  <a:gd name="T14" fmla="*/ 0 w 4"/>
                  <a:gd name="T15" fmla="*/ 32 h 3"/>
                  <a:gd name="T16" fmla="*/ 32 w 4"/>
                  <a:gd name="T17" fmla="*/ 48 h 3"/>
                  <a:gd name="T18" fmla="*/ 64 w 4"/>
                  <a:gd name="T19" fmla="*/ 32 h 3"/>
                  <a:gd name="T20" fmla="*/ 32 w 4"/>
                  <a:gd name="T21" fmla="*/ 0 h 3"/>
                  <a:gd name="T22" fmla="*/ 0 w 4"/>
                  <a:gd name="T23" fmla="*/ 32 h 3"/>
                  <a:gd name="T24" fmla="*/ 16 w 4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5" name="Oval 63">
                <a:extLst>
                  <a:ext uri="{FF2B5EF4-FFF2-40B4-BE49-F238E27FC236}">
                    <a16:creationId xmlns:a16="http://schemas.microsoft.com/office/drawing/2014/main" id="{6B655F02-D732-42E8-B76B-FE97383D9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3405"/>
                <a:ext cx="34" cy="40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6" name="Oval 64">
                <a:extLst>
                  <a:ext uri="{FF2B5EF4-FFF2-40B4-BE49-F238E27FC236}">
                    <a16:creationId xmlns:a16="http://schemas.microsoft.com/office/drawing/2014/main" id="{D15DEEFC-412C-431B-BAEA-E22002648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2" y="3417"/>
                <a:ext cx="11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7" name="Freeform 65">
                <a:extLst>
                  <a:ext uri="{FF2B5EF4-FFF2-40B4-BE49-F238E27FC236}">
                    <a16:creationId xmlns:a16="http://schemas.microsoft.com/office/drawing/2014/main" id="{DEB47832-56A7-4ED6-89AA-EEEC61E8F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" y="3413"/>
                <a:ext cx="11" cy="16"/>
              </a:xfrm>
              <a:custGeom>
                <a:avLst/>
                <a:gdLst>
                  <a:gd name="T0" fmla="*/ 0 w 3"/>
                  <a:gd name="T1" fmla="*/ 32 h 4"/>
                  <a:gd name="T2" fmla="*/ 15 w 3"/>
                  <a:gd name="T3" fmla="*/ 32 h 4"/>
                  <a:gd name="T4" fmla="*/ 26 w 3"/>
                  <a:gd name="T5" fmla="*/ 16 h 4"/>
                  <a:gd name="T6" fmla="*/ 26 w 3"/>
                  <a:gd name="T7" fmla="*/ 32 h 4"/>
                  <a:gd name="T8" fmla="*/ 26 w 3"/>
                  <a:gd name="T9" fmla="*/ 48 h 4"/>
                  <a:gd name="T10" fmla="*/ 15 w 3"/>
                  <a:gd name="T11" fmla="*/ 32 h 4"/>
                  <a:gd name="T12" fmla="*/ 0 w 3"/>
                  <a:gd name="T13" fmla="*/ 32 h 4"/>
                  <a:gd name="T14" fmla="*/ 0 w 3"/>
                  <a:gd name="T15" fmla="*/ 32 h 4"/>
                  <a:gd name="T16" fmla="*/ 26 w 3"/>
                  <a:gd name="T17" fmla="*/ 64 h 4"/>
                  <a:gd name="T18" fmla="*/ 40 w 3"/>
                  <a:gd name="T19" fmla="*/ 32 h 4"/>
                  <a:gd name="T20" fmla="*/ 26 w 3"/>
                  <a:gd name="T21" fmla="*/ 0 h 4"/>
                  <a:gd name="T22" fmla="*/ 0 w 3"/>
                  <a:gd name="T23" fmla="*/ 32 h 4"/>
                  <a:gd name="T24" fmla="*/ 0 w 3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8" name="Oval 66">
                <a:extLst>
                  <a:ext uri="{FF2B5EF4-FFF2-40B4-BE49-F238E27FC236}">
                    <a16:creationId xmlns:a16="http://schemas.microsoft.com/office/drawing/2014/main" id="{73216F03-4F7C-4990-9BE9-CA1F04FB3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" y="3584"/>
                <a:ext cx="38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9" name="Oval 67">
                <a:extLst>
                  <a:ext uri="{FF2B5EF4-FFF2-40B4-BE49-F238E27FC236}">
                    <a16:creationId xmlns:a16="http://schemas.microsoft.com/office/drawing/2014/main" id="{CA5D8D63-5C66-41BA-9F6A-7195A84E1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" y="3592"/>
                <a:ext cx="7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0" name="Freeform 68">
                <a:extLst>
                  <a:ext uri="{FF2B5EF4-FFF2-40B4-BE49-F238E27FC236}">
                    <a16:creationId xmlns:a16="http://schemas.microsoft.com/office/drawing/2014/main" id="{91929F37-8C41-4366-B08D-25758D981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592"/>
                <a:ext cx="11" cy="13"/>
              </a:xfrm>
              <a:custGeom>
                <a:avLst/>
                <a:gdLst>
                  <a:gd name="T0" fmla="*/ 0 w 3"/>
                  <a:gd name="T1" fmla="*/ 17 h 3"/>
                  <a:gd name="T2" fmla="*/ 15 w 3"/>
                  <a:gd name="T3" fmla="*/ 17 h 3"/>
                  <a:gd name="T4" fmla="*/ 15 w 3"/>
                  <a:gd name="T5" fmla="*/ 17 h 3"/>
                  <a:gd name="T6" fmla="*/ 26 w 3"/>
                  <a:gd name="T7" fmla="*/ 17 h 3"/>
                  <a:gd name="T8" fmla="*/ 15 w 3"/>
                  <a:gd name="T9" fmla="*/ 39 h 3"/>
                  <a:gd name="T10" fmla="*/ 15 w 3"/>
                  <a:gd name="T11" fmla="*/ 17 h 3"/>
                  <a:gd name="T12" fmla="*/ 0 w 3"/>
                  <a:gd name="T13" fmla="*/ 17 h 3"/>
                  <a:gd name="T14" fmla="*/ 0 w 3"/>
                  <a:gd name="T15" fmla="*/ 17 h 3"/>
                  <a:gd name="T16" fmla="*/ 15 w 3"/>
                  <a:gd name="T17" fmla="*/ 56 h 3"/>
                  <a:gd name="T18" fmla="*/ 40 w 3"/>
                  <a:gd name="T19" fmla="*/ 17 h 3"/>
                  <a:gd name="T20" fmla="*/ 15 w 3"/>
                  <a:gd name="T21" fmla="*/ 0 h 3"/>
                  <a:gd name="T22" fmla="*/ 0 w 3"/>
                  <a:gd name="T23" fmla="*/ 17 h 3"/>
                  <a:gd name="T24" fmla="*/ 0 w 3"/>
                  <a:gd name="T25" fmla="*/ 1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1" name="Oval 69">
                <a:extLst>
                  <a:ext uri="{FF2B5EF4-FFF2-40B4-BE49-F238E27FC236}">
                    <a16:creationId xmlns:a16="http://schemas.microsoft.com/office/drawing/2014/main" id="{88A4D57A-5918-4CA2-BD60-81D595B78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1" y="3662"/>
                <a:ext cx="39" cy="41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2" name="Oval 70">
                <a:extLst>
                  <a:ext uri="{FF2B5EF4-FFF2-40B4-BE49-F238E27FC236}">
                    <a16:creationId xmlns:a16="http://schemas.microsoft.com/office/drawing/2014/main" id="{AFB34367-FF20-444B-B35F-26237C366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" y="3674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3" name="Freeform 71">
                <a:extLst>
                  <a:ext uri="{FF2B5EF4-FFF2-40B4-BE49-F238E27FC236}">
                    <a16:creationId xmlns:a16="http://schemas.microsoft.com/office/drawing/2014/main" id="{72F3578B-134E-4A4F-B2B1-3642A99A2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" y="3670"/>
                <a:ext cx="12" cy="16"/>
              </a:xfrm>
              <a:custGeom>
                <a:avLst/>
                <a:gdLst>
                  <a:gd name="T0" fmla="*/ 0 w 3"/>
                  <a:gd name="T1" fmla="*/ 32 h 4"/>
                  <a:gd name="T2" fmla="*/ 16 w 3"/>
                  <a:gd name="T3" fmla="*/ 32 h 4"/>
                  <a:gd name="T4" fmla="*/ 16 w 3"/>
                  <a:gd name="T5" fmla="*/ 16 h 4"/>
                  <a:gd name="T6" fmla="*/ 32 w 3"/>
                  <a:gd name="T7" fmla="*/ 32 h 4"/>
                  <a:gd name="T8" fmla="*/ 16 w 3"/>
                  <a:gd name="T9" fmla="*/ 48 h 4"/>
                  <a:gd name="T10" fmla="*/ 16 w 3"/>
                  <a:gd name="T11" fmla="*/ 32 h 4"/>
                  <a:gd name="T12" fmla="*/ 0 w 3"/>
                  <a:gd name="T13" fmla="*/ 32 h 4"/>
                  <a:gd name="T14" fmla="*/ 0 w 3"/>
                  <a:gd name="T15" fmla="*/ 32 h 4"/>
                  <a:gd name="T16" fmla="*/ 16 w 3"/>
                  <a:gd name="T17" fmla="*/ 64 h 4"/>
                  <a:gd name="T18" fmla="*/ 48 w 3"/>
                  <a:gd name="T19" fmla="*/ 32 h 4"/>
                  <a:gd name="T20" fmla="*/ 16 w 3"/>
                  <a:gd name="T21" fmla="*/ 0 h 4"/>
                  <a:gd name="T22" fmla="*/ 0 w 3"/>
                  <a:gd name="T23" fmla="*/ 32 h 4"/>
                  <a:gd name="T24" fmla="*/ 0 w 3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4" name="Oval 72">
                <a:extLst>
                  <a:ext uri="{FF2B5EF4-FFF2-40B4-BE49-F238E27FC236}">
                    <a16:creationId xmlns:a16="http://schemas.microsoft.com/office/drawing/2014/main" id="{A0E30946-1E44-4382-B0D4-2DF3BF6F4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3645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5" name="Oval 73">
                <a:extLst>
                  <a:ext uri="{FF2B5EF4-FFF2-40B4-BE49-F238E27FC236}">
                    <a16:creationId xmlns:a16="http://schemas.microsoft.com/office/drawing/2014/main" id="{014F2C14-A20A-4F8A-8A91-64A30A4CA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3654"/>
                <a:ext cx="8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6" name="Freeform 74">
                <a:extLst>
                  <a:ext uri="{FF2B5EF4-FFF2-40B4-BE49-F238E27FC236}">
                    <a16:creationId xmlns:a16="http://schemas.microsoft.com/office/drawing/2014/main" id="{C935A39F-918F-4031-A7C0-17F9DE312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2" y="3654"/>
                <a:ext cx="11" cy="12"/>
              </a:xfrm>
              <a:custGeom>
                <a:avLst/>
                <a:gdLst>
                  <a:gd name="T0" fmla="*/ 15 w 3"/>
                  <a:gd name="T1" fmla="*/ 16 h 3"/>
                  <a:gd name="T2" fmla="*/ 15 w 3"/>
                  <a:gd name="T3" fmla="*/ 16 h 3"/>
                  <a:gd name="T4" fmla="*/ 26 w 3"/>
                  <a:gd name="T5" fmla="*/ 16 h 3"/>
                  <a:gd name="T6" fmla="*/ 26 w 3"/>
                  <a:gd name="T7" fmla="*/ 16 h 3"/>
                  <a:gd name="T8" fmla="*/ 26 w 3"/>
                  <a:gd name="T9" fmla="*/ 32 h 3"/>
                  <a:gd name="T10" fmla="*/ 15 w 3"/>
                  <a:gd name="T11" fmla="*/ 16 h 3"/>
                  <a:gd name="T12" fmla="*/ 15 w 3"/>
                  <a:gd name="T13" fmla="*/ 16 h 3"/>
                  <a:gd name="T14" fmla="*/ 0 w 3"/>
                  <a:gd name="T15" fmla="*/ 16 h 3"/>
                  <a:gd name="T16" fmla="*/ 26 w 3"/>
                  <a:gd name="T17" fmla="*/ 48 h 3"/>
                  <a:gd name="T18" fmla="*/ 40 w 3"/>
                  <a:gd name="T19" fmla="*/ 16 h 3"/>
                  <a:gd name="T20" fmla="*/ 26 w 3"/>
                  <a:gd name="T21" fmla="*/ 0 h 3"/>
                  <a:gd name="T22" fmla="*/ 0 w 3"/>
                  <a:gd name="T23" fmla="*/ 16 h 3"/>
                  <a:gd name="T24" fmla="*/ 15 w 3"/>
                  <a:gd name="T25" fmla="*/ 16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7" name="Oval 75">
                <a:extLst>
                  <a:ext uri="{FF2B5EF4-FFF2-40B4-BE49-F238E27FC236}">
                    <a16:creationId xmlns:a16="http://schemas.microsoft.com/office/drawing/2014/main" id="{EB31288C-5BDF-42FC-8482-C9719A079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0" y="3698"/>
                <a:ext cx="35" cy="41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8" name="Oval 76">
                <a:extLst>
                  <a:ext uri="{FF2B5EF4-FFF2-40B4-BE49-F238E27FC236}">
                    <a16:creationId xmlns:a16="http://schemas.microsoft.com/office/drawing/2014/main" id="{03E43B72-CC8D-46AF-8C3B-91F837746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3711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9" name="Freeform 77">
                <a:extLst>
                  <a:ext uri="{FF2B5EF4-FFF2-40B4-BE49-F238E27FC236}">
                    <a16:creationId xmlns:a16="http://schemas.microsoft.com/office/drawing/2014/main" id="{7E797773-8A72-4F99-8A49-47030A06F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3707"/>
                <a:ext cx="11" cy="16"/>
              </a:xfrm>
              <a:custGeom>
                <a:avLst/>
                <a:gdLst>
                  <a:gd name="T0" fmla="*/ 15 w 3"/>
                  <a:gd name="T1" fmla="*/ 32 h 4"/>
                  <a:gd name="T2" fmla="*/ 15 w 3"/>
                  <a:gd name="T3" fmla="*/ 32 h 4"/>
                  <a:gd name="T4" fmla="*/ 26 w 3"/>
                  <a:gd name="T5" fmla="*/ 16 h 4"/>
                  <a:gd name="T6" fmla="*/ 26 w 3"/>
                  <a:gd name="T7" fmla="*/ 32 h 4"/>
                  <a:gd name="T8" fmla="*/ 26 w 3"/>
                  <a:gd name="T9" fmla="*/ 48 h 4"/>
                  <a:gd name="T10" fmla="*/ 15 w 3"/>
                  <a:gd name="T11" fmla="*/ 32 h 4"/>
                  <a:gd name="T12" fmla="*/ 15 w 3"/>
                  <a:gd name="T13" fmla="*/ 32 h 4"/>
                  <a:gd name="T14" fmla="*/ 0 w 3"/>
                  <a:gd name="T15" fmla="*/ 32 h 4"/>
                  <a:gd name="T16" fmla="*/ 26 w 3"/>
                  <a:gd name="T17" fmla="*/ 64 h 4"/>
                  <a:gd name="T18" fmla="*/ 40 w 3"/>
                  <a:gd name="T19" fmla="*/ 32 h 4"/>
                  <a:gd name="T20" fmla="*/ 26 w 3"/>
                  <a:gd name="T21" fmla="*/ 0 h 4"/>
                  <a:gd name="T22" fmla="*/ 0 w 3"/>
                  <a:gd name="T23" fmla="*/ 32 h 4"/>
                  <a:gd name="T24" fmla="*/ 15 w 3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0" name="Oval 78">
                <a:extLst>
                  <a:ext uri="{FF2B5EF4-FFF2-40B4-BE49-F238E27FC236}">
                    <a16:creationId xmlns:a16="http://schemas.microsoft.com/office/drawing/2014/main" id="{8DE9F5E8-256B-4E8C-A5CB-236DB081B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3817"/>
                <a:ext cx="38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1" name="Oval 79">
                <a:extLst>
                  <a:ext uri="{FF2B5EF4-FFF2-40B4-BE49-F238E27FC236}">
                    <a16:creationId xmlns:a16="http://schemas.microsoft.com/office/drawing/2014/main" id="{CC411CAD-D3AE-493C-845E-174934C85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2" y="3825"/>
                <a:ext cx="8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2" name="Freeform 80">
                <a:extLst>
                  <a:ext uri="{FF2B5EF4-FFF2-40B4-BE49-F238E27FC236}">
                    <a16:creationId xmlns:a16="http://schemas.microsoft.com/office/drawing/2014/main" id="{9C07119C-A03B-4C5B-8624-15FE2DDE1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825"/>
                <a:ext cx="12" cy="12"/>
              </a:xfrm>
              <a:custGeom>
                <a:avLst/>
                <a:gdLst>
                  <a:gd name="T0" fmla="*/ 0 w 3"/>
                  <a:gd name="T1" fmla="*/ 16 h 3"/>
                  <a:gd name="T2" fmla="*/ 16 w 3"/>
                  <a:gd name="T3" fmla="*/ 16 h 3"/>
                  <a:gd name="T4" fmla="*/ 16 w 3"/>
                  <a:gd name="T5" fmla="*/ 16 h 3"/>
                  <a:gd name="T6" fmla="*/ 32 w 3"/>
                  <a:gd name="T7" fmla="*/ 16 h 3"/>
                  <a:gd name="T8" fmla="*/ 16 w 3"/>
                  <a:gd name="T9" fmla="*/ 32 h 3"/>
                  <a:gd name="T10" fmla="*/ 16 w 3"/>
                  <a:gd name="T11" fmla="*/ 16 h 3"/>
                  <a:gd name="T12" fmla="*/ 0 w 3"/>
                  <a:gd name="T13" fmla="*/ 16 h 3"/>
                  <a:gd name="T14" fmla="*/ 0 w 3"/>
                  <a:gd name="T15" fmla="*/ 16 h 3"/>
                  <a:gd name="T16" fmla="*/ 16 w 3"/>
                  <a:gd name="T17" fmla="*/ 48 h 3"/>
                  <a:gd name="T18" fmla="*/ 48 w 3"/>
                  <a:gd name="T19" fmla="*/ 16 h 3"/>
                  <a:gd name="T20" fmla="*/ 16 w 3"/>
                  <a:gd name="T21" fmla="*/ 0 h 3"/>
                  <a:gd name="T22" fmla="*/ 0 w 3"/>
                  <a:gd name="T23" fmla="*/ 16 h 3"/>
                  <a:gd name="T24" fmla="*/ 0 w 3"/>
                  <a:gd name="T25" fmla="*/ 16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3" name="Oval 81">
                <a:extLst>
                  <a:ext uri="{FF2B5EF4-FFF2-40B4-BE49-F238E27FC236}">
                    <a16:creationId xmlns:a16="http://schemas.microsoft.com/office/drawing/2014/main" id="{3D8DE20D-241B-4471-9F36-484F3A3D1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1" y="3776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4" name="Oval 82">
                <a:extLst>
                  <a:ext uri="{FF2B5EF4-FFF2-40B4-BE49-F238E27FC236}">
                    <a16:creationId xmlns:a16="http://schemas.microsoft.com/office/drawing/2014/main" id="{BEE37132-90C7-438C-9254-D61F22E26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8" y="3784"/>
                <a:ext cx="8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5" name="Freeform 83">
                <a:extLst>
                  <a:ext uri="{FF2B5EF4-FFF2-40B4-BE49-F238E27FC236}">
                    <a16:creationId xmlns:a16="http://schemas.microsoft.com/office/drawing/2014/main" id="{8AB8B458-2538-41CA-BC24-CB721C4E1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4" y="3784"/>
                <a:ext cx="12" cy="12"/>
              </a:xfrm>
              <a:custGeom>
                <a:avLst/>
                <a:gdLst>
                  <a:gd name="T0" fmla="*/ 16 w 3"/>
                  <a:gd name="T1" fmla="*/ 16 h 3"/>
                  <a:gd name="T2" fmla="*/ 16 w 3"/>
                  <a:gd name="T3" fmla="*/ 16 h 3"/>
                  <a:gd name="T4" fmla="*/ 32 w 3"/>
                  <a:gd name="T5" fmla="*/ 16 h 3"/>
                  <a:gd name="T6" fmla="*/ 32 w 3"/>
                  <a:gd name="T7" fmla="*/ 16 h 3"/>
                  <a:gd name="T8" fmla="*/ 32 w 3"/>
                  <a:gd name="T9" fmla="*/ 32 h 3"/>
                  <a:gd name="T10" fmla="*/ 16 w 3"/>
                  <a:gd name="T11" fmla="*/ 16 h 3"/>
                  <a:gd name="T12" fmla="*/ 16 w 3"/>
                  <a:gd name="T13" fmla="*/ 16 h 3"/>
                  <a:gd name="T14" fmla="*/ 0 w 3"/>
                  <a:gd name="T15" fmla="*/ 16 h 3"/>
                  <a:gd name="T16" fmla="*/ 32 w 3"/>
                  <a:gd name="T17" fmla="*/ 48 h 3"/>
                  <a:gd name="T18" fmla="*/ 48 w 3"/>
                  <a:gd name="T19" fmla="*/ 16 h 3"/>
                  <a:gd name="T20" fmla="*/ 32 w 3"/>
                  <a:gd name="T21" fmla="*/ 0 h 3"/>
                  <a:gd name="T22" fmla="*/ 0 w 3"/>
                  <a:gd name="T23" fmla="*/ 16 h 3"/>
                  <a:gd name="T24" fmla="*/ 16 w 3"/>
                  <a:gd name="T25" fmla="*/ 16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6" name="Oval 84">
                <a:extLst>
                  <a:ext uri="{FF2B5EF4-FFF2-40B4-BE49-F238E27FC236}">
                    <a16:creationId xmlns:a16="http://schemas.microsoft.com/office/drawing/2014/main" id="{510F4E20-01C1-476C-8DC5-26C71096F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1" y="3719"/>
                <a:ext cx="35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7" name="Oval 85">
                <a:extLst>
                  <a:ext uri="{FF2B5EF4-FFF2-40B4-BE49-F238E27FC236}">
                    <a16:creationId xmlns:a16="http://schemas.microsoft.com/office/drawing/2014/main" id="{33890A3A-9A69-461E-BBC5-99E79223D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3727"/>
                <a:ext cx="7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8" name="Freeform 86">
                <a:extLst>
                  <a:ext uri="{FF2B5EF4-FFF2-40B4-BE49-F238E27FC236}">
                    <a16:creationId xmlns:a16="http://schemas.microsoft.com/office/drawing/2014/main" id="{F20D1F25-9FD8-4B5D-BF60-D9563118D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5" y="3727"/>
                <a:ext cx="11" cy="12"/>
              </a:xfrm>
              <a:custGeom>
                <a:avLst/>
                <a:gdLst>
                  <a:gd name="T0" fmla="*/ 15 w 3"/>
                  <a:gd name="T1" fmla="*/ 16 h 3"/>
                  <a:gd name="T2" fmla="*/ 15 w 3"/>
                  <a:gd name="T3" fmla="*/ 16 h 3"/>
                  <a:gd name="T4" fmla="*/ 26 w 3"/>
                  <a:gd name="T5" fmla="*/ 16 h 3"/>
                  <a:gd name="T6" fmla="*/ 26 w 3"/>
                  <a:gd name="T7" fmla="*/ 16 h 3"/>
                  <a:gd name="T8" fmla="*/ 26 w 3"/>
                  <a:gd name="T9" fmla="*/ 32 h 3"/>
                  <a:gd name="T10" fmla="*/ 15 w 3"/>
                  <a:gd name="T11" fmla="*/ 16 h 3"/>
                  <a:gd name="T12" fmla="*/ 15 w 3"/>
                  <a:gd name="T13" fmla="*/ 16 h 3"/>
                  <a:gd name="T14" fmla="*/ 0 w 3"/>
                  <a:gd name="T15" fmla="*/ 16 h 3"/>
                  <a:gd name="T16" fmla="*/ 26 w 3"/>
                  <a:gd name="T17" fmla="*/ 48 h 3"/>
                  <a:gd name="T18" fmla="*/ 40 w 3"/>
                  <a:gd name="T19" fmla="*/ 16 h 3"/>
                  <a:gd name="T20" fmla="*/ 26 w 3"/>
                  <a:gd name="T21" fmla="*/ 0 h 3"/>
                  <a:gd name="T22" fmla="*/ 0 w 3"/>
                  <a:gd name="T23" fmla="*/ 16 h 3"/>
                  <a:gd name="T24" fmla="*/ 15 w 3"/>
                  <a:gd name="T25" fmla="*/ 16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9" name="Oval 87">
                <a:extLst>
                  <a:ext uri="{FF2B5EF4-FFF2-40B4-BE49-F238E27FC236}">
                    <a16:creationId xmlns:a16="http://schemas.microsoft.com/office/drawing/2014/main" id="{B61F93C1-8A52-4AF0-AD50-895A4D392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" y="3690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0" name="Oval 88">
                <a:extLst>
                  <a:ext uri="{FF2B5EF4-FFF2-40B4-BE49-F238E27FC236}">
                    <a16:creationId xmlns:a16="http://schemas.microsoft.com/office/drawing/2014/main" id="{472C7007-06EE-42E4-B828-CA95B20CB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4" y="3698"/>
                <a:ext cx="8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1" name="Freeform 89">
                <a:extLst>
                  <a:ext uri="{FF2B5EF4-FFF2-40B4-BE49-F238E27FC236}">
                    <a16:creationId xmlns:a16="http://schemas.microsoft.com/office/drawing/2014/main" id="{623C8271-81D4-4B77-A5AD-E1E8AE9F3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1" y="3698"/>
                <a:ext cx="11" cy="13"/>
              </a:xfrm>
              <a:custGeom>
                <a:avLst/>
                <a:gdLst>
                  <a:gd name="T0" fmla="*/ 15 w 3"/>
                  <a:gd name="T1" fmla="*/ 17 h 3"/>
                  <a:gd name="T2" fmla="*/ 15 w 3"/>
                  <a:gd name="T3" fmla="*/ 17 h 3"/>
                  <a:gd name="T4" fmla="*/ 26 w 3"/>
                  <a:gd name="T5" fmla="*/ 17 h 3"/>
                  <a:gd name="T6" fmla="*/ 26 w 3"/>
                  <a:gd name="T7" fmla="*/ 17 h 3"/>
                  <a:gd name="T8" fmla="*/ 26 w 3"/>
                  <a:gd name="T9" fmla="*/ 39 h 3"/>
                  <a:gd name="T10" fmla="*/ 15 w 3"/>
                  <a:gd name="T11" fmla="*/ 17 h 3"/>
                  <a:gd name="T12" fmla="*/ 15 w 3"/>
                  <a:gd name="T13" fmla="*/ 17 h 3"/>
                  <a:gd name="T14" fmla="*/ 0 w 3"/>
                  <a:gd name="T15" fmla="*/ 17 h 3"/>
                  <a:gd name="T16" fmla="*/ 26 w 3"/>
                  <a:gd name="T17" fmla="*/ 56 h 3"/>
                  <a:gd name="T18" fmla="*/ 40 w 3"/>
                  <a:gd name="T19" fmla="*/ 17 h 3"/>
                  <a:gd name="T20" fmla="*/ 26 w 3"/>
                  <a:gd name="T21" fmla="*/ 0 h 3"/>
                  <a:gd name="T22" fmla="*/ 0 w 3"/>
                  <a:gd name="T23" fmla="*/ 17 h 3"/>
                  <a:gd name="T24" fmla="*/ 15 w 3"/>
                  <a:gd name="T25" fmla="*/ 1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2" name="Oval 90">
                <a:extLst>
                  <a:ext uri="{FF2B5EF4-FFF2-40B4-BE49-F238E27FC236}">
                    <a16:creationId xmlns:a16="http://schemas.microsoft.com/office/drawing/2014/main" id="{1FD0F1EF-110F-4C16-AE00-32E3DD336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3674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3" name="Oval 91">
                <a:extLst>
                  <a:ext uri="{FF2B5EF4-FFF2-40B4-BE49-F238E27FC236}">
                    <a16:creationId xmlns:a16="http://schemas.microsoft.com/office/drawing/2014/main" id="{E537F470-5735-4A9E-8FCA-0A0DD4F1A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3682"/>
                <a:ext cx="11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4" name="Freeform 92">
                <a:extLst>
                  <a:ext uri="{FF2B5EF4-FFF2-40B4-BE49-F238E27FC236}">
                    <a16:creationId xmlns:a16="http://schemas.microsoft.com/office/drawing/2014/main" id="{55CD078A-569E-463E-92FD-C64643CF2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2" y="3678"/>
                <a:ext cx="11" cy="16"/>
              </a:xfrm>
              <a:custGeom>
                <a:avLst/>
                <a:gdLst>
                  <a:gd name="T0" fmla="*/ 0 w 3"/>
                  <a:gd name="T1" fmla="*/ 32 h 4"/>
                  <a:gd name="T2" fmla="*/ 15 w 3"/>
                  <a:gd name="T3" fmla="*/ 32 h 4"/>
                  <a:gd name="T4" fmla="*/ 26 w 3"/>
                  <a:gd name="T5" fmla="*/ 16 h 4"/>
                  <a:gd name="T6" fmla="*/ 26 w 3"/>
                  <a:gd name="T7" fmla="*/ 32 h 4"/>
                  <a:gd name="T8" fmla="*/ 26 w 3"/>
                  <a:gd name="T9" fmla="*/ 48 h 4"/>
                  <a:gd name="T10" fmla="*/ 15 w 3"/>
                  <a:gd name="T11" fmla="*/ 32 h 4"/>
                  <a:gd name="T12" fmla="*/ 0 w 3"/>
                  <a:gd name="T13" fmla="*/ 32 h 4"/>
                  <a:gd name="T14" fmla="*/ 0 w 3"/>
                  <a:gd name="T15" fmla="*/ 32 h 4"/>
                  <a:gd name="T16" fmla="*/ 26 w 3"/>
                  <a:gd name="T17" fmla="*/ 64 h 4"/>
                  <a:gd name="T18" fmla="*/ 40 w 3"/>
                  <a:gd name="T19" fmla="*/ 32 h 4"/>
                  <a:gd name="T20" fmla="*/ 26 w 3"/>
                  <a:gd name="T21" fmla="*/ 0 h 4"/>
                  <a:gd name="T22" fmla="*/ 0 w 3"/>
                  <a:gd name="T23" fmla="*/ 32 h 4"/>
                  <a:gd name="T24" fmla="*/ 0 w 3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5" name="Oval 93">
                <a:extLst>
                  <a:ext uri="{FF2B5EF4-FFF2-40B4-BE49-F238E27FC236}">
                    <a16:creationId xmlns:a16="http://schemas.microsoft.com/office/drawing/2014/main" id="{138B1B30-7FAC-43FA-9777-06A137D30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739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6" name="Oval 94">
                <a:extLst>
                  <a:ext uri="{FF2B5EF4-FFF2-40B4-BE49-F238E27FC236}">
                    <a16:creationId xmlns:a16="http://schemas.microsoft.com/office/drawing/2014/main" id="{167FE750-4A66-42D5-BE01-0672180BF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2" y="3747"/>
                <a:ext cx="8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7" name="Freeform 95">
                <a:extLst>
                  <a:ext uri="{FF2B5EF4-FFF2-40B4-BE49-F238E27FC236}">
                    <a16:creationId xmlns:a16="http://schemas.microsoft.com/office/drawing/2014/main" id="{1D447E4F-E484-47F9-9CA2-5F6592CC6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8" y="3743"/>
                <a:ext cx="16" cy="17"/>
              </a:xfrm>
              <a:custGeom>
                <a:avLst/>
                <a:gdLst>
                  <a:gd name="T0" fmla="*/ 16 w 4"/>
                  <a:gd name="T1" fmla="*/ 38 h 4"/>
                  <a:gd name="T2" fmla="*/ 16 w 4"/>
                  <a:gd name="T3" fmla="*/ 38 h 4"/>
                  <a:gd name="T4" fmla="*/ 32 w 4"/>
                  <a:gd name="T5" fmla="*/ 17 h 4"/>
                  <a:gd name="T6" fmla="*/ 48 w 4"/>
                  <a:gd name="T7" fmla="*/ 38 h 4"/>
                  <a:gd name="T8" fmla="*/ 32 w 4"/>
                  <a:gd name="T9" fmla="*/ 55 h 4"/>
                  <a:gd name="T10" fmla="*/ 16 w 4"/>
                  <a:gd name="T11" fmla="*/ 38 h 4"/>
                  <a:gd name="T12" fmla="*/ 16 w 4"/>
                  <a:gd name="T13" fmla="*/ 38 h 4"/>
                  <a:gd name="T14" fmla="*/ 0 w 4"/>
                  <a:gd name="T15" fmla="*/ 38 h 4"/>
                  <a:gd name="T16" fmla="*/ 32 w 4"/>
                  <a:gd name="T17" fmla="*/ 72 h 4"/>
                  <a:gd name="T18" fmla="*/ 64 w 4"/>
                  <a:gd name="T19" fmla="*/ 38 h 4"/>
                  <a:gd name="T20" fmla="*/ 32 w 4"/>
                  <a:gd name="T21" fmla="*/ 0 h 4"/>
                  <a:gd name="T22" fmla="*/ 0 w 4"/>
                  <a:gd name="T23" fmla="*/ 38 h 4"/>
                  <a:gd name="T24" fmla="*/ 16 w 4"/>
                  <a:gd name="T25" fmla="*/ 38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8" name="Oval 96">
                <a:extLst>
                  <a:ext uri="{FF2B5EF4-FFF2-40B4-BE49-F238E27FC236}">
                    <a16:creationId xmlns:a16="http://schemas.microsoft.com/office/drawing/2014/main" id="{65BFFB06-BE08-461E-9FF4-6129FD7AD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" y="3735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9" name="Oval 97">
                <a:extLst>
                  <a:ext uri="{FF2B5EF4-FFF2-40B4-BE49-F238E27FC236}">
                    <a16:creationId xmlns:a16="http://schemas.microsoft.com/office/drawing/2014/main" id="{C5A1FE2C-273B-48E1-9029-07F3E9397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3743"/>
                <a:ext cx="8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0" name="Freeform 98">
                <a:extLst>
                  <a:ext uri="{FF2B5EF4-FFF2-40B4-BE49-F238E27FC236}">
                    <a16:creationId xmlns:a16="http://schemas.microsoft.com/office/drawing/2014/main" id="{E0B7D5A2-8472-4757-9907-D0187DB89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" y="3743"/>
                <a:ext cx="15" cy="13"/>
              </a:xfrm>
              <a:custGeom>
                <a:avLst/>
                <a:gdLst>
                  <a:gd name="T0" fmla="*/ 15 w 4"/>
                  <a:gd name="T1" fmla="*/ 39 h 3"/>
                  <a:gd name="T2" fmla="*/ 15 w 4"/>
                  <a:gd name="T3" fmla="*/ 39 h 3"/>
                  <a:gd name="T4" fmla="*/ 30 w 4"/>
                  <a:gd name="T5" fmla="*/ 17 h 3"/>
                  <a:gd name="T6" fmla="*/ 41 w 4"/>
                  <a:gd name="T7" fmla="*/ 39 h 3"/>
                  <a:gd name="T8" fmla="*/ 30 w 4"/>
                  <a:gd name="T9" fmla="*/ 39 h 3"/>
                  <a:gd name="T10" fmla="*/ 15 w 4"/>
                  <a:gd name="T11" fmla="*/ 39 h 3"/>
                  <a:gd name="T12" fmla="*/ 15 w 4"/>
                  <a:gd name="T13" fmla="*/ 39 h 3"/>
                  <a:gd name="T14" fmla="*/ 0 w 4"/>
                  <a:gd name="T15" fmla="*/ 39 h 3"/>
                  <a:gd name="T16" fmla="*/ 30 w 4"/>
                  <a:gd name="T17" fmla="*/ 56 h 3"/>
                  <a:gd name="T18" fmla="*/ 56 w 4"/>
                  <a:gd name="T19" fmla="*/ 39 h 3"/>
                  <a:gd name="T20" fmla="*/ 30 w 4"/>
                  <a:gd name="T21" fmla="*/ 0 h 3"/>
                  <a:gd name="T22" fmla="*/ 0 w 4"/>
                  <a:gd name="T23" fmla="*/ 39 h 3"/>
                  <a:gd name="T24" fmla="*/ 15 w 4"/>
                  <a:gd name="T25" fmla="*/ 39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1" name="Oval 99">
                <a:extLst>
                  <a:ext uri="{FF2B5EF4-FFF2-40B4-BE49-F238E27FC236}">
                    <a16:creationId xmlns:a16="http://schemas.microsoft.com/office/drawing/2014/main" id="{F23DB424-5D81-482E-AAAA-AE7266442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0" y="3968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2" name="Oval 100">
                <a:extLst>
                  <a:ext uri="{FF2B5EF4-FFF2-40B4-BE49-F238E27FC236}">
                    <a16:creationId xmlns:a16="http://schemas.microsoft.com/office/drawing/2014/main" id="{2B76233E-AA73-41FE-9B55-625404F71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" y="3976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3" name="Freeform 101">
                <a:extLst>
                  <a:ext uri="{FF2B5EF4-FFF2-40B4-BE49-F238E27FC236}">
                    <a16:creationId xmlns:a16="http://schemas.microsoft.com/office/drawing/2014/main" id="{A860EB83-AAEB-4781-AB24-DFA870A5F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3976"/>
                <a:ext cx="12" cy="12"/>
              </a:xfrm>
              <a:custGeom>
                <a:avLst/>
                <a:gdLst>
                  <a:gd name="T0" fmla="*/ 16 w 3"/>
                  <a:gd name="T1" fmla="*/ 16 h 3"/>
                  <a:gd name="T2" fmla="*/ 16 w 3"/>
                  <a:gd name="T3" fmla="*/ 16 h 3"/>
                  <a:gd name="T4" fmla="*/ 32 w 3"/>
                  <a:gd name="T5" fmla="*/ 16 h 3"/>
                  <a:gd name="T6" fmla="*/ 32 w 3"/>
                  <a:gd name="T7" fmla="*/ 16 h 3"/>
                  <a:gd name="T8" fmla="*/ 32 w 3"/>
                  <a:gd name="T9" fmla="*/ 32 h 3"/>
                  <a:gd name="T10" fmla="*/ 16 w 3"/>
                  <a:gd name="T11" fmla="*/ 16 h 3"/>
                  <a:gd name="T12" fmla="*/ 16 w 3"/>
                  <a:gd name="T13" fmla="*/ 16 h 3"/>
                  <a:gd name="T14" fmla="*/ 0 w 3"/>
                  <a:gd name="T15" fmla="*/ 16 h 3"/>
                  <a:gd name="T16" fmla="*/ 32 w 3"/>
                  <a:gd name="T17" fmla="*/ 48 h 3"/>
                  <a:gd name="T18" fmla="*/ 48 w 3"/>
                  <a:gd name="T19" fmla="*/ 16 h 3"/>
                  <a:gd name="T20" fmla="*/ 32 w 3"/>
                  <a:gd name="T21" fmla="*/ 0 h 3"/>
                  <a:gd name="T22" fmla="*/ 0 w 3"/>
                  <a:gd name="T23" fmla="*/ 16 h 3"/>
                  <a:gd name="T24" fmla="*/ 16 w 3"/>
                  <a:gd name="T25" fmla="*/ 16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4" name="Oval 102">
                <a:extLst>
                  <a:ext uri="{FF2B5EF4-FFF2-40B4-BE49-F238E27FC236}">
                    <a16:creationId xmlns:a16="http://schemas.microsoft.com/office/drawing/2014/main" id="{9B712025-E345-412A-8C3F-00CA99080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4033"/>
                <a:ext cx="39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5" name="Oval 103">
                <a:extLst>
                  <a:ext uri="{FF2B5EF4-FFF2-40B4-BE49-F238E27FC236}">
                    <a16:creationId xmlns:a16="http://schemas.microsoft.com/office/drawing/2014/main" id="{FF29CFE1-DC27-4D34-9FE5-DAC111671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4041"/>
                <a:ext cx="8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6" name="Freeform 104">
                <a:extLst>
                  <a:ext uri="{FF2B5EF4-FFF2-40B4-BE49-F238E27FC236}">
                    <a16:creationId xmlns:a16="http://schemas.microsoft.com/office/drawing/2014/main" id="{15F7B68A-62A1-46A9-830C-323F51C7D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4041"/>
                <a:ext cx="12" cy="13"/>
              </a:xfrm>
              <a:custGeom>
                <a:avLst/>
                <a:gdLst>
                  <a:gd name="T0" fmla="*/ 0 w 3"/>
                  <a:gd name="T1" fmla="*/ 17 h 3"/>
                  <a:gd name="T2" fmla="*/ 16 w 3"/>
                  <a:gd name="T3" fmla="*/ 17 h 3"/>
                  <a:gd name="T4" fmla="*/ 16 w 3"/>
                  <a:gd name="T5" fmla="*/ 17 h 3"/>
                  <a:gd name="T6" fmla="*/ 32 w 3"/>
                  <a:gd name="T7" fmla="*/ 17 h 3"/>
                  <a:gd name="T8" fmla="*/ 16 w 3"/>
                  <a:gd name="T9" fmla="*/ 39 h 3"/>
                  <a:gd name="T10" fmla="*/ 16 w 3"/>
                  <a:gd name="T11" fmla="*/ 17 h 3"/>
                  <a:gd name="T12" fmla="*/ 0 w 3"/>
                  <a:gd name="T13" fmla="*/ 17 h 3"/>
                  <a:gd name="T14" fmla="*/ 0 w 3"/>
                  <a:gd name="T15" fmla="*/ 17 h 3"/>
                  <a:gd name="T16" fmla="*/ 16 w 3"/>
                  <a:gd name="T17" fmla="*/ 56 h 3"/>
                  <a:gd name="T18" fmla="*/ 48 w 3"/>
                  <a:gd name="T19" fmla="*/ 17 h 3"/>
                  <a:gd name="T20" fmla="*/ 16 w 3"/>
                  <a:gd name="T21" fmla="*/ 0 h 3"/>
                  <a:gd name="T22" fmla="*/ 0 w 3"/>
                  <a:gd name="T23" fmla="*/ 17 h 3"/>
                  <a:gd name="T24" fmla="*/ 0 w 3"/>
                  <a:gd name="T25" fmla="*/ 1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7" name="Oval 105">
                <a:extLst>
                  <a:ext uri="{FF2B5EF4-FFF2-40B4-BE49-F238E27FC236}">
                    <a16:creationId xmlns:a16="http://schemas.microsoft.com/office/drawing/2014/main" id="{C33E3C03-3E7A-4261-9A6A-1C025CD50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4029"/>
                <a:ext cx="39" cy="41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8" name="Oval 106">
                <a:extLst>
                  <a:ext uri="{FF2B5EF4-FFF2-40B4-BE49-F238E27FC236}">
                    <a16:creationId xmlns:a16="http://schemas.microsoft.com/office/drawing/2014/main" id="{80692523-5FC4-4902-B08C-A73C14411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4041"/>
                <a:ext cx="8" cy="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9" name="Freeform 107">
                <a:extLst>
                  <a:ext uri="{FF2B5EF4-FFF2-40B4-BE49-F238E27FC236}">
                    <a16:creationId xmlns:a16="http://schemas.microsoft.com/office/drawing/2014/main" id="{0037EA04-0D62-4F75-B047-5351B987B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" y="4037"/>
                <a:ext cx="12" cy="13"/>
              </a:xfrm>
              <a:custGeom>
                <a:avLst/>
                <a:gdLst>
                  <a:gd name="T0" fmla="*/ 0 w 3"/>
                  <a:gd name="T1" fmla="*/ 39 h 3"/>
                  <a:gd name="T2" fmla="*/ 16 w 3"/>
                  <a:gd name="T3" fmla="*/ 39 h 3"/>
                  <a:gd name="T4" fmla="*/ 16 w 3"/>
                  <a:gd name="T5" fmla="*/ 17 h 3"/>
                  <a:gd name="T6" fmla="*/ 32 w 3"/>
                  <a:gd name="T7" fmla="*/ 39 h 3"/>
                  <a:gd name="T8" fmla="*/ 16 w 3"/>
                  <a:gd name="T9" fmla="*/ 39 h 3"/>
                  <a:gd name="T10" fmla="*/ 16 w 3"/>
                  <a:gd name="T11" fmla="*/ 39 h 3"/>
                  <a:gd name="T12" fmla="*/ 0 w 3"/>
                  <a:gd name="T13" fmla="*/ 39 h 3"/>
                  <a:gd name="T14" fmla="*/ 0 w 3"/>
                  <a:gd name="T15" fmla="*/ 39 h 3"/>
                  <a:gd name="T16" fmla="*/ 16 w 3"/>
                  <a:gd name="T17" fmla="*/ 56 h 3"/>
                  <a:gd name="T18" fmla="*/ 48 w 3"/>
                  <a:gd name="T19" fmla="*/ 39 h 3"/>
                  <a:gd name="T20" fmla="*/ 16 w 3"/>
                  <a:gd name="T21" fmla="*/ 0 h 3"/>
                  <a:gd name="T22" fmla="*/ 0 w 3"/>
                  <a:gd name="T23" fmla="*/ 39 h 3"/>
                  <a:gd name="T24" fmla="*/ 0 w 3"/>
                  <a:gd name="T25" fmla="*/ 39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0" name="Oval 108">
                <a:extLst>
                  <a:ext uri="{FF2B5EF4-FFF2-40B4-BE49-F238E27FC236}">
                    <a16:creationId xmlns:a16="http://schemas.microsoft.com/office/drawing/2014/main" id="{D330ADA6-AF71-483E-9475-FCCF2F5BA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7" y="3825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1" name="Oval 109">
                <a:extLst>
                  <a:ext uri="{FF2B5EF4-FFF2-40B4-BE49-F238E27FC236}">
                    <a16:creationId xmlns:a16="http://schemas.microsoft.com/office/drawing/2014/main" id="{B35DB966-1DD4-4046-84EC-4515C5315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833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2" name="Freeform 110">
                <a:extLst>
                  <a:ext uri="{FF2B5EF4-FFF2-40B4-BE49-F238E27FC236}">
                    <a16:creationId xmlns:a16="http://schemas.microsoft.com/office/drawing/2014/main" id="{5BBACEFD-62C6-471E-9D5B-7209401A4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" y="3829"/>
                <a:ext cx="15" cy="16"/>
              </a:xfrm>
              <a:custGeom>
                <a:avLst/>
                <a:gdLst>
                  <a:gd name="T0" fmla="*/ 15 w 4"/>
                  <a:gd name="T1" fmla="*/ 32 h 4"/>
                  <a:gd name="T2" fmla="*/ 15 w 4"/>
                  <a:gd name="T3" fmla="*/ 32 h 4"/>
                  <a:gd name="T4" fmla="*/ 30 w 4"/>
                  <a:gd name="T5" fmla="*/ 16 h 4"/>
                  <a:gd name="T6" fmla="*/ 41 w 4"/>
                  <a:gd name="T7" fmla="*/ 32 h 4"/>
                  <a:gd name="T8" fmla="*/ 30 w 4"/>
                  <a:gd name="T9" fmla="*/ 48 h 4"/>
                  <a:gd name="T10" fmla="*/ 15 w 4"/>
                  <a:gd name="T11" fmla="*/ 32 h 4"/>
                  <a:gd name="T12" fmla="*/ 15 w 4"/>
                  <a:gd name="T13" fmla="*/ 32 h 4"/>
                  <a:gd name="T14" fmla="*/ 0 w 4"/>
                  <a:gd name="T15" fmla="*/ 32 h 4"/>
                  <a:gd name="T16" fmla="*/ 30 w 4"/>
                  <a:gd name="T17" fmla="*/ 64 h 4"/>
                  <a:gd name="T18" fmla="*/ 56 w 4"/>
                  <a:gd name="T19" fmla="*/ 32 h 4"/>
                  <a:gd name="T20" fmla="*/ 30 w 4"/>
                  <a:gd name="T21" fmla="*/ 0 h 4"/>
                  <a:gd name="T22" fmla="*/ 0 w 4"/>
                  <a:gd name="T23" fmla="*/ 32 h 4"/>
                  <a:gd name="T24" fmla="*/ 15 w 4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3" name="Oval 111">
                <a:extLst>
                  <a:ext uri="{FF2B5EF4-FFF2-40B4-BE49-F238E27FC236}">
                    <a16:creationId xmlns:a16="http://schemas.microsoft.com/office/drawing/2014/main" id="{6095448F-0D70-4926-A459-D89A4E900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6" y="3899"/>
                <a:ext cx="35" cy="36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4" name="Oval 112">
                <a:extLst>
                  <a:ext uri="{FF2B5EF4-FFF2-40B4-BE49-F238E27FC236}">
                    <a16:creationId xmlns:a16="http://schemas.microsoft.com/office/drawing/2014/main" id="{DF2AE8AA-EF32-43CD-B73B-9B0F94546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4" y="3907"/>
                <a:ext cx="8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5" name="Freeform 113">
                <a:extLst>
                  <a:ext uri="{FF2B5EF4-FFF2-40B4-BE49-F238E27FC236}">
                    <a16:creationId xmlns:a16="http://schemas.microsoft.com/office/drawing/2014/main" id="{DBC60BCE-0AB6-4CA9-863B-BA3D3DF51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3907"/>
                <a:ext cx="15" cy="12"/>
              </a:xfrm>
              <a:custGeom>
                <a:avLst/>
                <a:gdLst>
                  <a:gd name="T0" fmla="*/ 15 w 4"/>
                  <a:gd name="T1" fmla="*/ 32 h 3"/>
                  <a:gd name="T2" fmla="*/ 15 w 4"/>
                  <a:gd name="T3" fmla="*/ 32 h 3"/>
                  <a:gd name="T4" fmla="*/ 30 w 4"/>
                  <a:gd name="T5" fmla="*/ 16 h 3"/>
                  <a:gd name="T6" fmla="*/ 41 w 4"/>
                  <a:gd name="T7" fmla="*/ 32 h 3"/>
                  <a:gd name="T8" fmla="*/ 30 w 4"/>
                  <a:gd name="T9" fmla="*/ 32 h 3"/>
                  <a:gd name="T10" fmla="*/ 15 w 4"/>
                  <a:gd name="T11" fmla="*/ 32 h 3"/>
                  <a:gd name="T12" fmla="*/ 15 w 4"/>
                  <a:gd name="T13" fmla="*/ 32 h 3"/>
                  <a:gd name="T14" fmla="*/ 0 w 4"/>
                  <a:gd name="T15" fmla="*/ 32 h 3"/>
                  <a:gd name="T16" fmla="*/ 30 w 4"/>
                  <a:gd name="T17" fmla="*/ 48 h 3"/>
                  <a:gd name="T18" fmla="*/ 56 w 4"/>
                  <a:gd name="T19" fmla="*/ 32 h 3"/>
                  <a:gd name="T20" fmla="*/ 30 w 4"/>
                  <a:gd name="T21" fmla="*/ 0 h 3"/>
                  <a:gd name="T22" fmla="*/ 0 w 4"/>
                  <a:gd name="T23" fmla="*/ 32 h 3"/>
                  <a:gd name="T24" fmla="*/ 15 w 4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6" name="Oval 114">
                <a:extLst>
                  <a:ext uri="{FF2B5EF4-FFF2-40B4-BE49-F238E27FC236}">
                    <a16:creationId xmlns:a16="http://schemas.microsoft.com/office/drawing/2014/main" id="{036F1CEA-2031-40EE-B25C-A150D9226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" y="3919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7" name="Oval 115">
                <a:extLst>
                  <a:ext uri="{FF2B5EF4-FFF2-40B4-BE49-F238E27FC236}">
                    <a16:creationId xmlns:a16="http://schemas.microsoft.com/office/drawing/2014/main" id="{67E9D78E-8020-4DD7-A05A-E5697EBB0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4" y="3927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8" name="Freeform 116">
                <a:extLst>
                  <a:ext uri="{FF2B5EF4-FFF2-40B4-BE49-F238E27FC236}">
                    <a16:creationId xmlns:a16="http://schemas.microsoft.com/office/drawing/2014/main" id="{C071A0DB-BB34-44BB-8EB5-D0D4ADC24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1" y="3923"/>
                <a:ext cx="15" cy="16"/>
              </a:xfrm>
              <a:custGeom>
                <a:avLst/>
                <a:gdLst>
                  <a:gd name="T0" fmla="*/ 15 w 4"/>
                  <a:gd name="T1" fmla="*/ 32 h 4"/>
                  <a:gd name="T2" fmla="*/ 15 w 4"/>
                  <a:gd name="T3" fmla="*/ 32 h 4"/>
                  <a:gd name="T4" fmla="*/ 30 w 4"/>
                  <a:gd name="T5" fmla="*/ 16 h 4"/>
                  <a:gd name="T6" fmla="*/ 41 w 4"/>
                  <a:gd name="T7" fmla="*/ 32 h 4"/>
                  <a:gd name="T8" fmla="*/ 30 w 4"/>
                  <a:gd name="T9" fmla="*/ 48 h 4"/>
                  <a:gd name="T10" fmla="*/ 15 w 4"/>
                  <a:gd name="T11" fmla="*/ 32 h 4"/>
                  <a:gd name="T12" fmla="*/ 15 w 4"/>
                  <a:gd name="T13" fmla="*/ 32 h 4"/>
                  <a:gd name="T14" fmla="*/ 0 w 4"/>
                  <a:gd name="T15" fmla="*/ 32 h 4"/>
                  <a:gd name="T16" fmla="*/ 30 w 4"/>
                  <a:gd name="T17" fmla="*/ 64 h 4"/>
                  <a:gd name="T18" fmla="*/ 56 w 4"/>
                  <a:gd name="T19" fmla="*/ 32 h 4"/>
                  <a:gd name="T20" fmla="*/ 30 w 4"/>
                  <a:gd name="T21" fmla="*/ 0 h 4"/>
                  <a:gd name="T22" fmla="*/ 0 w 4"/>
                  <a:gd name="T23" fmla="*/ 32 h 4"/>
                  <a:gd name="T24" fmla="*/ 15 w 4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9" name="Oval 117">
                <a:extLst>
                  <a:ext uri="{FF2B5EF4-FFF2-40B4-BE49-F238E27FC236}">
                    <a16:creationId xmlns:a16="http://schemas.microsoft.com/office/drawing/2014/main" id="{31698E26-0BFE-4C28-BA04-37120CABC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0" y="3980"/>
                <a:ext cx="34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0" name="Oval 118">
                <a:extLst>
                  <a:ext uri="{FF2B5EF4-FFF2-40B4-BE49-F238E27FC236}">
                    <a16:creationId xmlns:a16="http://schemas.microsoft.com/office/drawing/2014/main" id="{A6571DE9-29C7-4E9B-81A4-1309A3F0F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3988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1" name="Freeform 119">
                <a:extLst>
                  <a:ext uri="{FF2B5EF4-FFF2-40B4-BE49-F238E27FC236}">
                    <a16:creationId xmlns:a16="http://schemas.microsoft.com/office/drawing/2014/main" id="{CDD72DD4-64C2-4DE5-8A20-DBAAB2D7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4" y="3984"/>
                <a:ext cx="15" cy="17"/>
              </a:xfrm>
              <a:custGeom>
                <a:avLst/>
                <a:gdLst>
                  <a:gd name="T0" fmla="*/ 15 w 4"/>
                  <a:gd name="T1" fmla="*/ 38 h 4"/>
                  <a:gd name="T2" fmla="*/ 15 w 4"/>
                  <a:gd name="T3" fmla="*/ 38 h 4"/>
                  <a:gd name="T4" fmla="*/ 30 w 4"/>
                  <a:gd name="T5" fmla="*/ 17 h 4"/>
                  <a:gd name="T6" fmla="*/ 41 w 4"/>
                  <a:gd name="T7" fmla="*/ 38 h 4"/>
                  <a:gd name="T8" fmla="*/ 30 w 4"/>
                  <a:gd name="T9" fmla="*/ 55 h 4"/>
                  <a:gd name="T10" fmla="*/ 15 w 4"/>
                  <a:gd name="T11" fmla="*/ 38 h 4"/>
                  <a:gd name="T12" fmla="*/ 15 w 4"/>
                  <a:gd name="T13" fmla="*/ 38 h 4"/>
                  <a:gd name="T14" fmla="*/ 0 w 4"/>
                  <a:gd name="T15" fmla="*/ 38 h 4"/>
                  <a:gd name="T16" fmla="*/ 30 w 4"/>
                  <a:gd name="T17" fmla="*/ 72 h 4"/>
                  <a:gd name="T18" fmla="*/ 56 w 4"/>
                  <a:gd name="T19" fmla="*/ 38 h 4"/>
                  <a:gd name="T20" fmla="*/ 30 w 4"/>
                  <a:gd name="T21" fmla="*/ 0 h 4"/>
                  <a:gd name="T22" fmla="*/ 0 w 4"/>
                  <a:gd name="T23" fmla="*/ 38 h 4"/>
                  <a:gd name="T24" fmla="*/ 15 w 4"/>
                  <a:gd name="T25" fmla="*/ 38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2" name="Oval 120">
                <a:extLst>
                  <a:ext uri="{FF2B5EF4-FFF2-40B4-BE49-F238E27FC236}">
                    <a16:creationId xmlns:a16="http://schemas.microsoft.com/office/drawing/2014/main" id="{889D33EE-5094-4FAF-BB40-204418EBF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0" y="3217"/>
                <a:ext cx="38" cy="41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3" name="Oval 121">
                <a:extLst>
                  <a:ext uri="{FF2B5EF4-FFF2-40B4-BE49-F238E27FC236}">
                    <a16:creationId xmlns:a16="http://schemas.microsoft.com/office/drawing/2014/main" id="{FBCC48B2-66C1-480F-972E-F546B1FF0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3229"/>
                <a:ext cx="12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4" name="Freeform 122">
                <a:extLst>
                  <a:ext uri="{FF2B5EF4-FFF2-40B4-BE49-F238E27FC236}">
                    <a16:creationId xmlns:a16="http://schemas.microsoft.com/office/drawing/2014/main" id="{A0FB951B-2BD5-4C7D-8C30-B361589A5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225"/>
                <a:ext cx="12" cy="12"/>
              </a:xfrm>
              <a:custGeom>
                <a:avLst/>
                <a:gdLst>
                  <a:gd name="T0" fmla="*/ 0 w 3"/>
                  <a:gd name="T1" fmla="*/ 32 h 3"/>
                  <a:gd name="T2" fmla="*/ 16 w 3"/>
                  <a:gd name="T3" fmla="*/ 32 h 3"/>
                  <a:gd name="T4" fmla="*/ 16 w 3"/>
                  <a:gd name="T5" fmla="*/ 16 h 3"/>
                  <a:gd name="T6" fmla="*/ 32 w 3"/>
                  <a:gd name="T7" fmla="*/ 32 h 3"/>
                  <a:gd name="T8" fmla="*/ 16 w 3"/>
                  <a:gd name="T9" fmla="*/ 32 h 3"/>
                  <a:gd name="T10" fmla="*/ 16 w 3"/>
                  <a:gd name="T11" fmla="*/ 32 h 3"/>
                  <a:gd name="T12" fmla="*/ 0 w 3"/>
                  <a:gd name="T13" fmla="*/ 32 h 3"/>
                  <a:gd name="T14" fmla="*/ 0 w 3"/>
                  <a:gd name="T15" fmla="*/ 32 h 3"/>
                  <a:gd name="T16" fmla="*/ 16 w 3"/>
                  <a:gd name="T17" fmla="*/ 48 h 3"/>
                  <a:gd name="T18" fmla="*/ 48 w 3"/>
                  <a:gd name="T19" fmla="*/ 32 h 3"/>
                  <a:gd name="T20" fmla="*/ 16 w 3"/>
                  <a:gd name="T21" fmla="*/ 0 h 3"/>
                  <a:gd name="T22" fmla="*/ 0 w 3"/>
                  <a:gd name="T23" fmla="*/ 32 h 3"/>
                  <a:gd name="T24" fmla="*/ 0 w 3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5" name="Oval 123">
                <a:extLst>
                  <a:ext uri="{FF2B5EF4-FFF2-40B4-BE49-F238E27FC236}">
                    <a16:creationId xmlns:a16="http://schemas.microsoft.com/office/drawing/2014/main" id="{F0CC640C-911B-4940-A2D7-EF73183A6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9" y="3160"/>
                <a:ext cx="38" cy="40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6" name="Oval 124">
                <a:extLst>
                  <a:ext uri="{FF2B5EF4-FFF2-40B4-BE49-F238E27FC236}">
                    <a16:creationId xmlns:a16="http://schemas.microsoft.com/office/drawing/2014/main" id="{6126E836-2300-4BAB-86E4-C612C6971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6" y="3172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7" name="Freeform 125">
                <a:extLst>
                  <a:ext uri="{FF2B5EF4-FFF2-40B4-BE49-F238E27FC236}">
                    <a16:creationId xmlns:a16="http://schemas.microsoft.com/office/drawing/2014/main" id="{E89CEDC0-5E0A-4DEB-8905-BA7EB5321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6" y="3168"/>
                <a:ext cx="12" cy="16"/>
              </a:xfrm>
              <a:custGeom>
                <a:avLst/>
                <a:gdLst>
                  <a:gd name="T0" fmla="*/ 0 w 3"/>
                  <a:gd name="T1" fmla="*/ 32 h 4"/>
                  <a:gd name="T2" fmla="*/ 16 w 3"/>
                  <a:gd name="T3" fmla="*/ 32 h 4"/>
                  <a:gd name="T4" fmla="*/ 16 w 3"/>
                  <a:gd name="T5" fmla="*/ 16 h 4"/>
                  <a:gd name="T6" fmla="*/ 32 w 3"/>
                  <a:gd name="T7" fmla="*/ 32 h 4"/>
                  <a:gd name="T8" fmla="*/ 16 w 3"/>
                  <a:gd name="T9" fmla="*/ 48 h 4"/>
                  <a:gd name="T10" fmla="*/ 16 w 3"/>
                  <a:gd name="T11" fmla="*/ 32 h 4"/>
                  <a:gd name="T12" fmla="*/ 0 w 3"/>
                  <a:gd name="T13" fmla="*/ 32 h 4"/>
                  <a:gd name="T14" fmla="*/ 0 w 3"/>
                  <a:gd name="T15" fmla="*/ 32 h 4"/>
                  <a:gd name="T16" fmla="*/ 16 w 3"/>
                  <a:gd name="T17" fmla="*/ 64 h 4"/>
                  <a:gd name="T18" fmla="*/ 48 w 3"/>
                  <a:gd name="T19" fmla="*/ 32 h 4"/>
                  <a:gd name="T20" fmla="*/ 16 w 3"/>
                  <a:gd name="T21" fmla="*/ 0 h 4"/>
                  <a:gd name="T22" fmla="*/ 0 w 3"/>
                  <a:gd name="T23" fmla="*/ 32 h 4"/>
                  <a:gd name="T24" fmla="*/ 0 w 3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8" name="Oval 126">
                <a:extLst>
                  <a:ext uri="{FF2B5EF4-FFF2-40B4-BE49-F238E27FC236}">
                    <a16:creationId xmlns:a16="http://schemas.microsoft.com/office/drawing/2014/main" id="{9EEF1295-4C47-468B-A8FA-4DB17664D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0" y="3156"/>
                <a:ext cx="34" cy="40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9" name="Oval 127">
                <a:extLst>
                  <a:ext uri="{FF2B5EF4-FFF2-40B4-BE49-F238E27FC236}">
                    <a16:creationId xmlns:a16="http://schemas.microsoft.com/office/drawing/2014/main" id="{270049B4-7B2D-4CCB-B2EA-E40AB95BC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3168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0" name="Freeform 128">
                <a:extLst>
                  <a:ext uri="{FF2B5EF4-FFF2-40B4-BE49-F238E27FC236}">
                    <a16:creationId xmlns:a16="http://schemas.microsoft.com/office/drawing/2014/main" id="{3700A7D8-8ED1-4DA0-A8EB-3D02508C3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" y="3164"/>
                <a:ext cx="16" cy="12"/>
              </a:xfrm>
              <a:custGeom>
                <a:avLst/>
                <a:gdLst>
                  <a:gd name="T0" fmla="*/ 16 w 4"/>
                  <a:gd name="T1" fmla="*/ 32 h 3"/>
                  <a:gd name="T2" fmla="*/ 16 w 4"/>
                  <a:gd name="T3" fmla="*/ 32 h 3"/>
                  <a:gd name="T4" fmla="*/ 32 w 4"/>
                  <a:gd name="T5" fmla="*/ 16 h 3"/>
                  <a:gd name="T6" fmla="*/ 48 w 4"/>
                  <a:gd name="T7" fmla="*/ 32 h 3"/>
                  <a:gd name="T8" fmla="*/ 32 w 4"/>
                  <a:gd name="T9" fmla="*/ 32 h 3"/>
                  <a:gd name="T10" fmla="*/ 16 w 4"/>
                  <a:gd name="T11" fmla="*/ 32 h 3"/>
                  <a:gd name="T12" fmla="*/ 16 w 4"/>
                  <a:gd name="T13" fmla="*/ 32 h 3"/>
                  <a:gd name="T14" fmla="*/ 0 w 4"/>
                  <a:gd name="T15" fmla="*/ 32 h 3"/>
                  <a:gd name="T16" fmla="*/ 32 w 4"/>
                  <a:gd name="T17" fmla="*/ 48 h 3"/>
                  <a:gd name="T18" fmla="*/ 64 w 4"/>
                  <a:gd name="T19" fmla="*/ 32 h 3"/>
                  <a:gd name="T20" fmla="*/ 32 w 4"/>
                  <a:gd name="T21" fmla="*/ 0 h 3"/>
                  <a:gd name="T22" fmla="*/ 0 w 4"/>
                  <a:gd name="T23" fmla="*/ 32 h 3"/>
                  <a:gd name="T24" fmla="*/ 16 w 4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1" name="Oval 129">
                <a:extLst>
                  <a:ext uri="{FF2B5EF4-FFF2-40B4-BE49-F238E27FC236}">
                    <a16:creationId xmlns:a16="http://schemas.microsoft.com/office/drawing/2014/main" id="{480D3069-FC1D-4D82-A9DD-BD08DE38E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3098"/>
                <a:ext cx="35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2" name="Oval 130">
                <a:extLst>
                  <a:ext uri="{FF2B5EF4-FFF2-40B4-BE49-F238E27FC236}">
                    <a16:creationId xmlns:a16="http://schemas.microsoft.com/office/drawing/2014/main" id="{89245AC2-9A08-4577-86F3-27F882514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9" y="3107"/>
                <a:ext cx="8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3" name="Freeform 131">
                <a:extLst>
                  <a:ext uri="{FF2B5EF4-FFF2-40B4-BE49-F238E27FC236}">
                    <a16:creationId xmlns:a16="http://schemas.microsoft.com/office/drawing/2014/main" id="{483C21F7-7EB2-42A1-BD00-53CA88F57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3107"/>
                <a:ext cx="12" cy="12"/>
              </a:xfrm>
              <a:custGeom>
                <a:avLst/>
                <a:gdLst>
                  <a:gd name="T0" fmla="*/ 16 w 3"/>
                  <a:gd name="T1" fmla="*/ 32 h 3"/>
                  <a:gd name="T2" fmla="*/ 16 w 3"/>
                  <a:gd name="T3" fmla="*/ 32 h 3"/>
                  <a:gd name="T4" fmla="*/ 32 w 3"/>
                  <a:gd name="T5" fmla="*/ 16 h 3"/>
                  <a:gd name="T6" fmla="*/ 32 w 3"/>
                  <a:gd name="T7" fmla="*/ 32 h 3"/>
                  <a:gd name="T8" fmla="*/ 32 w 3"/>
                  <a:gd name="T9" fmla="*/ 32 h 3"/>
                  <a:gd name="T10" fmla="*/ 16 w 3"/>
                  <a:gd name="T11" fmla="*/ 32 h 3"/>
                  <a:gd name="T12" fmla="*/ 16 w 3"/>
                  <a:gd name="T13" fmla="*/ 32 h 3"/>
                  <a:gd name="T14" fmla="*/ 0 w 3"/>
                  <a:gd name="T15" fmla="*/ 32 h 3"/>
                  <a:gd name="T16" fmla="*/ 32 w 3"/>
                  <a:gd name="T17" fmla="*/ 48 h 3"/>
                  <a:gd name="T18" fmla="*/ 48 w 3"/>
                  <a:gd name="T19" fmla="*/ 32 h 3"/>
                  <a:gd name="T20" fmla="*/ 32 w 3"/>
                  <a:gd name="T21" fmla="*/ 0 h 3"/>
                  <a:gd name="T22" fmla="*/ 0 w 3"/>
                  <a:gd name="T23" fmla="*/ 32 h 3"/>
                  <a:gd name="T24" fmla="*/ 16 w 3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4" name="Oval 132">
                <a:extLst>
                  <a:ext uri="{FF2B5EF4-FFF2-40B4-BE49-F238E27FC236}">
                    <a16:creationId xmlns:a16="http://schemas.microsoft.com/office/drawing/2014/main" id="{D39028DC-9701-4066-8AEA-B7FCB856F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5" y="3552"/>
                <a:ext cx="34" cy="36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5" name="Oval 133">
                <a:extLst>
                  <a:ext uri="{FF2B5EF4-FFF2-40B4-BE49-F238E27FC236}">
                    <a16:creationId xmlns:a16="http://schemas.microsoft.com/office/drawing/2014/main" id="{03BFC3B6-1468-4EDE-A985-E1691120B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2" y="3560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6" name="Freeform 134">
                <a:extLst>
                  <a:ext uri="{FF2B5EF4-FFF2-40B4-BE49-F238E27FC236}">
                    <a16:creationId xmlns:a16="http://schemas.microsoft.com/office/drawing/2014/main" id="{1B29CA69-1579-4389-80FC-8F2F167E6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3556"/>
                <a:ext cx="11" cy="16"/>
              </a:xfrm>
              <a:custGeom>
                <a:avLst/>
                <a:gdLst>
                  <a:gd name="T0" fmla="*/ 15 w 3"/>
                  <a:gd name="T1" fmla="*/ 32 h 4"/>
                  <a:gd name="T2" fmla="*/ 15 w 3"/>
                  <a:gd name="T3" fmla="*/ 32 h 4"/>
                  <a:gd name="T4" fmla="*/ 26 w 3"/>
                  <a:gd name="T5" fmla="*/ 16 h 4"/>
                  <a:gd name="T6" fmla="*/ 26 w 3"/>
                  <a:gd name="T7" fmla="*/ 32 h 4"/>
                  <a:gd name="T8" fmla="*/ 26 w 3"/>
                  <a:gd name="T9" fmla="*/ 48 h 4"/>
                  <a:gd name="T10" fmla="*/ 15 w 3"/>
                  <a:gd name="T11" fmla="*/ 32 h 4"/>
                  <a:gd name="T12" fmla="*/ 15 w 3"/>
                  <a:gd name="T13" fmla="*/ 32 h 4"/>
                  <a:gd name="T14" fmla="*/ 0 w 3"/>
                  <a:gd name="T15" fmla="*/ 32 h 4"/>
                  <a:gd name="T16" fmla="*/ 26 w 3"/>
                  <a:gd name="T17" fmla="*/ 64 h 4"/>
                  <a:gd name="T18" fmla="*/ 40 w 3"/>
                  <a:gd name="T19" fmla="*/ 32 h 4"/>
                  <a:gd name="T20" fmla="*/ 26 w 3"/>
                  <a:gd name="T21" fmla="*/ 0 h 4"/>
                  <a:gd name="T22" fmla="*/ 0 w 3"/>
                  <a:gd name="T23" fmla="*/ 32 h 4"/>
                  <a:gd name="T24" fmla="*/ 15 w 3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7" name="Oval 135">
                <a:extLst>
                  <a:ext uri="{FF2B5EF4-FFF2-40B4-BE49-F238E27FC236}">
                    <a16:creationId xmlns:a16="http://schemas.microsoft.com/office/drawing/2014/main" id="{90AE03BF-16E1-41F8-BA62-135BF324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8" y="3694"/>
                <a:ext cx="35" cy="37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8" name="Oval 136">
                <a:extLst>
                  <a:ext uri="{FF2B5EF4-FFF2-40B4-BE49-F238E27FC236}">
                    <a16:creationId xmlns:a16="http://schemas.microsoft.com/office/drawing/2014/main" id="{B81F99E2-962F-446B-9EAD-B39F00E15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703"/>
                <a:ext cx="11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9" name="Freeform 137">
                <a:extLst>
                  <a:ext uri="{FF2B5EF4-FFF2-40B4-BE49-F238E27FC236}">
                    <a16:creationId xmlns:a16="http://schemas.microsoft.com/office/drawing/2014/main" id="{9878B3AF-508C-4CE0-A84E-7EB295F4B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3698"/>
                <a:ext cx="11" cy="17"/>
              </a:xfrm>
              <a:custGeom>
                <a:avLst/>
                <a:gdLst>
                  <a:gd name="T0" fmla="*/ 0 w 3"/>
                  <a:gd name="T1" fmla="*/ 38 h 4"/>
                  <a:gd name="T2" fmla="*/ 15 w 3"/>
                  <a:gd name="T3" fmla="*/ 38 h 4"/>
                  <a:gd name="T4" fmla="*/ 26 w 3"/>
                  <a:gd name="T5" fmla="*/ 17 h 4"/>
                  <a:gd name="T6" fmla="*/ 26 w 3"/>
                  <a:gd name="T7" fmla="*/ 38 h 4"/>
                  <a:gd name="T8" fmla="*/ 26 w 3"/>
                  <a:gd name="T9" fmla="*/ 55 h 4"/>
                  <a:gd name="T10" fmla="*/ 15 w 3"/>
                  <a:gd name="T11" fmla="*/ 38 h 4"/>
                  <a:gd name="T12" fmla="*/ 0 w 3"/>
                  <a:gd name="T13" fmla="*/ 38 h 4"/>
                  <a:gd name="T14" fmla="*/ 0 w 3"/>
                  <a:gd name="T15" fmla="*/ 38 h 4"/>
                  <a:gd name="T16" fmla="*/ 26 w 3"/>
                  <a:gd name="T17" fmla="*/ 72 h 4"/>
                  <a:gd name="T18" fmla="*/ 40 w 3"/>
                  <a:gd name="T19" fmla="*/ 38 h 4"/>
                  <a:gd name="T20" fmla="*/ 26 w 3"/>
                  <a:gd name="T21" fmla="*/ 0 h 4"/>
                  <a:gd name="T22" fmla="*/ 0 w 3"/>
                  <a:gd name="T23" fmla="*/ 38 h 4"/>
                  <a:gd name="T24" fmla="*/ 0 w 3"/>
                  <a:gd name="T25" fmla="*/ 38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0" name="Oval 138">
                <a:extLst>
                  <a:ext uri="{FF2B5EF4-FFF2-40B4-BE49-F238E27FC236}">
                    <a16:creationId xmlns:a16="http://schemas.microsoft.com/office/drawing/2014/main" id="{35EE36AB-BD93-471F-9D27-187D69021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1" y="3707"/>
                <a:ext cx="34" cy="36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1" name="Oval 139">
                <a:extLst>
                  <a:ext uri="{FF2B5EF4-FFF2-40B4-BE49-F238E27FC236}">
                    <a16:creationId xmlns:a16="http://schemas.microsoft.com/office/drawing/2014/main" id="{0D0FDCDE-EEC7-4C2C-AA18-04CDB8313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" y="3715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2" name="Freeform 140">
                <a:extLst>
                  <a:ext uri="{FF2B5EF4-FFF2-40B4-BE49-F238E27FC236}">
                    <a16:creationId xmlns:a16="http://schemas.microsoft.com/office/drawing/2014/main" id="{A692BFDA-EBAC-44F4-B2FB-CFD7F4D77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711"/>
                <a:ext cx="16" cy="16"/>
              </a:xfrm>
              <a:custGeom>
                <a:avLst/>
                <a:gdLst>
                  <a:gd name="T0" fmla="*/ 16 w 4"/>
                  <a:gd name="T1" fmla="*/ 32 h 4"/>
                  <a:gd name="T2" fmla="*/ 16 w 4"/>
                  <a:gd name="T3" fmla="*/ 32 h 4"/>
                  <a:gd name="T4" fmla="*/ 32 w 4"/>
                  <a:gd name="T5" fmla="*/ 16 h 4"/>
                  <a:gd name="T6" fmla="*/ 48 w 4"/>
                  <a:gd name="T7" fmla="*/ 32 h 4"/>
                  <a:gd name="T8" fmla="*/ 32 w 4"/>
                  <a:gd name="T9" fmla="*/ 48 h 4"/>
                  <a:gd name="T10" fmla="*/ 16 w 4"/>
                  <a:gd name="T11" fmla="*/ 32 h 4"/>
                  <a:gd name="T12" fmla="*/ 16 w 4"/>
                  <a:gd name="T13" fmla="*/ 32 h 4"/>
                  <a:gd name="T14" fmla="*/ 0 w 4"/>
                  <a:gd name="T15" fmla="*/ 32 h 4"/>
                  <a:gd name="T16" fmla="*/ 32 w 4"/>
                  <a:gd name="T17" fmla="*/ 64 h 4"/>
                  <a:gd name="T18" fmla="*/ 64 w 4"/>
                  <a:gd name="T19" fmla="*/ 32 h 4"/>
                  <a:gd name="T20" fmla="*/ 32 w 4"/>
                  <a:gd name="T21" fmla="*/ 0 h 4"/>
                  <a:gd name="T22" fmla="*/ 0 w 4"/>
                  <a:gd name="T23" fmla="*/ 32 h 4"/>
                  <a:gd name="T24" fmla="*/ 16 w 4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3" name="Oval 141">
                <a:extLst>
                  <a:ext uri="{FF2B5EF4-FFF2-40B4-BE49-F238E27FC236}">
                    <a16:creationId xmlns:a16="http://schemas.microsoft.com/office/drawing/2014/main" id="{12CFEEF6-C5B1-4980-A62F-40802BC87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3" y="3601"/>
                <a:ext cx="38" cy="36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4" name="Oval 142">
                <a:extLst>
                  <a:ext uri="{FF2B5EF4-FFF2-40B4-BE49-F238E27FC236}">
                    <a16:creationId xmlns:a16="http://schemas.microsoft.com/office/drawing/2014/main" id="{B768BFEE-658D-4572-8900-D73686F77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1" y="3609"/>
                <a:ext cx="11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5" name="Freeform 143">
                <a:extLst>
                  <a:ext uri="{FF2B5EF4-FFF2-40B4-BE49-F238E27FC236}">
                    <a16:creationId xmlns:a16="http://schemas.microsoft.com/office/drawing/2014/main" id="{60BA4685-7687-44AD-8343-DDF0C6D0B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605"/>
                <a:ext cx="11" cy="16"/>
              </a:xfrm>
              <a:custGeom>
                <a:avLst/>
                <a:gdLst>
                  <a:gd name="T0" fmla="*/ 0 w 3"/>
                  <a:gd name="T1" fmla="*/ 32 h 4"/>
                  <a:gd name="T2" fmla="*/ 15 w 3"/>
                  <a:gd name="T3" fmla="*/ 32 h 4"/>
                  <a:gd name="T4" fmla="*/ 26 w 3"/>
                  <a:gd name="T5" fmla="*/ 16 h 4"/>
                  <a:gd name="T6" fmla="*/ 26 w 3"/>
                  <a:gd name="T7" fmla="*/ 32 h 4"/>
                  <a:gd name="T8" fmla="*/ 26 w 3"/>
                  <a:gd name="T9" fmla="*/ 48 h 4"/>
                  <a:gd name="T10" fmla="*/ 15 w 3"/>
                  <a:gd name="T11" fmla="*/ 32 h 4"/>
                  <a:gd name="T12" fmla="*/ 0 w 3"/>
                  <a:gd name="T13" fmla="*/ 32 h 4"/>
                  <a:gd name="T14" fmla="*/ 0 w 3"/>
                  <a:gd name="T15" fmla="*/ 32 h 4"/>
                  <a:gd name="T16" fmla="*/ 26 w 3"/>
                  <a:gd name="T17" fmla="*/ 64 h 4"/>
                  <a:gd name="T18" fmla="*/ 40 w 3"/>
                  <a:gd name="T19" fmla="*/ 32 h 4"/>
                  <a:gd name="T20" fmla="*/ 26 w 3"/>
                  <a:gd name="T21" fmla="*/ 0 h 4"/>
                  <a:gd name="T22" fmla="*/ 0 w 3"/>
                  <a:gd name="T23" fmla="*/ 32 h 4"/>
                  <a:gd name="T24" fmla="*/ 0 w 3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6" name="Oval 144">
                <a:extLst>
                  <a:ext uri="{FF2B5EF4-FFF2-40B4-BE49-F238E27FC236}">
                    <a16:creationId xmlns:a16="http://schemas.microsoft.com/office/drawing/2014/main" id="{F4139552-3BB8-4767-A9C9-170ADF67B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4" y="3360"/>
                <a:ext cx="38" cy="40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7" name="Oval 145">
                <a:extLst>
                  <a:ext uri="{FF2B5EF4-FFF2-40B4-BE49-F238E27FC236}">
                    <a16:creationId xmlns:a16="http://schemas.microsoft.com/office/drawing/2014/main" id="{A6F977E7-6985-4AC3-A8D4-AC8ADB59D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1" y="3372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8" name="Freeform 146">
                <a:extLst>
                  <a:ext uri="{FF2B5EF4-FFF2-40B4-BE49-F238E27FC236}">
                    <a16:creationId xmlns:a16="http://schemas.microsoft.com/office/drawing/2014/main" id="{91E12107-5F3F-4931-86E7-09EFA4B0B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1" y="3368"/>
                <a:ext cx="12" cy="16"/>
              </a:xfrm>
              <a:custGeom>
                <a:avLst/>
                <a:gdLst>
                  <a:gd name="T0" fmla="*/ 0 w 3"/>
                  <a:gd name="T1" fmla="*/ 32 h 4"/>
                  <a:gd name="T2" fmla="*/ 16 w 3"/>
                  <a:gd name="T3" fmla="*/ 32 h 4"/>
                  <a:gd name="T4" fmla="*/ 16 w 3"/>
                  <a:gd name="T5" fmla="*/ 16 h 4"/>
                  <a:gd name="T6" fmla="*/ 32 w 3"/>
                  <a:gd name="T7" fmla="*/ 32 h 4"/>
                  <a:gd name="T8" fmla="*/ 16 w 3"/>
                  <a:gd name="T9" fmla="*/ 48 h 4"/>
                  <a:gd name="T10" fmla="*/ 16 w 3"/>
                  <a:gd name="T11" fmla="*/ 32 h 4"/>
                  <a:gd name="T12" fmla="*/ 0 w 3"/>
                  <a:gd name="T13" fmla="*/ 32 h 4"/>
                  <a:gd name="T14" fmla="*/ 0 w 3"/>
                  <a:gd name="T15" fmla="*/ 32 h 4"/>
                  <a:gd name="T16" fmla="*/ 16 w 3"/>
                  <a:gd name="T17" fmla="*/ 64 h 4"/>
                  <a:gd name="T18" fmla="*/ 48 w 3"/>
                  <a:gd name="T19" fmla="*/ 32 h 4"/>
                  <a:gd name="T20" fmla="*/ 16 w 3"/>
                  <a:gd name="T21" fmla="*/ 0 h 4"/>
                  <a:gd name="T22" fmla="*/ 0 w 3"/>
                  <a:gd name="T23" fmla="*/ 32 h 4"/>
                  <a:gd name="T24" fmla="*/ 0 w 3"/>
                  <a:gd name="T25" fmla="*/ 32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9" name="Oval 147">
                <a:extLst>
                  <a:ext uri="{FF2B5EF4-FFF2-40B4-BE49-F238E27FC236}">
                    <a16:creationId xmlns:a16="http://schemas.microsoft.com/office/drawing/2014/main" id="{29D26234-0406-4D0C-9472-A8F4FFB12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4" y="3323"/>
                <a:ext cx="35" cy="41"/>
              </a:xfrm>
              <a:prstGeom prst="ellipse">
                <a:avLst/>
              </a:prstGeom>
              <a:solidFill>
                <a:srgbClr val="FDE5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70" name="Oval 148">
                <a:extLst>
                  <a:ext uri="{FF2B5EF4-FFF2-40B4-BE49-F238E27FC236}">
                    <a16:creationId xmlns:a16="http://schemas.microsoft.com/office/drawing/2014/main" id="{3501E178-AB41-48F0-953C-2C137D113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2" y="3331"/>
                <a:ext cx="8" cy="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71" name="Freeform 149">
                <a:extLst>
                  <a:ext uri="{FF2B5EF4-FFF2-40B4-BE49-F238E27FC236}">
                    <a16:creationId xmlns:a16="http://schemas.microsoft.com/office/drawing/2014/main" id="{21F0249D-B210-4524-9AD7-C87FCB05E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3331"/>
                <a:ext cx="12" cy="12"/>
              </a:xfrm>
              <a:custGeom>
                <a:avLst/>
                <a:gdLst>
                  <a:gd name="T0" fmla="*/ 16 w 3"/>
                  <a:gd name="T1" fmla="*/ 32 h 3"/>
                  <a:gd name="T2" fmla="*/ 16 w 3"/>
                  <a:gd name="T3" fmla="*/ 32 h 3"/>
                  <a:gd name="T4" fmla="*/ 32 w 3"/>
                  <a:gd name="T5" fmla="*/ 16 h 3"/>
                  <a:gd name="T6" fmla="*/ 32 w 3"/>
                  <a:gd name="T7" fmla="*/ 32 h 3"/>
                  <a:gd name="T8" fmla="*/ 32 w 3"/>
                  <a:gd name="T9" fmla="*/ 32 h 3"/>
                  <a:gd name="T10" fmla="*/ 16 w 3"/>
                  <a:gd name="T11" fmla="*/ 32 h 3"/>
                  <a:gd name="T12" fmla="*/ 16 w 3"/>
                  <a:gd name="T13" fmla="*/ 32 h 3"/>
                  <a:gd name="T14" fmla="*/ 0 w 3"/>
                  <a:gd name="T15" fmla="*/ 32 h 3"/>
                  <a:gd name="T16" fmla="*/ 32 w 3"/>
                  <a:gd name="T17" fmla="*/ 48 h 3"/>
                  <a:gd name="T18" fmla="*/ 48 w 3"/>
                  <a:gd name="T19" fmla="*/ 32 h 3"/>
                  <a:gd name="T20" fmla="*/ 32 w 3"/>
                  <a:gd name="T21" fmla="*/ 0 h 3"/>
                  <a:gd name="T22" fmla="*/ 0 w 3"/>
                  <a:gd name="T23" fmla="*/ 32 h 3"/>
                  <a:gd name="T24" fmla="*/ 16 w 3"/>
                  <a:gd name="T25" fmla="*/ 32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7" name="ZoneTexte 436">
              <a:extLst>
                <a:ext uri="{FF2B5EF4-FFF2-40B4-BE49-F238E27FC236}">
                  <a16:creationId xmlns:a16="http://schemas.microsoft.com/office/drawing/2014/main" id="{F4A1A412-B4B1-4630-8945-6EDB4BF952A3}"/>
                </a:ext>
              </a:extLst>
            </p:cNvPr>
            <p:cNvSpPr txBox="1"/>
            <p:nvPr/>
          </p:nvSpPr>
          <p:spPr>
            <a:xfrm>
              <a:off x="5968740" y="3813935"/>
              <a:ext cx="453713" cy="131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PN</a:t>
              </a:r>
            </a:p>
          </p:txBody>
        </p:sp>
      </p:grpSp>
      <p:grpSp>
        <p:nvGrpSpPr>
          <p:cNvPr id="572" name="Groupe 571">
            <a:extLst>
              <a:ext uri="{FF2B5EF4-FFF2-40B4-BE49-F238E27FC236}">
                <a16:creationId xmlns:a16="http://schemas.microsoft.com/office/drawing/2014/main" id="{54C8EA6C-01B9-48A9-A43A-11A298CBA1D1}"/>
              </a:ext>
            </a:extLst>
          </p:cNvPr>
          <p:cNvGrpSpPr>
            <a:grpSpLocks noChangeAspect="1"/>
          </p:cNvGrpSpPr>
          <p:nvPr/>
        </p:nvGrpSpPr>
        <p:grpSpPr>
          <a:xfrm>
            <a:off x="7331748" y="3084274"/>
            <a:ext cx="1061581" cy="802961"/>
            <a:chOff x="5584668" y="2063254"/>
            <a:chExt cx="713924" cy="540000"/>
          </a:xfrm>
        </p:grpSpPr>
        <p:grpSp>
          <p:nvGrpSpPr>
            <p:cNvPr id="573" name="Group 82">
              <a:extLst>
                <a:ext uri="{FF2B5EF4-FFF2-40B4-BE49-F238E27FC236}">
                  <a16:creationId xmlns:a16="http://schemas.microsoft.com/office/drawing/2014/main" id="{EEE98557-A4ED-4FD1-A273-3BC314DCB5C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584668" y="2063254"/>
              <a:ext cx="554741" cy="540000"/>
              <a:chOff x="1192" y="2488"/>
              <a:chExt cx="1129" cy="1099"/>
            </a:xfrm>
          </p:grpSpPr>
          <p:sp>
            <p:nvSpPr>
              <p:cNvPr id="575" name="Freeform 69">
                <a:extLst>
                  <a:ext uri="{FF2B5EF4-FFF2-40B4-BE49-F238E27FC236}">
                    <a16:creationId xmlns:a16="http://schemas.microsoft.com/office/drawing/2014/main" id="{F00BEC29-59F2-4415-9352-E56CC360B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5" y="2488"/>
                <a:ext cx="1076" cy="1099"/>
              </a:xfrm>
              <a:custGeom>
                <a:avLst/>
                <a:gdLst>
                  <a:gd name="T0" fmla="*/ 1139 w 430"/>
                  <a:gd name="T1" fmla="*/ 35 h 412"/>
                  <a:gd name="T2" fmla="*/ 183 w 430"/>
                  <a:gd name="T3" fmla="*/ 640 h 412"/>
                  <a:gd name="T4" fmla="*/ 38 w 430"/>
                  <a:gd name="T5" fmla="*/ 1729 h 412"/>
                  <a:gd name="T6" fmla="*/ 275 w 430"/>
                  <a:gd name="T7" fmla="*/ 2491 h 412"/>
                  <a:gd name="T8" fmla="*/ 1379 w 430"/>
                  <a:gd name="T9" fmla="*/ 2932 h 412"/>
                  <a:gd name="T10" fmla="*/ 2405 w 430"/>
                  <a:gd name="T11" fmla="*/ 2462 h 412"/>
                  <a:gd name="T12" fmla="*/ 2572 w 430"/>
                  <a:gd name="T13" fmla="*/ 1046 h 412"/>
                  <a:gd name="T14" fmla="*/ 2155 w 430"/>
                  <a:gd name="T15" fmla="*/ 328 h 412"/>
                  <a:gd name="T16" fmla="*/ 1139 w 430"/>
                  <a:gd name="T17" fmla="*/ 35 h 4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30" h="412">
                    <a:moveTo>
                      <a:pt x="182" y="5"/>
                    </a:moveTo>
                    <a:cubicBezTo>
                      <a:pt x="117" y="5"/>
                      <a:pt x="62" y="29"/>
                      <a:pt x="29" y="90"/>
                    </a:cubicBezTo>
                    <a:cubicBezTo>
                      <a:pt x="1" y="139"/>
                      <a:pt x="0" y="187"/>
                      <a:pt x="6" y="243"/>
                    </a:cubicBezTo>
                    <a:cubicBezTo>
                      <a:pt x="11" y="289"/>
                      <a:pt x="16" y="312"/>
                      <a:pt x="44" y="350"/>
                    </a:cubicBezTo>
                    <a:cubicBezTo>
                      <a:pt x="91" y="412"/>
                      <a:pt x="147" y="412"/>
                      <a:pt x="220" y="412"/>
                    </a:cubicBezTo>
                    <a:cubicBezTo>
                      <a:pt x="281" y="412"/>
                      <a:pt x="344" y="399"/>
                      <a:pt x="384" y="346"/>
                    </a:cubicBezTo>
                    <a:cubicBezTo>
                      <a:pt x="426" y="290"/>
                      <a:pt x="430" y="215"/>
                      <a:pt x="411" y="147"/>
                    </a:cubicBezTo>
                    <a:cubicBezTo>
                      <a:pt x="400" y="106"/>
                      <a:pt x="376" y="75"/>
                      <a:pt x="344" y="46"/>
                    </a:cubicBezTo>
                    <a:cubicBezTo>
                      <a:pt x="302" y="9"/>
                      <a:pt x="234" y="0"/>
                      <a:pt x="182" y="5"/>
                    </a:cubicBezTo>
                  </a:path>
                </a:pathLst>
              </a:custGeom>
              <a:solidFill>
                <a:srgbClr val="ABD4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 70">
                <a:extLst>
                  <a:ext uri="{FF2B5EF4-FFF2-40B4-BE49-F238E27FC236}">
                    <a16:creationId xmlns:a16="http://schemas.microsoft.com/office/drawing/2014/main" id="{D68C6E41-2376-477A-91F7-EFAF7518A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7" y="2608"/>
                <a:ext cx="851" cy="866"/>
              </a:xfrm>
              <a:custGeom>
                <a:avLst/>
                <a:gdLst>
                  <a:gd name="T0" fmla="*/ 758 w 340"/>
                  <a:gd name="T1" fmla="*/ 29 h 325"/>
                  <a:gd name="T2" fmla="*/ 113 w 340"/>
                  <a:gd name="T3" fmla="*/ 695 h 325"/>
                  <a:gd name="T4" fmla="*/ 170 w 340"/>
                  <a:gd name="T5" fmla="*/ 1745 h 325"/>
                  <a:gd name="T6" fmla="*/ 733 w 340"/>
                  <a:gd name="T7" fmla="*/ 2257 h 325"/>
                  <a:gd name="T8" fmla="*/ 1497 w 340"/>
                  <a:gd name="T9" fmla="*/ 2244 h 325"/>
                  <a:gd name="T10" fmla="*/ 1997 w 340"/>
                  <a:gd name="T11" fmla="*/ 1761 h 325"/>
                  <a:gd name="T12" fmla="*/ 2047 w 340"/>
                  <a:gd name="T13" fmla="*/ 823 h 325"/>
                  <a:gd name="T14" fmla="*/ 1479 w 340"/>
                  <a:gd name="T15" fmla="*/ 171 h 325"/>
                  <a:gd name="T16" fmla="*/ 1091 w 340"/>
                  <a:gd name="T17" fmla="*/ 21 h 325"/>
                  <a:gd name="T18" fmla="*/ 758 w 340"/>
                  <a:gd name="T19" fmla="*/ 29 h 3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0" h="325">
                    <a:moveTo>
                      <a:pt x="121" y="4"/>
                    </a:moveTo>
                    <a:cubicBezTo>
                      <a:pt x="70" y="0"/>
                      <a:pt x="33" y="53"/>
                      <a:pt x="18" y="98"/>
                    </a:cubicBezTo>
                    <a:cubicBezTo>
                      <a:pt x="0" y="147"/>
                      <a:pt x="17" y="198"/>
                      <a:pt x="27" y="246"/>
                    </a:cubicBezTo>
                    <a:cubicBezTo>
                      <a:pt x="37" y="292"/>
                      <a:pt x="66" y="304"/>
                      <a:pt x="117" y="318"/>
                    </a:cubicBezTo>
                    <a:cubicBezTo>
                      <a:pt x="145" y="325"/>
                      <a:pt x="218" y="322"/>
                      <a:pt x="239" y="316"/>
                    </a:cubicBezTo>
                    <a:cubicBezTo>
                      <a:pt x="274" y="306"/>
                      <a:pt x="307" y="282"/>
                      <a:pt x="319" y="248"/>
                    </a:cubicBezTo>
                    <a:cubicBezTo>
                      <a:pt x="334" y="209"/>
                      <a:pt x="340" y="157"/>
                      <a:pt x="327" y="116"/>
                    </a:cubicBezTo>
                    <a:cubicBezTo>
                      <a:pt x="314" y="71"/>
                      <a:pt x="273" y="46"/>
                      <a:pt x="236" y="24"/>
                    </a:cubicBezTo>
                    <a:cubicBezTo>
                      <a:pt x="217" y="13"/>
                      <a:pt x="197" y="5"/>
                      <a:pt x="174" y="3"/>
                    </a:cubicBezTo>
                    <a:cubicBezTo>
                      <a:pt x="162" y="2"/>
                      <a:pt x="140" y="3"/>
                      <a:pt x="121" y="4"/>
                    </a:cubicBezTo>
                    <a:close/>
                  </a:path>
                </a:pathLst>
              </a:custGeom>
              <a:solidFill>
                <a:srgbClr val="ECE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 71">
                <a:extLst>
                  <a:ext uri="{FF2B5EF4-FFF2-40B4-BE49-F238E27FC236}">
                    <a16:creationId xmlns:a16="http://schemas.microsoft.com/office/drawing/2014/main" id="{3302D9FE-DA0D-43AC-9BAC-33E02356B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" y="2528"/>
                <a:ext cx="678" cy="1005"/>
              </a:xfrm>
              <a:custGeom>
                <a:avLst/>
                <a:gdLst>
                  <a:gd name="T0" fmla="*/ 345 w 271"/>
                  <a:gd name="T1" fmla="*/ 2338 h 377"/>
                  <a:gd name="T2" fmla="*/ 125 w 271"/>
                  <a:gd name="T3" fmla="*/ 1626 h 377"/>
                  <a:gd name="T4" fmla="*/ 258 w 271"/>
                  <a:gd name="T5" fmla="*/ 610 h 377"/>
                  <a:gd name="T6" fmla="*/ 1151 w 271"/>
                  <a:gd name="T7" fmla="*/ 51 h 377"/>
                  <a:gd name="T8" fmla="*/ 1696 w 271"/>
                  <a:gd name="T9" fmla="*/ 93 h 377"/>
                  <a:gd name="T10" fmla="*/ 1063 w 271"/>
                  <a:gd name="T11" fmla="*/ 21 h 377"/>
                  <a:gd name="T12" fmla="*/ 163 w 271"/>
                  <a:gd name="T13" fmla="*/ 584 h 377"/>
                  <a:gd name="T14" fmla="*/ 33 w 271"/>
                  <a:gd name="T15" fmla="*/ 1599 h 377"/>
                  <a:gd name="T16" fmla="*/ 258 w 271"/>
                  <a:gd name="T17" fmla="*/ 2309 h 377"/>
                  <a:gd name="T18" fmla="*/ 733 w 271"/>
                  <a:gd name="T19" fmla="*/ 2679 h 377"/>
                  <a:gd name="T20" fmla="*/ 345 w 271"/>
                  <a:gd name="T21" fmla="*/ 2338 h 37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1" h="377">
                    <a:moveTo>
                      <a:pt x="55" y="329"/>
                    </a:moveTo>
                    <a:cubicBezTo>
                      <a:pt x="29" y="294"/>
                      <a:pt x="24" y="272"/>
                      <a:pt x="20" y="229"/>
                    </a:cubicBezTo>
                    <a:cubicBezTo>
                      <a:pt x="14" y="178"/>
                      <a:pt x="15" y="133"/>
                      <a:pt x="41" y="86"/>
                    </a:cubicBezTo>
                    <a:cubicBezTo>
                      <a:pt x="72" y="29"/>
                      <a:pt x="123" y="7"/>
                      <a:pt x="184" y="7"/>
                    </a:cubicBezTo>
                    <a:cubicBezTo>
                      <a:pt x="211" y="5"/>
                      <a:pt x="242" y="6"/>
                      <a:pt x="271" y="13"/>
                    </a:cubicBezTo>
                    <a:cubicBezTo>
                      <a:pt x="238" y="2"/>
                      <a:pt x="201" y="0"/>
                      <a:pt x="170" y="3"/>
                    </a:cubicBezTo>
                    <a:cubicBezTo>
                      <a:pt x="108" y="3"/>
                      <a:pt x="58" y="25"/>
                      <a:pt x="26" y="82"/>
                    </a:cubicBezTo>
                    <a:cubicBezTo>
                      <a:pt x="1" y="128"/>
                      <a:pt x="0" y="173"/>
                      <a:pt x="5" y="225"/>
                    </a:cubicBezTo>
                    <a:cubicBezTo>
                      <a:pt x="10" y="268"/>
                      <a:pt x="14" y="290"/>
                      <a:pt x="41" y="325"/>
                    </a:cubicBezTo>
                    <a:cubicBezTo>
                      <a:pt x="64" y="355"/>
                      <a:pt x="89" y="370"/>
                      <a:pt x="117" y="377"/>
                    </a:cubicBezTo>
                    <a:cubicBezTo>
                      <a:pt x="95" y="369"/>
                      <a:pt x="74" y="354"/>
                      <a:pt x="55" y="329"/>
                    </a:cubicBezTo>
                  </a:path>
                </a:pathLst>
              </a:custGeom>
              <a:solidFill>
                <a:srgbClr val="EAF1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 72">
                <a:extLst>
                  <a:ext uri="{FF2B5EF4-FFF2-40B4-BE49-F238E27FC236}">
                    <a16:creationId xmlns:a16="http://schemas.microsoft.com/office/drawing/2014/main" id="{E5C16F7F-FD0C-479A-A5BD-A5144C597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1" y="2587"/>
                <a:ext cx="807" cy="962"/>
              </a:xfrm>
              <a:custGeom>
                <a:avLst/>
                <a:gdLst>
                  <a:gd name="T0" fmla="*/ 1911 w 323"/>
                  <a:gd name="T1" fmla="*/ 810 h 361"/>
                  <a:gd name="T2" fmla="*/ 1517 w 323"/>
                  <a:gd name="T3" fmla="*/ 149 h 361"/>
                  <a:gd name="T4" fmla="*/ 1317 w 323"/>
                  <a:gd name="T5" fmla="*/ 0 h 361"/>
                  <a:gd name="T6" fmla="*/ 1412 w 323"/>
                  <a:gd name="T7" fmla="*/ 85 h 361"/>
                  <a:gd name="T8" fmla="*/ 1799 w 323"/>
                  <a:gd name="T9" fmla="*/ 746 h 361"/>
                  <a:gd name="T10" fmla="*/ 1641 w 323"/>
                  <a:gd name="T11" fmla="*/ 2060 h 361"/>
                  <a:gd name="T12" fmla="*/ 692 w 323"/>
                  <a:gd name="T13" fmla="*/ 2492 h 361"/>
                  <a:gd name="T14" fmla="*/ 0 w 323"/>
                  <a:gd name="T15" fmla="*/ 2393 h 361"/>
                  <a:gd name="T16" fmla="*/ 800 w 323"/>
                  <a:gd name="T17" fmla="*/ 2564 h 361"/>
                  <a:gd name="T18" fmla="*/ 1749 w 323"/>
                  <a:gd name="T19" fmla="*/ 2129 h 361"/>
                  <a:gd name="T20" fmla="*/ 1911 w 323"/>
                  <a:gd name="T21" fmla="*/ 810 h 3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361">
                    <a:moveTo>
                      <a:pt x="306" y="114"/>
                    </a:moveTo>
                    <a:cubicBezTo>
                      <a:pt x="295" y="77"/>
                      <a:pt x="273" y="48"/>
                      <a:pt x="243" y="21"/>
                    </a:cubicBezTo>
                    <a:cubicBezTo>
                      <a:pt x="234" y="13"/>
                      <a:pt x="223" y="6"/>
                      <a:pt x="211" y="0"/>
                    </a:cubicBezTo>
                    <a:cubicBezTo>
                      <a:pt x="216" y="4"/>
                      <a:pt x="221" y="8"/>
                      <a:pt x="226" y="12"/>
                    </a:cubicBezTo>
                    <a:cubicBezTo>
                      <a:pt x="255" y="38"/>
                      <a:pt x="278" y="67"/>
                      <a:pt x="288" y="105"/>
                    </a:cubicBezTo>
                    <a:cubicBezTo>
                      <a:pt x="306" y="168"/>
                      <a:pt x="302" y="237"/>
                      <a:pt x="263" y="290"/>
                    </a:cubicBezTo>
                    <a:cubicBezTo>
                      <a:pt x="226" y="339"/>
                      <a:pt x="168" y="351"/>
                      <a:pt x="111" y="351"/>
                    </a:cubicBezTo>
                    <a:cubicBezTo>
                      <a:pt x="68" y="351"/>
                      <a:pt x="32" y="351"/>
                      <a:pt x="0" y="337"/>
                    </a:cubicBezTo>
                    <a:cubicBezTo>
                      <a:pt x="36" y="361"/>
                      <a:pt x="78" y="361"/>
                      <a:pt x="128" y="361"/>
                    </a:cubicBezTo>
                    <a:cubicBezTo>
                      <a:pt x="185" y="360"/>
                      <a:pt x="243" y="349"/>
                      <a:pt x="280" y="300"/>
                    </a:cubicBezTo>
                    <a:cubicBezTo>
                      <a:pt x="319" y="247"/>
                      <a:pt x="323" y="177"/>
                      <a:pt x="306" y="114"/>
                    </a:cubicBezTo>
                  </a:path>
                </a:pathLst>
              </a:custGeom>
              <a:solidFill>
                <a:srgbClr val="8ABD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 73">
                <a:extLst>
                  <a:ext uri="{FF2B5EF4-FFF2-40B4-BE49-F238E27FC236}">
                    <a16:creationId xmlns:a16="http://schemas.microsoft.com/office/drawing/2014/main" id="{91E54B7C-6C18-4CEC-89B4-DDBF19E93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" y="2803"/>
                <a:ext cx="735" cy="634"/>
              </a:xfrm>
              <a:custGeom>
                <a:avLst/>
                <a:gdLst>
                  <a:gd name="T0" fmla="*/ 1708 w 294"/>
                  <a:gd name="T1" fmla="*/ 341 h 238"/>
                  <a:gd name="T2" fmla="*/ 1600 w 294"/>
                  <a:gd name="T3" fmla="*/ 1276 h 238"/>
                  <a:gd name="T4" fmla="*/ 1100 w 294"/>
                  <a:gd name="T5" fmla="*/ 1633 h 238"/>
                  <a:gd name="T6" fmla="*/ 470 w 294"/>
                  <a:gd name="T7" fmla="*/ 1633 h 238"/>
                  <a:gd name="T8" fmla="*/ 0 w 294"/>
                  <a:gd name="T9" fmla="*/ 1271 h 238"/>
                  <a:gd name="T10" fmla="*/ 638 w 294"/>
                  <a:gd name="T11" fmla="*/ 1454 h 238"/>
                  <a:gd name="T12" fmla="*/ 945 w 294"/>
                  <a:gd name="T13" fmla="*/ 1271 h 238"/>
                  <a:gd name="T14" fmla="*/ 1333 w 294"/>
                  <a:gd name="T15" fmla="*/ 1079 h 238"/>
                  <a:gd name="T16" fmla="*/ 1588 w 294"/>
                  <a:gd name="T17" fmla="*/ 469 h 238"/>
                  <a:gd name="T18" fmla="*/ 1483 w 294"/>
                  <a:gd name="T19" fmla="*/ 0 h 238"/>
                  <a:gd name="T20" fmla="*/ 1708 w 294"/>
                  <a:gd name="T21" fmla="*/ 370 h 2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94" h="238">
                    <a:moveTo>
                      <a:pt x="273" y="48"/>
                    </a:moveTo>
                    <a:cubicBezTo>
                      <a:pt x="294" y="74"/>
                      <a:pt x="270" y="153"/>
                      <a:pt x="256" y="180"/>
                    </a:cubicBezTo>
                    <a:cubicBezTo>
                      <a:pt x="243" y="204"/>
                      <a:pt x="203" y="224"/>
                      <a:pt x="176" y="230"/>
                    </a:cubicBezTo>
                    <a:cubicBezTo>
                      <a:pt x="146" y="235"/>
                      <a:pt x="103" y="238"/>
                      <a:pt x="75" y="230"/>
                    </a:cubicBezTo>
                    <a:cubicBezTo>
                      <a:pt x="41" y="220"/>
                      <a:pt x="8" y="215"/>
                      <a:pt x="0" y="179"/>
                    </a:cubicBezTo>
                    <a:cubicBezTo>
                      <a:pt x="11" y="205"/>
                      <a:pt x="79" y="211"/>
                      <a:pt x="102" y="205"/>
                    </a:cubicBezTo>
                    <a:cubicBezTo>
                      <a:pt x="121" y="199"/>
                      <a:pt x="134" y="189"/>
                      <a:pt x="151" y="179"/>
                    </a:cubicBezTo>
                    <a:cubicBezTo>
                      <a:pt x="171" y="168"/>
                      <a:pt x="195" y="166"/>
                      <a:pt x="213" y="152"/>
                    </a:cubicBezTo>
                    <a:cubicBezTo>
                      <a:pt x="239" y="132"/>
                      <a:pt x="254" y="98"/>
                      <a:pt x="254" y="66"/>
                    </a:cubicBezTo>
                    <a:cubicBezTo>
                      <a:pt x="255" y="51"/>
                      <a:pt x="254" y="4"/>
                      <a:pt x="237" y="0"/>
                    </a:cubicBezTo>
                    <a:cubicBezTo>
                      <a:pt x="262" y="13"/>
                      <a:pt x="270" y="25"/>
                      <a:pt x="273" y="52"/>
                    </a:cubicBezTo>
                  </a:path>
                </a:pathLst>
              </a:custGeom>
              <a:solidFill>
                <a:srgbClr val="DC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 74">
                <a:extLst>
                  <a:ext uri="{FF2B5EF4-FFF2-40B4-BE49-F238E27FC236}">
                    <a16:creationId xmlns:a16="http://schemas.microsoft.com/office/drawing/2014/main" id="{6B8DE8C0-2673-46EE-9365-B6DDFC033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3" y="2613"/>
                <a:ext cx="525" cy="416"/>
              </a:xfrm>
              <a:custGeom>
                <a:avLst/>
                <a:gdLst>
                  <a:gd name="T0" fmla="*/ 0 w 210"/>
                  <a:gd name="T1" fmla="*/ 1109 h 156"/>
                  <a:gd name="T2" fmla="*/ 488 w 210"/>
                  <a:gd name="T3" fmla="*/ 157 h 156"/>
                  <a:gd name="T4" fmla="*/ 1313 w 210"/>
                  <a:gd name="T5" fmla="*/ 256 h 156"/>
                  <a:gd name="T6" fmla="*/ 50 w 210"/>
                  <a:gd name="T7" fmla="*/ 861 h 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0" h="156">
                    <a:moveTo>
                      <a:pt x="0" y="156"/>
                    </a:moveTo>
                    <a:cubicBezTo>
                      <a:pt x="6" y="101"/>
                      <a:pt x="23" y="46"/>
                      <a:pt x="78" y="22"/>
                    </a:cubicBezTo>
                    <a:cubicBezTo>
                      <a:pt x="118" y="4"/>
                      <a:pt x="177" y="7"/>
                      <a:pt x="210" y="36"/>
                    </a:cubicBezTo>
                    <a:cubicBezTo>
                      <a:pt x="140" y="0"/>
                      <a:pt x="21" y="37"/>
                      <a:pt x="8" y="121"/>
                    </a:cubicBezTo>
                  </a:path>
                </a:pathLst>
              </a:custGeom>
              <a:solidFill>
                <a:srgbClr val="E3D5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 75">
                <a:extLst>
                  <a:ext uri="{FF2B5EF4-FFF2-40B4-BE49-F238E27FC236}">
                    <a16:creationId xmlns:a16="http://schemas.microsoft.com/office/drawing/2014/main" id="{B3984029-BBE0-4654-AB11-C8841A004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3035"/>
                <a:ext cx="495" cy="408"/>
              </a:xfrm>
              <a:custGeom>
                <a:avLst/>
                <a:gdLst>
                  <a:gd name="T0" fmla="*/ 0 w 198"/>
                  <a:gd name="T1" fmla="*/ 995 h 153"/>
                  <a:gd name="T2" fmla="*/ 970 w 198"/>
                  <a:gd name="T3" fmla="*/ 803 h 153"/>
                  <a:gd name="T4" fmla="*/ 1238 w 198"/>
                  <a:gd name="T5" fmla="*/ 0 h 153"/>
                  <a:gd name="T6" fmla="*/ 870 w 198"/>
                  <a:gd name="T7" fmla="*/ 789 h 153"/>
                  <a:gd name="T8" fmla="*/ 0 w 198"/>
                  <a:gd name="T9" fmla="*/ 995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" h="153">
                    <a:moveTo>
                      <a:pt x="0" y="140"/>
                    </a:moveTo>
                    <a:cubicBezTo>
                      <a:pt x="37" y="148"/>
                      <a:pt x="115" y="153"/>
                      <a:pt x="155" y="113"/>
                    </a:cubicBezTo>
                    <a:cubicBezTo>
                      <a:pt x="196" y="72"/>
                      <a:pt x="194" y="16"/>
                      <a:pt x="198" y="0"/>
                    </a:cubicBezTo>
                    <a:cubicBezTo>
                      <a:pt x="194" y="16"/>
                      <a:pt x="165" y="96"/>
                      <a:pt x="139" y="111"/>
                    </a:cubicBezTo>
                    <a:cubicBezTo>
                      <a:pt x="113" y="126"/>
                      <a:pt x="57" y="148"/>
                      <a:pt x="0" y="140"/>
                    </a:cubicBezTo>
                  </a:path>
                </a:pathLst>
              </a:custGeom>
              <a:solidFill>
                <a:srgbClr val="CF5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 76">
                <a:extLst>
                  <a:ext uri="{FF2B5EF4-FFF2-40B4-BE49-F238E27FC236}">
                    <a16:creationId xmlns:a16="http://schemas.microsoft.com/office/drawing/2014/main" id="{40F0DA7D-E855-4D11-BDBD-5078EE01B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3019"/>
                <a:ext cx="395" cy="528"/>
              </a:xfrm>
              <a:custGeom>
                <a:avLst/>
                <a:gdLst>
                  <a:gd name="T0" fmla="*/ 0 w 158"/>
                  <a:gd name="T1" fmla="*/ 1408 h 198"/>
                  <a:gd name="T2" fmla="*/ 958 w 158"/>
                  <a:gd name="T3" fmla="*/ 0 h 198"/>
                  <a:gd name="T4" fmla="*/ 0 w 158"/>
                  <a:gd name="T5" fmla="*/ 1408 h 19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8" h="198">
                    <a:moveTo>
                      <a:pt x="0" y="198"/>
                    </a:moveTo>
                    <a:cubicBezTo>
                      <a:pt x="43" y="192"/>
                      <a:pt x="158" y="167"/>
                      <a:pt x="153" y="0"/>
                    </a:cubicBezTo>
                    <a:cubicBezTo>
                      <a:pt x="150" y="19"/>
                      <a:pt x="139" y="168"/>
                      <a:pt x="0" y="198"/>
                    </a:cubicBezTo>
                  </a:path>
                </a:pathLst>
              </a:custGeom>
              <a:solidFill>
                <a:srgbClr val="65AD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 77">
                <a:extLst>
                  <a:ext uri="{FF2B5EF4-FFF2-40B4-BE49-F238E27FC236}">
                    <a16:creationId xmlns:a16="http://schemas.microsoft.com/office/drawing/2014/main" id="{F654F9AB-2492-4BDD-A196-29648323A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2" y="2488"/>
                <a:ext cx="1076" cy="1099"/>
              </a:xfrm>
              <a:custGeom>
                <a:avLst/>
                <a:gdLst>
                  <a:gd name="T0" fmla="*/ 1139 w 430"/>
                  <a:gd name="T1" fmla="*/ 35 h 412"/>
                  <a:gd name="T2" fmla="*/ 175 w 430"/>
                  <a:gd name="T3" fmla="*/ 632 h 412"/>
                  <a:gd name="T4" fmla="*/ 38 w 430"/>
                  <a:gd name="T5" fmla="*/ 1723 h 412"/>
                  <a:gd name="T6" fmla="*/ 275 w 430"/>
                  <a:gd name="T7" fmla="*/ 2483 h 412"/>
                  <a:gd name="T8" fmla="*/ 1379 w 430"/>
                  <a:gd name="T9" fmla="*/ 2932 h 412"/>
                  <a:gd name="T10" fmla="*/ 2397 w 430"/>
                  <a:gd name="T11" fmla="*/ 2462 h 412"/>
                  <a:gd name="T12" fmla="*/ 2572 w 430"/>
                  <a:gd name="T13" fmla="*/ 1038 h 412"/>
                  <a:gd name="T14" fmla="*/ 2155 w 430"/>
                  <a:gd name="T15" fmla="*/ 328 h 412"/>
                  <a:gd name="T16" fmla="*/ 1139 w 430"/>
                  <a:gd name="T17" fmla="*/ 35 h 4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30" h="412">
                    <a:moveTo>
                      <a:pt x="182" y="5"/>
                    </a:moveTo>
                    <a:cubicBezTo>
                      <a:pt x="116" y="5"/>
                      <a:pt x="62" y="28"/>
                      <a:pt x="28" y="89"/>
                    </a:cubicBezTo>
                    <a:cubicBezTo>
                      <a:pt x="1" y="139"/>
                      <a:pt x="0" y="187"/>
                      <a:pt x="6" y="242"/>
                    </a:cubicBezTo>
                    <a:cubicBezTo>
                      <a:pt x="11" y="288"/>
                      <a:pt x="16" y="312"/>
                      <a:pt x="44" y="349"/>
                    </a:cubicBezTo>
                    <a:cubicBezTo>
                      <a:pt x="91" y="412"/>
                      <a:pt x="147" y="412"/>
                      <a:pt x="220" y="412"/>
                    </a:cubicBezTo>
                    <a:cubicBezTo>
                      <a:pt x="281" y="411"/>
                      <a:pt x="344" y="399"/>
                      <a:pt x="383" y="346"/>
                    </a:cubicBezTo>
                    <a:cubicBezTo>
                      <a:pt x="426" y="289"/>
                      <a:pt x="430" y="214"/>
                      <a:pt x="411" y="146"/>
                    </a:cubicBezTo>
                    <a:cubicBezTo>
                      <a:pt x="400" y="106"/>
                      <a:pt x="376" y="75"/>
                      <a:pt x="344" y="46"/>
                    </a:cubicBezTo>
                    <a:cubicBezTo>
                      <a:pt x="302" y="8"/>
                      <a:pt x="234" y="0"/>
                      <a:pt x="182" y="5"/>
                    </a:cubicBezTo>
                  </a:path>
                </a:pathLst>
              </a:custGeom>
              <a:noFill/>
              <a:ln w="7938" cap="rnd">
                <a:solidFill>
                  <a:srgbClr val="5857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 78">
                <a:extLst>
                  <a:ext uri="{FF2B5EF4-FFF2-40B4-BE49-F238E27FC236}">
                    <a16:creationId xmlns:a16="http://schemas.microsoft.com/office/drawing/2014/main" id="{91AB099C-0497-418E-97FB-2A94CBE1E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" y="2595"/>
                <a:ext cx="851" cy="866"/>
              </a:xfrm>
              <a:custGeom>
                <a:avLst/>
                <a:gdLst>
                  <a:gd name="T0" fmla="*/ 758 w 340"/>
                  <a:gd name="T1" fmla="*/ 29 h 325"/>
                  <a:gd name="T2" fmla="*/ 113 w 340"/>
                  <a:gd name="T3" fmla="*/ 695 h 325"/>
                  <a:gd name="T4" fmla="*/ 170 w 340"/>
                  <a:gd name="T5" fmla="*/ 1745 h 325"/>
                  <a:gd name="T6" fmla="*/ 733 w 340"/>
                  <a:gd name="T7" fmla="*/ 2257 h 325"/>
                  <a:gd name="T8" fmla="*/ 1497 w 340"/>
                  <a:gd name="T9" fmla="*/ 2244 h 325"/>
                  <a:gd name="T10" fmla="*/ 1997 w 340"/>
                  <a:gd name="T11" fmla="*/ 1761 h 325"/>
                  <a:gd name="T12" fmla="*/ 2047 w 340"/>
                  <a:gd name="T13" fmla="*/ 823 h 325"/>
                  <a:gd name="T14" fmla="*/ 1479 w 340"/>
                  <a:gd name="T15" fmla="*/ 171 h 325"/>
                  <a:gd name="T16" fmla="*/ 1091 w 340"/>
                  <a:gd name="T17" fmla="*/ 21 h 325"/>
                  <a:gd name="T18" fmla="*/ 758 w 340"/>
                  <a:gd name="T19" fmla="*/ 29 h 3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0" h="325">
                    <a:moveTo>
                      <a:pt x="121" y="4"/>
                    </a:moveTo>
                    <a:cubicBezTo>
                      <a:pt x="70" y="0"/>
                      <a:pt x="33" y="53"/>
                      <a:pt x="18" y="98"/>
                    </a:cubicBezTo>
                    <a:cubicBezTo>
                      <a:pt x="0" y="147"/>
                      <a:pt x="17" y="198"/>
                      <a:pt x="27" y="246"/>
                    </a:cubicBezTo>
                    <a:cubicBezTo>
                      <a:pt x="37" y="292"/>
                      <a:pt x="66" y="304"/>
                      <a:pt x="117" y="318"/>
                    </a:cubicBezTo>
                    <a:cubicBezTo>
                      <a:pt x="145" y="325"/>
                      <a:pt x="218" y="322"/>
                      <a:pt x="239" y="316"/>
                    </a:cubicBezTo>
                    <a:cubicBezTo>
                      <a:pt x="274" y="306"/>
                      <a:pt x="307" y="282"/>
                      <a:pt x="319" y="248"/>
                    </a:cubicBezTo>
                    <a:cubicBezTo>
                      <a:pt x="334" y="209"/>
                      <a:pt x="340" y="157"/>
                      <a:pt x="327" y="116"/>
                    </a:cubicBezTo>
                    <a:cubicBezTo>
                      <a:pt x="314" y="71"/>
                      <a:pt x="273" y="46"/>
                      <a:pt x="236" y="24"/>
                    </a:cubicBezTo>
                    <a:cubicBezTo>
                      <a:pt x="217" y="13"/>
                      <a:pt x="197" y="5"/>
                      <a:pt x="174" y="3"/>
                    </a:cubicBezTo>
                    <a:cubicBezTo>
                      <a:pt x="162" y="2"/>
                      <a:pt x="140" y="3"/>
                      <a:pt x="121" y="4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5857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Oval 79">
                <a:extLst>
                  <a:ext uri="{FF2B5EF4-FFF2-40B4-BE49-F238E27FC236}">
                    <a16:creationId xmlns:a16="http://schemas.microsoft.com/office/drawing/2014/main" id="{DC85F420-F903-45E9-AB19-20171DA72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2597"/>
                <a:ext cx="83" cy="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86" name="Oval 80">
                <a:extLst>
                  <a:ext uri="{FF2B5EF4-FFF2-40B4-BE49-F238E27FC236}">
                    <a16:creationId xmlns:a16="http://schemas.microsoft.com/office/drawing/2014/main" id="{A0907A60-8996-4616-872A-AB6512E0D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3" y="2592"/>
                <a:ext cx="30" cy="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87" name="Oval 81">
                <a:extLst>
                  <a:ext uri="{FF2B5EF4-FFF2-40B4-BE49-F238E27FC236}">
                    <a16:creationId xmlns:a16="http://schemas.microsoft.com/office/drawing/2014/main" id="{DADE58EE-4F0B-46C8-904B-6C7B3D169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3" y="2659"/>
                <a:ext cx="30" cy="3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74" name="ZoneTexte 573">
              <a:extLst>
                <a:ext uri="{FF2B5EF4-FFF2-40B4-BE49-F238E27FC236}">
                  <a16:creationId xmlns:a16="http://schemas.microsoft.com/office/drawing/2014/main" id="{086029D5-AD83-4ACD-9C49-6A73B808924F}"/>
                </a:ext>
              </a:extLst>
            </p:cNvPr>
            <p:cNvSpPr txBox="1"/>
            <p:nvPr/>
          </p:nvSpPr>
          <p:spPr>
            <a:xfrm>
              <a:off x="5641174" y="2211178"/>
              <a:ext cx="657418" cy="16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Th2</a:t>
              </a:r>
            </a:p>
          </p:txBody>
        </p:sp>
      </p:grpSp>
      <p:sp>
        <p:nvSpPr>
          <p:cNvPr id="588" name="ZoneTexte 587">
            <a:extLst>
              <a:ext uri="{FF2B5EF4-FFF2-40B4-BE49-F238E27FC236}">
                <a16:creationId xmlns:a16="http://schemas.microsoft.com/office/drawing/2014/main" id="{6A683382-E90E-4C5F-8283-6138947B61D4}"/>
              </a:ext>
            </a:extLst>
          </p:cNvPr>
          <p:cNvSpPr txBox="1"/>
          <p:nvPr/>
        </p:nvSpPr>
        <p:spPr>
          <a:xfrm>
            <a:off x="3841715" y="3587386"/>
            <a:ext cx="21738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Cytokines</a:t>
            </a:r>
          </a:p>
        </p:txBody>
      </p:sp>
      <p:sp>
        <p:nvSpPr>
          <p:cNvPr id="589" name="ZoneTexte 588">
            <a:extLst>
              <a:ext uri="{FF2B5EF4-FFF2-40B4-BE49-F238E27FC236}">
                <a16:creationId xmlns:a16="http://schemas.microsoft.com/office/drawing/2014/main" id="{39BA845B-0604-4E45-BF54-C3BBB5A5976C}"/>
              </a:ext>
            </a:extLst>
          </p:cNvPr>
          <p:cNvSpPr txBox="1"/>
          <p:nvPr/>
        </p:nvSpPr>
        <p:spPr>
          <a:xfrm>
            <a:off x="17616" y="1741203"/>
            <a:ext cx="2039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Danger signal or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Pathogens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590" name="ZoneTexte 589">
            <a:extLst>
              <a:ext uri="{FF2B5EF4-FFF2-40B4-BE49-F238E27FC236}">
                <a16:creationId xmlns:a16="http://schemas.microsoft.com/office/drawing/2014/main" id="{E9F4B4A8-6AE7-4105-ABA7-95C10E609BEE}"/>
              </a:ext>
            </a:extLst>
          </p:cNvPr>
          <p:cNvSpPr txBox="1"/>
          <p:nvPr/>
        </p:nvSpPr>
        <p:spPr>
          <a:xfrm>
            <a:off x="6481905" y="3881421"/>
            <a:ext cx="225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Immune cells</a:t>
            </a:r>
          </a:p>
        </p:txBody>
      </p:sp>
      <p:sp>
        <p:nvSpPr>
          <p:cNvPr id="591" name="Flèche courbée vers le haut 1">
            <a:extLst>
              <a:ext uri="{FF2B5EF4-FFF2-40B4-BE49-F238E27FC236}">
                <a16:creationId xmlns:a16="http://schemas.microsoft.com/office/drawing/2014/main" id="{405CD643-669D-4B0A-90B0-8ADE6F9418AA}"/>
              </a:ext>
            </a:extLst>
          </p:cNvPr>
          <p:cNvSpPr/>
          <p:nvPr/>
        </p:nvSpPr>
        <p:spPr>
          <a:xfrm>
            <a:off x="3510931" y="3613993"/>
            <a:ext cx="2963331" cy="801497"/>
          </a:xfrm>
          <a:prstGeom prst="curvedUpArrow">
            <a:avLst>
              <a:gd name="adj1" fmla="val 16823"/>
              <a:gd name="adj2" fmla="val 57382"/>
              <a:gd name="adj3" fmla="val 2078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2" name="Flèche courbée vers le haut 1">
            <a:extLst>
              <a:ext uri="{FF2B5EF4-FFF2-40B4-BE49-F238E27FC236}">
                <a16:creationId xmlns:a16="http://schemas.microsoft.com/office/drawing/2014/main" id="{1B918227-A560-4971-ABC2-0E0B1C32404D}"/>
              </a:ext>
            </a:extLst>
          </p:cNvPr>
          <p:cNvSpPr/>
          <p:nvPr/>
        </p:nvSpPr>
        <p:spPr>
          <a:xfrm rot="10800000">
            <a:off x="3436141" y="1272532"/>
            <a:ext cx="2605869" cy="805252"/>
          </a:xfrm>
          <a:prstGeom prst="curvedUpArrow">
            <a:avLst>
              <a:gd name="adj1" fmla="val 16823"/>
              <a:gd name="adj2" fmla="val 57382"/>
              <a:gd name="adj3" fmla="val 2078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3" name="ZoneTexte 592">
            <a:extLst>
              <a:ext uri="{FF2B5EF4-FFF2-40B4-BE49-F238E27FC236}">
                <a16:creationId xmlns:a16="http://schemas.microsoft.com/office/drawing/2014/main" id="{5E01D810-9564-4F63-9038-FBA22C52166A}"/>
              </a:ext>
            </a:extLst>
          </p:cNvPr>
          <p:cNvSpPr txBox="1"/>
          <p:nvPr/>
        </p:nvSpPr>
        <p:spPr>
          <a:xfrm>
            <a:off x="3733877" y="1492985"/>
            <a:ext cx="21738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Cytokines</a:t>
            </a:r>
          </a:p>
        </p:txBody>
      </p:sp>
      <p:sp>
        <p:nvSpPr>
          <p:cNvPr id="594" name="Explosion : 14 points 2">
            <a:extLst>
              <a:ext uri="{FF2B5EF4-FFF2-40B4-BE49-F238E27FC236}">
                <a16:creationId xmlns:a16="http://schemas.microsoft.com/office/drawing/2014/main" id="{872A1928-C4FB-4DD4-B941-28CE6DF5A264}"/>
              </a:ext>
            </a:extLst>
          </p:cNvPr>
          <p:cNvSpPr/>
          <p:nvPr/>
        </p:nvSpPr>
        <p:spPr>
          <a:xfrm>
            <a:off x="3495968" y="2282054"/>
            <a:ext cx="2728202" cy="119020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5" name="ZoneTexte 594">
            <a:extLst>
              <a:ext uri="{FF2B5EF4-FFF2-40B4-BE49-F238E27FC236}">
                <a16:creationId xmlns:a16="http://schemas.microsoft.com/office/drawing/2014/main" id="{E4A38026-412F-4AAE-8828-7E290327590F}"/>
              </a:ext>
            </a:extLst>
          </p:cNvPr>
          <p:cNvSpPr txBox="1"/>
          <p:nvPr/>
        </p:nvSpPr>
        <p:spPr>
          <a:xfrm>
            <a:off x="4104453" y="2701324"/>
            <a:ext cx="149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Inflammation</a:t>
            </a:r>
          </a:p>
        </p:txBody>
      </p:sp>
      <p:grpSp>
        <p:nvGrpSpPr>
          <p:cNvPr id="596" name="Groupe 595">
            <a:extLst>
              <a:ext uri="{FF2B5EF4-FFF2-40B4-BE49-F238E27FC236}">
                <a16:creationId xmlns:a16="http://schemas.microsoft.com/office/drawing/2014/main" id="{F9C23E8D-4177-448A-9991-88D11F04E112}"/>
              </a:ext>
            </a:extLst>
          </p:cNvPr>
          <p:cNvGrpSpPr/>
          <p:nvPr/>
        </p:nvGrpSpPr>
        <p:grpSpPr>
          <a:xfrm>
            <a:off x="31834" y="4899644"/>
            <a:ext cx="3229156" cy="1535275"/>
            <a:chOff x="1196414" y="4874104"/>
            <a:chExt cx="2844843" cy="1535275"/>
          </a:xfrm>
        </p:grpSpPr>
        <p:sp>
          <p:nvSpPr>
            <p:cNvPr id="597" name="Rectangle : coins arrondis 299">
              <a:extLst>
                <a:ext uri="{FF2B5EF4-FFF2-40B4-BE49-F238E27FC236}">
                  <a16:creationId xmlns:a16="http://schemas.microsoft.com/office/drawing/2014/main" id="{545D0409-3444-43DD-BE0B-0AB0C581BA4E}"/>
                </a:ext>
              </a:extLst>
            </p:cNvPr>
            <p:cNvSpPr/>
            <p:nvPr/>
          </p:nvSpPr>
          <p:spPr>
            <a:xfrm>
              <a:off x="1196414" y="4874104"/>
              <a:ext cx="2395432" cy="15352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8" name="ZoneTexte 597">
              <a:extLst>
                <a:ext uri="{FF2B5EF4-FFF2-40B4-BE49-F238E27FC236}">
                  <a16:creationId xmlns:a16="http://schemas.microsoft.com/office/drawing/2014/main" id="{D0455F7D-A38D-4C75-9773-534A5D88EBA2}"/>
                </a:ext>
              </a:extLst>
            </p:cNvPr>
            <p:cNvSpPr txBox="1"/>
            <p:nvPr/>
          </p:nvSpPr>
          <p:spPr>
            <a:xfrm>
              <a:off x="1253634" y="4888166"/>
              <a:ext cx="2787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Acute inflammation </a:t>
              </a:r>
            </a:p>
          </p:txBody>
        </p:sp>
        <p:sp>
          <p:nvSpPr>
            <p:cNvPr id="599" name="ZoneTexte 598">
              <a:extLst>
                <a:ext uri="{FF2B5EF4-FFF2-40B4-BE49-F238E27FC236}">
                  <a16:creationId xmlns:a16="http://schemas.microsoft.com/office/drawing/2014/main" id="{8E02B67A-3F35-4BC5-83C6-62BE2BB213CA}"/>
                </a:ext>
              </a:extLst>
            </p:cNvPr>
            <p:cNvSpPr txBox="1"/>
            <p:nvPr/>
          </p:nvSpPr>
          <p:spPr>
            <a:xfrm>
              <a:off x="1274975" y="5343428"/>
              <a:ext cx="23614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Wound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healing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Skin </a:t>
              </a: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graft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0" name="Groupe 599">
            <a:extLst>
              <a:ext uri="{FF2B5EF4-FFF2-40B4-BE49-F238E27FC236}">
                <a16:creationId xmlns:a16="http://schemas.microsoft.com/office/drawing/2014/main" id="{18AF9C0E-0C71-4DC0-8D13-4F9EBB0351B3}"/>
              </a:ext>
            </a:extLst>
          </p:cNvPr>
          <p:cNvGrpSpPr/>
          <p:nvPr/>
        </p:nvGrpSpPr>
        <p:grpSpPr>
          <a:xfrm>
            <a:off x="5114249" y="4855196"/>
            <a:ext cx="4036566" cy="1922891"/>
            <a:chOff x="7233126" y="4591813"/>
            <a:chExt cx="4522064" cy="1659623"/>
          </a:xfrm>
        </p:grpSpPr>
        <p:grpSp>
          <p:nvGrpSpPr>
            <p:cNvPr id="601" name="Groupe 600">
              <a:extLst>
                <a:ext uri="{FF2B5EF4-FFF2-40B4-BE49-F238E27FC236}">
                  <a16:creationId xmlns:a16="http://schemas.microsoft.com/office/drawing/2014/main" id="{CF35D677-5437-4D30-B57A-CB6983D8D29F}"/>
                </a:ext>
              </a:extLst>
            </p:cNvPr>
            <p:cNvGrpSpPr/>
            <p:nvPr/>
          </p:nvGrpSpPr>
          <p:grpSpPr>
            <a:xfrm>
              <a:off x="7233126" y="4591813"/>
              <a:ext cx="4522064" cy="1659623"/>
              <a:chOff x="7233126" y="4591813"/>
              <a:chExt cx="4522064" cy="1659623"/>
            </a:xfrm>
          </p:grpSpPr>
          <p:sp>
            <p:nvSpPr>
              <p:cNvPr id="603" name="Rectangle : coins arrondis 704">
                <a:extLst>
                  <a:ext uri="{FF2B5EF4-FFF2-40B4-BE49-F238E27FC236}">
                    <a16:creationId xmlns:a16="http://schemas.microsoft.com/office/drawing/2014/main" id="{2076EA9C-901D-4E5D-97A4-AB94EE16B2EA}"/>
                  </a:ext>
                </a:extLst>
              </p:cNvPr>
              <p:cNvSpPr/>
              <p:nvPr/>
            </p:nvSpPr>
            <p:spPr>
              <a:xfrm>
                <a:off x="7233126" y="4604778"/>
                <a:ext cx="4457700" cy="164665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ZoneTexte 603">
                <a:extLst>
                  <a:ext uri="{FF2B5EF4-FFF2-40B4-BE49-F238E27FC236}">
                    <a16:creationId xmlns:a16="http://schemas.microsoft.com/office/drawing/2014/main" id="{B4253291-0A81-4B6A-8C31-10A683FCA1F7}"/>
                  </a:ext>
                </a:extLst>
              </p:cNvPr>
              <p:cNvSpPr txBox="1"/>
              <p:nvPr/>
            </p:nvSpPr>
            <p:spPr>
              <a:xfrm>
                <a:off x="7918919" y="4591813"/>
                <a:ext cx="3836271" cy="481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Chronic</a:t>
                </a:r>
                <a:r>
                  <a:rPr kumimoji="0" lang="fr-F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inflammation </a:t>
                </a:r>
              </a:p>
            </p:txBody>
          </p:sp>
        </p:grpSp>
        <p:sp>
          <p:nvSpPr>
            <p:cNvPr id="602" name="ZoneTexte 601">
              <a:extLst>
                <a:ext uri="{FF2B5EF4-FFF2-40B4-BE49-F238E27FC236}">
                  <a16:creationId xmlns:a16="http://schemas.microsoft.com/office/drawing/2014/main" id="{4ABA3D78-BFB3-499C-AE25-C68C96BCF99F}"/>
                </a:ext>
              </a:extLst>
            </p:cNvPr>
            <p:cNvSpPr txBox="1"/>
            <p:nvPr/>
          </p:nvSpPr>
          <p:spPr>
            <a:xfrm>
              <a:off x="7389031" y="5016267"/>
              <a:ext cx="4330445" cy="97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Psoriasis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Atopic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Dermatitis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r>
                <a:rPr lang="fr-FR" sz="2400" dirty="0">
                  <a:solidFill>
                    <a:prstClr val="black"/>
                  </a:solidFill>
                </a:rPr>
                <a:t>Skin/Joint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inflammation</a:t>
              </a:r>
            </a:p>
          </p:txBody>
        </p:sp>
      </p:grpSp>
      <p:sp>
        <p:nvSpPr>
          <p:cNvPr id="605" name="Flèche : bas 6">
            <a:extLst>
              <a:ext uri="{FF2B5EF4-FFF2-40B4-BE49-F238E27FC236}">
                <a16:creationId xmlns:a16="http://schemas.microsoft.com/office/drawing/2014/main" id="{65C1BB6D-7EFC-4583-8C50-BA7D9BCAC28F}"/>
              </a:ext>
            </a:extLst>
          </p:cNvPr>
          <p:cNvSpPr/>
          <p:nvPr/>
        </p:nvSpPr>
        <p:spPr>
          <a:xfrm>
            <a:off x="4732365" y="4076971"/>
            <a:ext cx="304359" cy="979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6" name="ZoneTexte 605">
            <a:extLst>
              <a:ext uri="{FF2B5EF4-FFF2-40B4-BE49-F238E27FC236}">
                <a16:creationId xmlns:a16="http://schemas.microsoft.com/office/drawing/2014/main" id="{1562337A-048C-4377-904D-8C5F42FB9CA1}"/>
              </a:ext>
            </a:extLst>
          </p:cNvPr>
          <p:cNvSpPr txBox="1"/>
          <p:nvPr/>
        </p:nvSpPr>
        <p:spPr>
          <a:xfrm>
            <a:off x="2703515" y="5227045"/>
            <a:ext cx="24773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Expression profiles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Regulations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</a:t>
            </a:r>
            <a:r>
              <a:rPr lang="fr-FR" sz="20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3" name="Image 3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00" y="12551"/>
            <a:ext cx="820700" cy="5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39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ZoneTexte 98">
            <a:extLst>
              <a:ext uri="{FF2B5EF4-FFF2-40B4-BE49-F238E27FC236}">
                <a16:creationId xmlns:a16="http://schemas.microsoft.com/office/drawing/2014/main" id="{A4B5FA00-3224-42FE-A0F5-E2DCB2D9BABF}"/>
              </a:ext>
            </a:extLst>
          </p:cNvPr>
          <p:cNvSpPr txBox="1"/>
          <p:nvPr/>
        </p:nvSpPr>
        <p:spPr>
          <a:xfrm>
            <a:off x="1849759" y="3160553"/>
            <a:ext cx="168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Keratinocytes</a:t>
            </a:r>
          </a:p>
        </p:txBody>
      </p:sp>
      <p:grpSp>
        <p:nvGrpSpPr>
          <p:cNvPr id="289" name="Groupe 288">
            <a:extLst>
              <a:ext uri="{FF2B5EF4-FFF2-40B4-BE49-F238E27FC236}">
                <a16:creationId xmlns:a16="http://schemas.microsoft.com/office/drawing/2014/main" id="{CD15230E-6E7D-4A16-A810-55A5E1F4566A}"/>
              </a:ext>
            </a:extLst>
          </p:cNvPr>
          <p:cNvGrpSpPr/>
          <p:nvPr/>
        </p:nvGrpSpPr>
        <p:grpSpPr>
          <a:xfrm>
            <a:off x="1769644" y="2051605"/>
            <a:ext cx="1600631" cy="1017427"/>
            <a:chOff x="2211679" y="2826861"/>
            <a:chExt cx="2693687" cy="1589540"/>
          </a:xfrm>
        </p:grpSpPr>
        <p:grpSp>
          <p:nvGrpSpPr>
            <p:cNvPr id="8" name="Group 3341">
              <a:extLst>
                <a:ext uri="{FF2B5EF4-FFF2-40B4-BE49-F238E27FC236}">
                  <a16:creationId xmlns:a16="http://schemas.microsoft.com/office/drawing/2014/main" id="{74550A30-7611-4ED7-881F-6D6FED1BA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102" y="3365370"/>
              <a:ext cx="701914" cy="1051031"/>
              <a:chOff x="5186" y="3351"/>
              <a:chExt cx="255" cy="504"/>
            </a:xfrm>
          </p:grpSpPr>
          <p:sp>
            <p:nvSpPr>
              <p:cNvPr id="9" name="Freeform 3328">
                <a:extLst>
                  <a:ext uri="{FF2B5EF4-FFF2-40B4-BE49-F238E27FC236}">
                    <a16:creationId xmlns:a16="http://schemas.microsoft.com/office/drawing/2014/main" id="{E7328A5A-E8DF-4892-92A4-B99774A1A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solidFill>
                <a:srgbClr val="FACE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3329">
                <a:extLst>
                  <a:ext uri="{FF2B5EF4-FFF2-40B4-BE49-F238E27FC236}">
                    <a16:creationId xmlns:a16="http://schemas.microsoft.com/office/drawing/2014/main" id="{DA98A3D5-8E3D-4DF9-9113-62BA40888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5" y="3448"/>
                <a:ext cx="224" cy="382"/>
              </a:xfrm>
              <a:custGeom>
                <a:avLst/>
                <a:gdLst>
                  <a:gd name="T0" fmla="*/ 0 w 163"/>
                  <a:gd name="T1" fmla="*/ 649 h 260"/>
                  <a:gd name="T2" fmla="*/ 40 w 163"/>
                  <a:gd name="T3" fmla="*/ 804 h 260"/>
                  <a:gd name="T4" fmla="*/ 173 w 163"/>
                  <a:gd name="T5" fmla="*/ 815 h 260"/>
                  <a:gd name="T6" fmla="*/ 312 w 163"/>
                  <a:gd name="T7" fmla="*/ 805 h 260"/>
                  <a:gd name="T8" fmla="*/ 363 w 163"/>
                  <a:gd name="T9" fmla="*/ 738 h 260"/>
                  <a:gd name="T10" fmla="*/ 363 w 163"/>
                  <a:gd name="T11" fmla="*/ 588 h 260"/>
                  <a:gd name="T12" fmla="*/ 372 w 163"/>
                  <a:gd name="T13" fmla="*/ 336 h 260"/>
                  <a:gd name="T14" fmla="*/ 418 w 163"/>
                  <a:gd name="T15" fmla="*/ 82 h 260"/>
                  <a:gd name="T16" fmla="*/ 360 w 163"/>
                  <a:gd name="T17" fmla="*/ 0 h 260"/>
                  <a:gd name="T18" fmla="*/ 375 w 163"/>
                  <a:gd name="T19" fmla="*/ 88 h 260"/>
                  <a:gd name="T20" fmla="*/ 324 w 163"/>
                  <a:gd name="T21" fmla="*/ 276 h 260"/>
                  <a:gd name="T22" fmla="*/ 293 w 163"/>
                  <a:gd name="T23" fmla="*/ 419 h 260"/>
                  <a:gd name="T24" fmla="*/ 228 w 163"/>
                  <a:gd name="T25" fmla="*/ 514 h 260"/>
                  <a:gd name="T26" fmla="*/ 113 w 163"/>
                  <a:gd name="T27" fmla="*/ 526 h 260"/>
                  <a:gd name="T28" fmla="*/ 125 w 163"/>
                  <a:gd name="T29" fmla="*/ 580 h 260"/>
                  <a:gd name="T30" fmla="*/ 19 w 163"/>
                  <a:gd name="T31" fmla="*/ 702 h 2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3" h="260">
                    <a:moveTo>
                      <a:pt x="0" y="205"/>
                    </a:moveTo>
                    <a:cubicBezTo>
                      <a:pt x="4" y="219"/>
                      <a:pt x="1" y="244"/>
                      <a:pt x="15" y="253"/>
                    </a:cubicBezTo>
                    <a:cubicBezTo>
                      <a:pt x="27" y="260"/>
                      <a:pt x="53" y="257"/>
                      <a:pt x="67" y="257"/>
                    </a:cubicBezTo>
                    <a:cubicBezTo>
                      <a:pt x="83" y="257"/>
                      <a:pt x="104" y="257"/>
                      <a:pt x="120" y="254"/>
                    </a:cubicBezTo>
                    <a:cubicBezTo>
                      <a:pt x="130" y="251"/>
                      <a:pt x="138" y="244"/>
                      <a:pt x="140" y="233"/>
                    </a:cubicBezTo>
                    <a:cubicBezTo>
                      <a:pt x="144" y="219"/>
                      <a:pt x="140" y="200"/>
                      <a:pt x="140" y="185"/>
                    </a:cubicBezTo>
                    <a:cubicBezTo>
                      <a:pt x="141" y="159"/>
                      <a:pt x="140" y="132"/>
                      <a:pt x="143" y="106"/>
                    </a:cubicBezTo>
                    <a:cubicBezTo>
                      <a:pt x="146" y="79"/>
                      <a:pt x="159" y="52"/>
                      <a:pt x="161" y="26"/>
                    </a:cubicBezTo>
                    <a:cubicBezTo>
                      <a:pt x="163" y="2"/>
                      <a:pt x="148" y="14"/>
                      <a:pt x="139" y="0"/>
                    </a:cubicBezTo>
                    <a:cubicBezTo>
                      <a:pt x="141" y="11"/>
                      <a:pt x="148" y="14"/>
                      <a:pt x="145" y="28"/>
                    </a:cubicBezTo>
                    <a:cubicBezTo>
                      <a:pt x="142" y="48"/>
                      <a:pt x="132" y="68"/>
                      <a:pt x="125" y="87"/>
                    </a:cubicBezTo>
                    <a:cubicBezTo>
                      <a:pt x="119" y="103"/>
                      <a:pt x="114" y="115"/>
                      <a:pt x="113" y="132"/>
                    </a:cubicBezTo>
                    <a:cubicBezTo>
                      <a:pt x="112" y="148"/>
                      <a:pt x="105" y="159"/>
                      <a:pt x="88" y="162"/>
                    </a:cubicBezTo>
                    <a:cubicBezTo>
                      <a:pt x="78" y="164"/>
                      <a:pt x="51" y="160"/>
                      <a:pt x="44" y="166"/>
                    </a:cubicBezTo>
                    <a:cubicBezTo>
                      <a:pt x="36" y="173"/>
                      <a:pt x="44" y="176"/>
                      <a:pt x="48" y="183"/>
                    </a:cubicBezTo>
                    <a:cubicBezTo>
                      <a:pt x="63" y="211"/>
                      <a:pt x="32" y="254"/>
                      <a:pt x="7" y="221"/>
                    </a:cubicBezTo>
                  </a:path>
                </a:pathLst>
              </a:custGeom>
              <a:solidFill>
                <a:srgbClr val="F7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3330">
                <a:extLst>
                  <a:ext uri="{FF2B5EF4-FFF2-40B4-BE49-F238E27FC236}">
                    <a16:creationId xmlns:a16="http://schemas.microsoft.com/office/drawing/2014/main" id="{1CE2A971-7101-4815-A9F4-4740CB96A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3364"/>
                <a:ext cx="173" cy="225"/>
              </a:xfrm>
              <a:custGeom>
                <a:avLst/>
                <a:gdLst>
                  <a:gd name="T0" fmla="*/ 0 w 126"/>
                  <a:gd name="T1" fmla="*/ 487 h 153"/>
                  <a:gd name="T2" fmla="*/ 15 w 126"/>
                  <a:gd name="T3" fmla="*/ 256 h 153"/>
                  <a:gd name="T4" fmla="*/ 60 w 126"/>
                  <a:gd name="T5" fmla="*/ 51 h 153"/>
                  <a:gd name="T6" fmla="*/ 188 w 126"/>
                  <a:gd name="T7" fmla="*/ 54 h 153"/>
                  <a:gd name="T8" fmla="*/ 266 w 126"/>
                  <a:gd name="T9" fmla="*/ 115 h 153"/>
                  <a:gd name="T10" fmla="*/ 327 w 126"/>
                  <a:gd name="T11" fmla="*/ 171 h 153"/>
                  <a:gd name="T12" fmla="*/ 196 w 126"/>
                  <a:gd name="T13" fmla="*/ 124 h 153"/>
                  <a:gd name="T14" fmla="*/ 110 w 126"/>
                  <a:gd name="T15" fmla="*/ 210 h 153"/>
                  <a:gd name="T16" fmla="*/ 55 w 126"/>
                  <a:gd name="T17" fmla="*/ 276 h 153"/>
                  <a:gd name="T18" fmla="*/ 14 w 126"/>
                  <a:gd name="T19" fmla="*/ 410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6" h="153">
                    <a:moveTo>
                      <a:pt x="0" y="153"/>
                    </a:moveTo>
                    <a:cubicBezTo>
                      <a:pt x="7" y="130"/>
                      <a:pt x="5" y="104"/>
                      <a:pt x="6" y="80"/>
                    </a:cubicBezTo>
                    <a:cubicBezTo>
                      <a:pt x="8" y="60"/>
                      <a:pt x="9" y="32"/>
                      <a:pt x="23" y="16"/>
                    </a:cubicBezTo>
                    <a:cubicBezTo>
                      <a:pt x="37" y="0"/>
                      <a:pt x="59" y="10"/>
                      <a:pt x="73" y="17"/>
                    </a:cubicBezTo>
                    <a:cubicBezTo>
                      <a:pt x="84" y="23"/>
                      <a:pt x="93" y="28"/>
                      <a:pt x="103" y="36"/>
                    </a:cubicBezTo>
                    <a:cubicBezTo>
                      <a:pt x="110" y="42"/>
                      <a:pt x="121" y="46"/>
                      <a:pt x="126" y="54"/>
                    </a:cubicBezTo>
                    <a:cubicBezTo>
                      <a:pt x="112" y="48"/>
                      <a:pt x="92" y="36"/>
                      <a:pt x="76" y="39"/>
                    </a:cubicBezTo>
                    <a:cubicBezTo>
                      <a:pt x="58" y="42"/>
                      <a:pt x="56" y="58"/>
                      <a:pt x="42" y="66"/>
                    </a:cubicBezTo>
                    <a:cubicBezTo>
                      <a:pt x="32" y="72"/>
                      <a:pt x="25" y="74"/>
                      <a:pt x="21" y="87"/>
                    </a:cubicBezTo>
                    <a:cubicBezTo>
                      <a:pt x="17" y="99"/>
                      <a:pt x="11" y="117"/>
                      <a:pt x="5" y="129"/>
                    </a:cubicBezTo>
                  </a:path>
                </a:pathLst>
              </a:custGeom>
              <a:solidFill>
                <a:srgbClr val="FC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3331">
                <a:extLst>
                  <a:ext uri="{FF2B5EF4-FFF2-40B4-BE49-F238E27FC236}">
                    <a16:creationId xmlns:a16="http://schemas.microsoft.com/office/drawing/2014/main" id="{AD77D396-8745-470B-93EB-B05091468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388"/>
                <a:ext cx="54" cy="53"/>
              </a:xfrm>
              <a:custGeom>
                <a:avLst/>
                <a:gdLst>
                  <a:gd name="T0" fmla="*/ 64 w 39"/>
                  <a:gd name="T1" fmla="*/ 0 h 36"/>
                  <a:gd name="T2" fmla="*/ 0 w 39"/>
                  <a:gd name="T3" fmla="*/ 115 h 36"/>
                  <a:gd name="T4" fmla="*/ 36 w 39"/>
                  <a:gd name="T5" fmla="*/ 47 h 36"/>
                  <a:gd name="T6" fmla="*/ 104 w 39"/>
                  <a:gd name="T7" fmla="*/ 22 h 36"/>
                  <a:gd name="T8" fmla="*/ 80 w 39"/>
                  <a:gd name="T9" fmla="*/ 9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24" y="0"/>
                    </a:moveTo>
                    <a:cubicBezTo>
                      <a:pt x="7" y="0"/>
                      <a:pt x="0" y="22"/>
                      <a:pt x="0" y="36"/>
                    </a:cubicBezTo>
                    <a:cubicBezTo>
                      <a:pt x="7" y="32"/>
                      <a:pt x="8" y="20"/>
                      <a:pt x="14" y="15"/>
                    </a:cubicBezTo>
                    <a:cubicBezTo>
                      <a:pt x="22" y="8"/>
                      <a:pt x="30" y="10"/>
                      <a:pt x="39" y="7"/>
                    </a:cubicBezTo>
                    <a:cubicBezTo>
                      <a:pt x="36" y="4"/>
                      <a:pt x="33" y="3"/>
                      <a:pt x="30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3332">
                <a:extLst>
                  <a:ext uri="{FF2B5EF4-FFF2-40B4-BE49-F238E27FC236}">
                    <a16:creationId xmlns:a16="http://schemas.microsoft.com/office/drawing/2014/main" id="{280C5FAA-3FCE-489B-AAB9-1E8994370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" y="3395"/>
                <a:ext cx="11" cy="12"/>
              </a:xfrm>
              <a:custGeom>
                <a:avLst/>
                <a:gdLst>
                  <a:gd name="T0" fmla="*/ 6 w 8"/>
                  <a:gd name="T1" fmla="*/ 0 h 8"/>
                  <a:gd name="T2" fmla="*/ 11 w 8"/>
                  <a:gd name="T3" fmla="*/ 27 h 8"/>
                  <a:gd name="T4" fmla="*/ 14 w 8"/>
                  <a:gd name="T5" fmla="*/ 5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0" y="4"/>
                      <a:pt x="0" y="7"/>
                      <a:pt x="4" y="8"/>
                    </a:cubicBezTo>
                    <a:cubicBezTo>
                      <a:pt x="8" y="6"/>
                      <a:pt x="6" y="4"/>
                      <a:pt x="5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Oval 3333">
                <a:extLst>
                  <a:ext uri="{FF2B5EF4-FFF2-40B4-BE49-F238E27FC236}">
                    <a16:creationId xmlns:a16="http://schemas.microsoft.com/office/drawing/2014/main" id="{C8D9C4AE-6EC7-4E9E-8DBD-4F1C9C752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" y="3601"/>
                <a:ext cx="115" cy="116"/>
              </a:xfrm>
              <a:prstGeom prst="ellipse">
                <a:avLst/>
              </a:prstGeom>
              <a:solidFill>
                <a:srgbClr val="EAA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Oval 3334">
                <a:extLst>
                  <a:ext uri="{FF2B5EF4-FFF2-40B4-BE49-F238E27FC236}">
                    <a16:creationId xmlns:a16="http://schemas.microsoft.com/office/drawing/2014/main" id="{5E44145C-2351-4CE7-AF63-DC586B26D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7" y="3575"/>
                <a:ext cx="116" cy="1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3335">
                <a:extLst>
                  <a:ext uri="{FF2B5EF4-FFF2-40B4-BE49-F238E27FC236}">
                    <a16:creationId xmlns:a16="http://schemas.microsoft.com/office/drawing/2014/main" id="{FFA696DA-6C7F-415A-88BE-FF09D320C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" y="3589"/>
                <a:ext cx="116" cy="116"/>
              </a:xfrm>
              <a:prstGeom prst="ellipse">
                <a:avLst/>
              </a:prstGeom>
              <a:solidFill>
                <a:srgbClr val="DA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3336">
                <a:extLst>
                  <a:ext uri="{FF2B5EF4-FFF2-40B4-BE49-F238E27FC236}">
                    <a16:creationId xmlns:a16="http://schemas.microsoft.com/office/drawing/2014/main" id="{3668485B-6678-4C55-9305-75BFFEF65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" y="3617"/>
                <a:ext cx="89" cy="80"/>
              </a:xfrm>
              <a:custGeom>
                <a:avLst/>
                <a:gdLst>
                  <a:gd name="T0" fmla="*/ 0 w 65"/>
                  <a:gd name="T1" fmla="*/ 104 h 54"/>
                  <a:gd name="T2" fmla="*/ 1 w 65"/>
                  <a:gd name="T3" fmla="*/ 127 h 54"/>
                  <a:gd name="T4" fmla="*/ 77 w 65"/>
                  <a:gd name="T5" fmla="*/ 176 h 54"/>
                  <a:gd name="T6" fmla="*/ 167 w 65"/>
                  <a:gd name="T7" fmla="*/ 73 h 54"/>
                  <a:gd name="T8" fmla="*/ 164 w 65"/>
                  <a:gd name="T9" fmla="*/ 49 h 54"/>
                  <a:gd name="T10" fmla="*/ 90 w 65"/>
                  <a:gd name="T11" fmla="*/ 0 h 54"/>
                  <a:gd name="T12" fmla="*/ 0 w 65"/>
                  <a:gd name="T13" fmla="*/ 104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54">
                    <a:moveTo>
                      <a:pt x="0" y="32"/>
                    </a:moveTo>
                    <a:cubicBezTo>
                      <a:pt x="0" y="35"/>
                      <a:pt x="1" y="37"/>
                      <a:pt x="1" y="39"/>
                    </a:cubicBezTo>
                    <a:cubicBezTo>
                      <a:pt x="7" y="48"/>
                      <a:pt x="18" y="54"/>
                      <a:pt x="30" y="54"/>
                    </a:cubicBezTo>
                    <a:cubicBezTo>
                      <a:pt x="49" y="54"/>
                      <a:pt x="65" y="40"/>
                      <a:pt x="65" y="22"/>
                    </a:cubicBezTo>
                    <a:cubicBezTo>
                      <a:pt x="65" y="19"/>
                      <a:pt x="64" y="17"/>
                      <a:pt x="64" y="15"/>
                    </a:cubicBezTo>
                    <a:cubicBezTo>
                      <a:pt x="58" y="6"/>
                      <a:pt x="47" y="0"/>
                      <a:pt x="35" y="0"/>
                    </a:cubicBezTo>
                    <a:cubicBezTo>
                      <a:pt x="16" y="0"/>
                      <a:pt x="0" y="14"/>
                      <a:pt x="0" y="32"/>
                    </a:cubicBezTo>
                    <a:close/>
                  </a:path>
                </a:pathLst>
              </a:custGeom>
              <a:solidFill>
                <a:srgbClr val="CE9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Oval 3337">
                <a:extLst>
                  <a:ext uri="{FF2B5EF4-FFF2-40B4-BE49-F238E27FC236}">
                    <a16:creationId xmlns:a16="http://schemas.microsoft.com/office/drawing/2014/main" id="{DB3054E6-FC7C-42CB-A3AB-8E359C3F3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" y="3616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Oval 3338">
                <a:extLst>
                  <a:ext uri="{FF2B5EF4-FFF2-40B4-BE49-F238E27FC236}">
                    <a16:creationId xmlns:a16="http://schemas.microsoft.com/office/drawing/2014/main" id="{8307EF35-6B7A-46F6-8BFC-1411503B8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3611"/>
                <a:ext cx="17" cy="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3339">
                <a:extLst>
                  <a:ext uri="{FF2B5EF4-FFF2-40B4-BE49-F238E27FC236}">
                    <a16:creationId xmlns:a16="http://schemas.microsoft.com/office/drawing/2014/main" id="{C868E3BB-9F33-4500-B4C8-0B0B33BD3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3654"/>
                <a:ext cx="63" cy="51"/>
              </a:xfrm>
              <a:custGeom>
                <a:avLst/>
                <a:gdLst>
                  <a:gd name="T0" fmla="*/ 118 w 46"/>
                  <a:gd name="T1" fmla="*/ 0 h 35"/>
                  <a:gd name="T2" fmla="*/ 0 w 46"/>
                  <a:gd name="T3" fmla="*/ 80 h 35"/>
                  <a:gd name="T4" fmla="*/ 118 w 46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46" y="0"/>
                    </a:moveTo>
                    <a:cubicBezTo>
                      <a:pt x="39" y="30"/>
                      <a:pt x="16" y="35"/>
                      <a:pt x="0" y="26"/>
                    </a:cubicBezTo>
                    <a:cubicBezTo>
                      <a:pt x="11" y="25"/>
                      <a:pt x="34" y="21"/>
                      <a:pt x="46" y="0"/>
                    </a:cubicBezTo>
                    <a:close/>
                  </a:path>
                </a:pathLst>
              </a:custGeom>
              <a:solidFill>
                <a:srgbClr val="AE5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3340">
                <a:extLst>
                  <a:ext uri="{FF2B5EF4-FFF2-40B4-BE49-F238E27FC236}">
                    <a16:creationId xmlns:a16="http://schemas.microsoft.com/office/drawing/2014/main" id="{D605866F-CC34-4265-97E4-0BB8D6C00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22" name="Group 3341">
              <a:extLst>
                <a:ext uri="{FF2B5EF4-FFF2-40B4-BE49-F238E27FC236}">
                  <a16:creationId xmlns:a16="http://schemas.microsoft.com/office/drawing/2014/main" id="{A6F753A0-2A9B-4340-8595-3FA3644055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3158" y="3365370"/>
              <a:ext cx="701914" cy="1051031"/>
              <a:chOff x="5186" y="3351"/>
              <a:chExt cx="255" cy="504"/>
            </a:xfrm>
          </p:grpSpPr>
          <p:sp>
            <p:nvSpPr>
              <p:cNvPr id="23" name="Freeform 3328">
                <a:extLst>
                  <a:ext uri="{FF2B5EF4-FFF2-40B4-BE49-F238E27FC236}">
                    <a16:creationId xmlns:a16="http://schemas.microsoft.com/office/drawing/2014/main" id="{EC7896C9-644D-4BA5-A5B7-D0AED182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3329">
                <a:extLst>
                  <a:ext uri="{FF2B5EF4-FFF2-40B4-BE49-F238E27FC236}">
                    <a16:creationId xmlns:a16="http://schemas.microsoft.com/office/drawing/2014/main" id="{679D673C-1335-4B49-9945-A6A2978C1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5" y="3448"/>
                <a:ext cx="224" cy="382"/>
              </a:xfrm>
              <a:custGeom>
                <a:avLst/>
                <a:gdLst>
                  <a:gd name="T0" fmla="*/ 0 w 163"/>
                  <a:gd name="T1" fmla="*/ 649 h 260"/>
                  <a:gd name="T2" fmla="*/ 40 w 163"/>
                  <a:gd name="T3" fmla="*/ 804 h 260"/>
                  <a:gd name="T4" fmla="*/ 173 w 163"/>
                  <a:gd name="T5" fmla="*/ 815 h 260"/>
                  <a:gd name="T6" fmla="*/ 312 w 163"/>
                  <a:gd name="T7" fmla="*/ 805 h 260"/>
                  <a:gd name="T8" fmla="*/ 363 w 163"/>
                  <a:gd name="T9" fmla="*/ 738 h 260"/>
                  <a:gd name="T10" fmla="*/ 363 w 163"/>
                  <a:gd name="T11" fmla="*/ 588 h 260"/>
                  <a:gd name="T12" fmla="*/ 372 w 163"/>
                  <a:gd name="T13" fmla="*/ 336 h 260"/>
                  <a:gd name="T14" fmla="*/ 418 w 163"/>
                  <a:gd name="T15" fmla="*/ 82 h 260"/>
                  <a:gd name="T16" fmla="*/ 360 w 163"/>
                  <a:gd name="T17" fmla="*/ 0 h 260"/>
                  <a:gd name="T18" fmla="*/ 375 w 163"/>
                  <a:gd name="T19" fmla="*/ 88 h 260"/>
                  <a:gd name="T20" fmla="*/ 324 w 163"/>
                  <a:gd name="T21" fmla="*/ 276 h 260"/>
                  <a:gd name="T22" fmla="*/ 293 w 163"/>
                  <a:gd name="T23" fmla="*/ 419 h 260"/>
                  <a:gd name="T24" fmla="*/ 228 w 163"/>
                  <a:gd name="T25" fmla="*/ 514 h 260"/>
                  <a:gd name="T26" fmla="*/ 113 w 163"/>
                  <a:gd name="T27" fmla="*/ 526 h 260"/>
                  <a:gd name="T28" fmla="*/ 125 w 163"/>
                  <a:gd name="T29" fmla="*/ 580 h 260"/>
                  <a:gd name="T30" fmla="*/ 19 w 163"/>
                  <a:gd name="T31" fmla="*/ 702 h 2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3" h="260">
                    <a:moveTo>
                      <a:pt x="0" y="205"/>
                    </a:moveTo>
                    <a:cubicBezTo>
                      <a:pt x="4" y="219"/>
                      <a:pt x="1" y="244"/>
                      <a:pt x="15" y="253"/>
                    </a:cubicBezTo>
                    <a:cubicBezTo>
                      <a:pt x="27" y="260"/>
                      <a:pt x="53" y="257"/>
                      <a:pt x="67" y="257"/>
                    </a:cubicBezTo>
                    <a:cubicBezTo>
                      <a:pt x="83" y="257"/>
                      <a:pt x="104" y="257"/>
                      <a:pt x="120" y="254"/>
                    </a:cubicBezTo>
                    <a:cubicBezTo>
                      <a:pt x="130" y="251"/>
                      <a:pt x="138" y="244"/>
                      <a:pt x="140" y="233"/>
                    </a:cubicBezTo>
                    <a:cubicBezTo>
                      <a:pt x="144" y="219"/>
                      <a:pt x="140" y="200"/>
                      <a:pt x="140" y="185"/>
                    </a:cubicBezTo>
                    <a:cubicBezTo>
                      <a:pt x="141" y="159"/>
                      <a:pt x="140" y="132"/>
                      <a:pt x="143" y="106"/>
                    </a:cubicBezTo>
                    <a:cubicBezTo>
                      <a:pt x="146" y="79"/>
                      <a:pt x="159" y="52"/>
                      <a:pt x="161" y="26"/>
                    </a:cubicBezTo>
                    <a:cubicBezTo>
                      <a:pt x="163" y="2"/>
                      <a:pt x="148" y="14"/>
                      <a:pt x="139" y="0"/>
                    </a:cubicBezTo>
                    <a:cubicBezTo>
                      <a:pt x="141" y="11"/>
                      <a:pt x="148" y="14"/>
                      <a:pt x="145" y="28"/>
                    </a:cubicBezTo>
                    <a:cubicBezTo>
                      <a:pt x="142" y="48"/>
                      <a:pt x="132" y="68"/>
                      <a:pt x="125" y="87"/>
                    </a:cubicBezTo>
                    <a:cubicBezTo>
                      <a:pt x="119" y="103"/>
                      <a:pt x="114" y="115"/>
                      <a:pt x="113" y="132"/>
                    </a:cubicBezTo>
                    <a:cubicBezTo>
                      <a:pt x="112" y="148"/>
                      <a:pt x="105" y="159"/>
                      <a:pt x="88" y="162"/>
                    </a:cubicBezTo>
                    <a:cubicBezTo>
                      <a:pt x="78" y="164"/>
                      <a:pt x="51" y="160"/>
                      <a:pt x="44" y="166"/>
                    </a:cubicBezTo>
                    <a:cubicBezTo>
                      <a:pt x="36" y="173"/>
                      <a:pt x="44" y="176"/>
                      <a:pt x="48" y="183"/>
                    </a:cubicBezTo>
                    <a:cubicBezTo>
                      <a:pt x="63" y="211"/>
                      <a:pt x="32" y="254"/>
                      <a:pt x="7" y="221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3330">
                <a:extLst>
                  <a:ext uri="{FF2B5EF4-FFF2-40B4-BE49-F238E27FC236}">
                    <a16:creationId xmlns:a16="http://schemas.microsoft.com/office/drawing/2014/main" id="{2EDE193B-EC25-4810-9A19-9BC50D20A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3364"/>
                <a:ext cx="173" cy="225"/>
              </a:xfrm>
              <a:custGeom>
                <a:avLst/>
                <a:gdLst>
                  <a:gd name="T0" fmla="*/ 0 w 126"/>
                  <a:gd name="T1" fmla="*/ 487 h 153"/>
                  <a:gd name="T2" fmla="*/ 15 w 126"/>
                  <a:gd name="T3" fmla="*/ 256 h 153"/>
                  <a:gd name="T4" fmla="*/ 60 w 126"/>
                  <a:gd name="T5" fmla="*/ 51 h 153"/>
                  <a:gd name="T6" fmla="*/ 188 w 126"/>
                  <a:gd name="T7" fmla="*/ 54 h 153"/>
                  <a:gd name="T8" fmla="*/ 266 w 126"/>
                  <a:gd name="T9" fmla="*/ 115 h 153"/>
                  <a:gd name="T10" fmla="*/ 327 w 126"/>
                  <a:gd name="T11" fmla="*/ 171 h 153"/>
                  <a:gd name="T12" fmla="*/ 196 w 126"/>
                  <a:gd name="T13" fmla="*/ 124 h 153"/>
                  <a:gd name="T14" fmla="*/ 110 w 126"/>
                  <a:gd name="T15" fmla="*/ 210 h 153"/>
                  <a:gd name="T16" fmla="*/ 55 w 126"/>
                  <a:gd name="T17" fmla="*/ 276 h 153"/>
                  <a:gd name="T18" fmla="*/ 14 w 126"/>
                  <a:gd name="T19" fmla="*/ 410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6" h="153">
                    <a:moveTo>
                      <a:pt x="0" y="153"/>
                    </a:moveTo>
                    <a:cubicBezTo>
                      <a:pt x="7" y="130"/>
                      <a:pt x="5" y="104"/>
                      <a:pt x="6" y="80"/>
                    </a:cubicBezTo>
                    <a:cubicBezTo>
                      <a:pt x="8" y="60"/>
                      <a:pt x="9" y="32"/>
                      <a:pt x="23" y="16"/>
                    </a:cubicBezTo>
                    <a:cubicBezTo>
                      <a:pt x="37" y="0"/>
                      <a:pt x="59" y="10"/>
                      <a:pt x="73" y="17"/>
                    </a:cubicBezTo>
                    <a:cubicBezTo>
                      <a:pt x="84" y="23"/>
                      <a:pt x="93" y="28"/>
                      <a:pt x="103" y="36"/>
                    </a:cubicBezTo>
                    <a:cubicBezTo>
                      <a:pt x="110" y="42"/>
                      <a:pt x="121" y="46"/>
                      <a:pt x="126" y="54"/>
                    </a:cubicBezTo>
                    <a:cubicBezTo>
                      <a:pt x="112" y="48"/>
                      <a:pt x="92" y="36"/>
                      <a:pt x="76" y="39"/>
                    </a:cubicBezTo>
                    <a:cubicBezTo>
                      <a:pt x="58" y="42"/>
                      <a:pt x="56" y="58"/>
                      <a:pt x="42" y="66"/>
                    </a:cubicBezTo>
                    <a:cubicBezTo>
                      <a:pt x="32" y="72"/>
                      <a:pt x="25" y="74"/>
                      <a:pt x="21" y="87"/>
                    </a:cubicBezTo>
                    <a:cubicBezTo>
                      <a:pt x="17" y="99"/>
                      <a:pt x="11" y="117"/>
                      <a:pt x="5" y="129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3331">
                <a:extLst>
                  <a:ext uri="{FF2B5EF4-FFF2-40B4-BE49-F238E27FC236}">
                    <a16:creationId xmlns:a16="http://schemas.microsoft.com/office/drawing/2014/main" id="{07401BE9-77F2-4753-96CF-43A8C12CB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388"/>
                <a:ext cx="54" cy="53"/>
              </a:xfrm>
              <a:custGeom>
                <a:avLst/>
                <a:gdLst>
                  <a:gd name="T0" fmla="*/ 64 w 39"/>
                  <a:gd name="T1" fmla="*/ 0 h 36"/>
                  <a:gd name="T2" fmla="*/ 0 w 39"/>
                  <a:gd name="T3" fmla="*/ 115 h 36"/>
                  <a:gd name="T4" fmla="*/ 36 w 39"/>
                  <a:gd name="T5" fmla="*/ 47 h 36"/>
                  <a:gd name="T6" fmla="*/ 104 w 39"/>
                  <a:gd name="T7" fmla="*/ 22 h 36"/>
                  <a:gd name="T8" fmla="*/ 80 w 39"/>
                  <a:gd name="T9" fmla="*/ 9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24" y="0"/>
                    </a:moveTo>
                    <a:cubicBezTo>
                      <a:pt x="7" y="0"/>
                      <a:pt x="0" y="22"/>
                      <a:pt x="0" y="36"/>
                    </a:cubicBezTo>
                    <a:cubicBezTo>
                      <a:pt x="7" y="32"/>
                      <a:pt x="8" y="20"/>
                      <a:pt x="14" y="15"/>
                    </a:cubicBezTo>
                    <a:cubicBezTo>
                      <a:pt x="22" y="8"/>
                      <a:pt x="30" y="10"/>
                      <a:pt x="39" y="7"/>
                    </a:cubicBezTo>
                    <a:cubicBezTo>
                      <a:pt x="36" y="4"/>
                      <a:pt x="33" y="3"/>
                      <a:pt x="30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3332">
                <a:extLst>
                  <a:ext uri="{FF2B5EF4-FFF2-40B4-BE49-F238E27FC236}">
                    <a16:creationId xmlns:a16="http://schemas.microsoft.com/office/drawing/2014/main" id="{09D0464A-66CB-4E3E-AA91-772DDAA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" y="3395"/>
                <a:ext cx="11" cy="12"/>
              </a:xfrm>
              <a:custGeom>
                <a:avLst/>
                <a:gdLst>
                  <a:gd name="T0" fmla="*/ 6 w 8"/>
                  <a:gd name="T1" fmla="*/ 0 h 8"/>
                  <a:gd name="T2" fmla="*/ 11 w 8"/>
                  <a:gd name="T3" fmla="*/ 27 h 8"/>
                  <a:gd name="T4" fmla="*/ 14 w 8"/>
                  <a:gd name="T5" fmla="*/ 5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0" y="4"/>
                      <a:pt x="0" y="7"/>
                      <a:pt x="4" y="8"/>
                    </a:cubicBezTo>
                    <a:cubicBezTo>
                      <a:pt x="8" y="6"/>
                      <a:pt x="6" y="4"/>
                      <a:pt x="5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Oval 3333">
                <a:extLst>
                  <a:ext uri="{FF2B5EF4-FFF2-40B4-BE49-F238E27FC236}">
                    <a16:creationId xmlns:a16="http://schemas.microsoft.com/office/drawing/2014/main" id="{22125C26-5A63-4BA6-ABA7-76FAD1454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" y="3601"/>
                <a:ext cx="115" cy="116"/>
              </a:xfrm>
              <a:prstGeom prst="ellipse">
                <a:avLst/>
              </a:prstGeom>
              <a:solidFill>
                <a:srgbClr val="EAA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3334">
                <a:extLst>
                  <a:ext uri="{FF2B5EF4-FFF2-40B4-BE49-F238E27FC236}">
                    <a16:creationId xmlns:a16="http://schemas.microsoft.com/office/drawing/2014/main" id="{8266FBC3-8FBF-489B-B86F-0BAE96A50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7" y="3575"/>
                <a:ext cx="116" cy="1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3335">
                <a:extLst>
                  <a:ext uri="{FF2B5EF4-FFF2-40B4-BE49-F238E27FC236}">
                    <a16:creationId xmlns:a16="http://schemas.microsoft.com/office/drawing/2014/main" id="{524404B2-A8AF-4780-BEF0-9617D156A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" y="3589"/>
                <a:ext cx="116" cy="116"/>
              </a:xfrm>
              <a:prstGeom prst="ellipse">
                <a:avLst/>
              </a:prstGeom>
              <a:solidFill>
                <a:srgbClr val="DA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336">
                <a:extLst>
                  <a:ext uri="{FF2B5EF4-FFF2-40B4-BE49-F238E27FC236}">
                    <a16:creationId xmlns:a16="http://schemas.microsoft.com/office/drawing/2014/main" id="{8E47590B-8FCE-4DA4-A466-76165D13E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" y="3617"/>
                <a:ext cx="89" cy="80"/>
              </a:xfrm>
              <a:custGeom>
                <a:avLst/>
                <a:gdLst>
                  <a:gd name="T0" fmla="*/ 0 w 65"/>
                  <a:gd name="T1" fmla="*/ 104 h 54"/>
                  <a:gd name="T2" fmla="*/ 1 w 65"/>
                  <a:gd name="T3" fmla="*/ 127 h 54"/>
                  <a:gd name="T4" fmla="*/ 77 w 65"/>
                  <a:gd name="T5" fmla="*/ 176 h 54"/>
                  <a:gd name="T6" fmla="*/ 167 w 65"/>
                  <a:gd name="T7" fmla="*/ 73 h 54"/>
                  <a:gd name="T8" fmla="*/ 164 w 65"/>
                  <a:gd name="T9" fmla="*/ 49 h 54"/>
                  <a:gd name="T10" fmla="*/ 90 w 65"/>
                  <a:gd name="T11" fmla="*/ 0 h 54"/>
                  <a:gd name="T12" fmla="*/ 0 w 65"/>
                  <a:gd name="T13" fmla="*/ 104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54">
                    <a:moveTo>
                      <a:pt x="0" y="32"/>
                    </a:moveTo>
                    <a:cubicBezTo>
                      <a:pt x="0" y="35"/>
                      <a:pt x="1" y="37"/>
                      <a:pt x="1" y="39"/>
                    </a:cubicBezTo>
                    <a:cubicBezTo>
                      <a:pt x="7" y="48"/>
                      <a:pt x="18" y="54"/>
                      <a:pt x="30" y="54"/>
                    </a:cubicBezTo>
                    <a:cubicBezTo>
                      <a:pt x="49" y="54"/>
                      <a:pt x="65" y="40"/>
                      <a:pt x="65" y="22"/>
                    </a:cubicBezTo>
                    <a:cubicBezTo>
                      <a:pt x="65" y="19"/>
                      <a:pt x="64" y="17"/>
                      <a:pt x="64" y="15"/>
                    </a:cubicBezTo>
                    <a:cubicBezTo>
                      <a:pt x="58" y="6"/>
                      <a:pt x="47" y="0"/>
                      <a:pt x="35" y="0"/>
                    </a:cubicBezTo>
                    <a:cubicBezTo>
                      <a:pt x="16" y="0"/>
                      <a:pt x="0" y="14"/>
                      <a:pt x="0" y="3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Oval 3337">
                <a:extLst>
                  <a:ext uri="{FF2B5EF4-FFF2-40B4-BE49-F238E27FC236}">
                    <a16:creationId xmlns:a16="http://schemas.microsoft.com/office/drawing/2014/main" id="{570AEF25-2023-4FD5-AE83-FEEA8462E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" y="3616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Oval 3338">
                <a:extLst>
                  <a:ext uri="{FF2B5EF4-FFF2-40B4-BE49-F238E27FC236}">
                    <a16:creationId xmlns:a16="http://schemas.microsoft.com/office/drawing/2014/main" id="{E30CD527-1B5D-46EC-AF6F-0555B24FD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3611"/>
                <a:ext cx="17" cy="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3339">
                <a:extLst>
                  <a:ext uri="{FF2B5EF4-FFF2-40B4-BE49-F238E27FC236}">
                    <a16:creationId xmlns:a16="http://schemas.microsoft.com/office/drawing/2014/main" id="{B433F6B4-D444-43D3-8119-26CB99BB1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3654"/>
                <a:ext cx="63" cy="51"/>
              </a:xfrm>
              <a:custGeom>
                <a:avLst/>
                <a:gdLst>
                  <a:gd name="T0" fmla="*/ 118 w 46"/>
                  <a:gd name="T1" fmla="*/ 0 h 35"/>
                  <a:gd name="T2" fmla="*/ 0 w 46"/>
                  <a:gd name="T3" fmla="*/ 80 h 35"/>
                  <a:gd name="T4" fmla="*/ 118 w 46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46" y="0"/>
                    </a:moveTo>
                    <a:cubicBezTo>
                      <a:pt x="39" y="30"/>
                      <a:pt x="16" y="35"/>
                      <a:pt x="0" y="26"/>
                    </a:cubicBezTo>
                    <a:cubicBezTo>
                      <a:pt x="11" y="25"/>
                      <a:pt x="34" y="21"/>
                      <a:pt x="46" y="0"/>
                    </a:cubicBezTo>
                    <a:close/>
                  </a:path>
                </a:pathLst>
              </a:custGeom>
              <a:solidFill>
                <a:srgbClr val="AE5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3340">
                <a:extLst>
                  <a:ext uri="{FF2B5EF4-FFF2-40B4-BE49-F238E27FC236}">
                    <a16:creationId xmlns:a16="http://schemas.microsoft.com/office/drawing/2014/main" id="{7561544D-EBE1-4B59-8221-C0F1674F0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6" name="Group 3341">
              <a:extLst>
                <a:ext uri="{FF2B5EF4-FFF2-40B4-BE49-F238E27FC236}">
                  <a16:creationId xmlns:a16="http://schemas.microsoft.com/office/drawing/2014/main" id="{759B6AC2-F9EA-416D-9732-796E03A0C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9222" y="3365370"/>
              <a:ext cx="701914" cy="1051031"/>
              <a:chOff x="5186" y="3351"/>
              <a:chExt cx="255" cy="504"/>
            </a:xfrm>
          </p:grpSpPr>
          <p:sp>
            <p:nvSpPr>
              <p:cNvPr id="37" name="Freeform 3328">
                <a:extLst>
                  <a:ext uri="{FF2B5EF4-FFF2-40B4-BE49-F238E27FC236}">
                    <a16:creationId xmlns:a16="http://schemas.microsoft.com/office/drawing/2014/main" id="{6EC9D297-5FA8-4274-AC1B-F2591B1D6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solidFill>
                <a:srgbClr val="FACE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3329">
                <a:extLst>
                  <a:ext uri="{FF2B5EF4-FFF2-40B4-BE49-F238E27FC236}">
                    <a16:creationId xmlns:a16="http://schemas.microsoft.com/office/drawing/2014/main" id="{5DAB9734-07E3-4438-A682-E9E66F70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5" y="3448"/>
                <a:ext cx="224" cy="382"/>
              </a:xfrm>
              <a:custGeom>
                <a:avLst/>
                <a:gdLst>
                  <a:gd name="T0" fmla="*/ 0 w 163"/>
                  <a:gd name="T1" fmla="*/ 649 h 260"/>
                  <a:gd name="T2" fmla="*/ 40 w 163"/>
                  <a:gd name="T3" fmla="*/ 804 h 260"/>
                  <a:gd name="T4" fmla="*/ 173 w 163"/>
                  <a:gd name="T5" fmla="*/ 815 h 260"/>
                  <a:gd name="T6" fmla="*/ 312 w 163"/>
                  <a:gd name="T7" fmla="*/ 805 h 260"/>
                  <a:gd name="T8" fmla="*/ 363 w 163"/>
                  <a:gd name="T9" fmla="*/ 738 h 260"/>
                  <a:gd name="T10" fmla="*/ 363 w 163"/>
                  <a:gd name="T11" fmla="*/ 588 h 260"/>
                  <a:gd name="T12" fmla="*/ 372 w 163"/>
                  <a:gd name="T13" fmla="*/ 336 h 260"/>
                  <a:gd name="T14" fmla="*/ 418 w 163"/>
                  <a:gd name="T15" fmla="*/ 82 h 260"/>
                  <a:gd name="T16" fmla="*/ 360 w 163"/>
                  <a:gd name="T17" fmla="*/ 0 h 260"/>
                  <a:gd name="T18" fmla="*/ 375 w 163"/>
                  <a:gd name="T19" fmla="*/ 88 h 260"/>
                  <a:gd name="T20" fmla="*/ 324 w 163"/>
                  <a:gd name="T21" fmla="*/ 276 h 260"/>
                  <a:gd name="T22" fmla="*/ 293 w 163"/>
                  <a:gd name="T23" fmla="*/ 419 h 260"/>
                  <a:gd name="T24" fmla="*/ 228 w 163"/>
                  <a:gd name="T25" fmla="*/ 514 h 260"/>
                  <a:gd name="T26" fmla="*/ 113 w 163"/>
                  <a:gd name="T27" fmla="*/ 526 h 260"/>
                  <a:gd name="T28" fmla="*/ 125 w 163"/>
                  <a:gd name="T29" fmla="*/ 580 h 260"/>
                  <a:gd name="T30" fmla="*/ 19 w 163"/>
                  <a:gd name="T31" fmla="*/ 702 h 2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3" h="260">
                    <a:moveTo>
                      <a:pt x="0" y="205"/>
                    </a:moveTo>
                    <a:cubicBezTo>
                      <a:pt x="4" y="219"/>
                      <a:pt x="1" y="244"/>
                      <a:pt x="15" y="253"/>
                    </a:cubicBezTo>
                    <a:cubicBezTo>
                      <a:pt x="27" y="260"/>
                      <a:pt x="53" y="257"/>
                      <a:pt x="67" y="257"/>
                    </a:cubicBezTo>
                    <a:cubicBezTo>
                      <a:pt x="83" y="257"/>
                      <a:pt x="104" y="257"/>
                      <a:pt x="120" y="254"/>
                    </a:cubicBezTo>
                    <a:cubicBezTo>
                      <a:pt x="130" y="251"/>
                      <a:pt x="138" y="244"/>
                      <a:pt x="140" y="233"/>
                    </a:cubicBezTo>
                    <a:cubicBezTo>
                      <a:pt x="144" y="219"/>
                      <a:pt x="140" y="200"/>
                      <a:pt x="140" y="185"/>
                    </a:cubicBezTo>
                    <a:cubicBezTo>
                      <a:pt x="141" y="159"/>
                      <a:pt x="140" y="132"/>
                      <a:pt x="143" y="106"/>
                    </a:cubicBezTo>
                    <a:cubicBezTo>
                      <a:pt x="146" y="79"/>
                      <a:pt x="159" y="52"/>
                      <a:pt x="161" y="26"/>
                    </a:cubicBezTo>
                    <a:cubicBezTo>
                      <a:pt x="163" y="2"/>
                      <a:pt x="148" y="14"/>
                      <a:pt x="139" y="0"/>
                    </a:cubicBezTo>
                    <a:cubicBezTo>
                      <a:pt x="141" y="11"/>
                      <a:pt x="148" y="14"/>
                      <a:pt x="145" y="28"/>
                    </a:cubicBezTo>
                    <a:cubicBezTo>
                      <a:pt x="142" y="48"/>
                      <a:pt x="132" y="68"/>
                      <a:pt x="125" y="87"/>
                    </a:cubicBezTo>
                    <a:cubicBezTo>
                      <a:pt x="119" y="103"/>
                      <a:pt x="114" y="115"/>
                      <a:pt x="113" y="132"/>
                    </a:cubicBezTo>
                    <a:cubicBezTo>
                      <a:pt x="112" y="148"/>
                      <a:pt x="105" y="159"/>
                      <a:pt x="88" y="162"/>
                    </a:cubicBezTo>
                    <a:cubicBezTo>
                      <a:pt x="78" y="164"/>
                      <a:pt x="51" y="160"/>
                      <a:pt x="44" y="166"/>
                    </a:cubicBezTo>
                    <a:cubicBezTo>
                      <a:pt x="36" y="173"/>
                      <a:pt x="44" y="176"/>
                      <a:pt x="48" y="183"/>
                    </a:cubicBezTo>
                    <a:cubicBezTo>
                      <a:pt x="63" y="211"/>
                      <a:pt x="32" y="254"/>
                      <a:pt x="7" y="221"/>
                    </a:cubicBezTo>
                  </a:path>
                </a:pathLst>
              </a:custGeom>
              <a:solidFill>
                <a:srgbClr val="F7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3330">
                <a:extLst>
                  <a:ext uri="{FF2B5EF4-FFF2-40B4-BE49-F238E27FC236}">
                    <a16:creationId xmlns:a16="http://schemas.microsoft.com/office/drawing/2014/main" id="{EDEEC047-7B9D-493A-8855-53B612C0F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3364"/>
                <a:ext cx="173" cy="225"/>
              </a:xfrm>
              <a:custGeom>
                <a:avLst/>
                <a:gdLst>
                  <a:gd name="T0" fmla="*/ 0 w 126"/>
                  <a:gd name="T1" fmla="*/ 487 h 153"/>
                  <a:gd name="T2" fmla="*/ 15 w 126"/>
                  <a:gd name="T3" fmla="*/ 256 h 153"/>
                  <a:gd name="T4" fmla="*/ 60 w 126"/>
                  <a:gd name="T5" fmla="*/ 51 h 153"/>
                  <a:gd name="T6" fmla="*/ 188 w 126"/>
                  <a:gd name="T7" fmla="*/ 54 h 153"/>
                  <a:gd name="T8" fmla="*/ 266 w 126"/>
                  <a:gd name="T9" fmla="*/ 115 h 153"/>
                  <a:gd name="T10" fmla="*/ 327 w 126"/>
                  <a:gd name="T11" fmla="*/ 171 h 153"/>
                  <a:gd name="T12" fmla="*/ 196 w 126"/>
                  <a:gd name="T13" fmla="*/ 124 h 153"/>
                  <a:gd name="T14" fmla="*/ 110 w 126"/>
                  <a:gd name="T15" fmla="*/ 210 h 153"/>
                  <a:gd name="T16" fmla="*/ 55 w 126"/>
                  <a:gd name="T17" fmla="*/ 276 h 153"/>
                  <a:gd name="T18" fmla="*/ 14 w 126"/>
                  <a:gd name="T19" fmla="*/ 410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6" h="153">
                    <a:moveTo>
                      <a:pt x="0" y="153"/>
                    </a:moveTo>
                    <a:cubicBezTo>
                      <a:pt x="7" y="130"/>
                      <a:pt x="5" y="104"/>
                      <a:pt x="6" y="80"/>
                    </a:cubicBezTo>
                    <a:cubicBezTo>
                      <a:pt x="8" y="60"/>
                      <a:pt x="9" y="32"/>
                      <a:pt x="23" y="16"/>
                    </a:cubicBezTo>
                    <a:cubicBezTo>
                      <a:pt x="37" y="0"/>
                      <a:pt x="59" y="10"/>
                      <a:pt x="73" y="17"/>
                    </a:cubicBezTo>
                    <a:cubicBezTo>
                      <a:pt x="84" y="23"/>
                      <a:pt x="93" y="28"/>
                      <a:pt x="103" y="36"/>
                    </a:cubicBezTo>
                    <a:cubicBezTo>
                      <a:pt x="110" y="42"/>
                      <a:pt x="121" y="46"/>
                      <a:pt x="126" y="54"/>
                    </a:cubicBezTo>
                    <a:cubicBezTo>
                      <a:pt x="112" y="48"/>
                      <a:pt x="92" y="36"/>
                      <a:pt x="76" y="39"/>
                    </a:cubicBezTo>
                    <a:cubicBezTo>
                      <a:pt x="58" y="42"/>
                      <a:pt x="56" y="58"/>
                      <a:pt x="42" y="66"/>
                    </a:cubicBezTo>
                    <a:cubicBezTo>
                      <a:pt x="32" y="72"/>
                      <a:pt x="25" y="74"/>
                      <a:pt x="21" y="87"/>
                    </a:cubicBezTo>
                    <a:cubicBezTo>
                      <a:pt x="17" y="99"/>
                      <a:pt x="11" y="117"/>
                      <a:pt x="5" y="129"/>
                    </a:cubicBezTo>
                  </a:path>
                </a:pathLst>
              </a:custGeom>
              <a:solidFill>
                <a:srgbClr val="FC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3331">
                <a:extLst>
                  <a:ext uri="{FF2B5EF4-FFF2-40B4-BE49-F238E27FC236}">
                    <a16:creationId xmlns:a16="http://schemas.microsoft.com/office/drawing/2014/main" id="{F9EEDAD1-E2A9-42F7-8CEB-B3C020385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388"/>
                <a:ext cx="54" cy="53"/>
              </a:xfrm>
              <a:custGeom>
                <a:avLst/>
                <a:gdLst>
                  <a:gd name="T0" fmla="*/ 64 w 39"/>
                  <a:gd name="T1" fmla="*/ 0 h 36"/>
                  <a:gd name="T2" fmla="*/ 0 w 39"/>
                  <a:gd name="T3" fmla="*/ 115 h 36"/>
                  <a:gd name="T4" fmla="*/ 36 w 39"/>
                  <a:gd name="T5" fmla="*/ 47 h 36"/>
                  <a:gd name="T6" fmla="*/ 104 w 39"/>
                  <a:gd name="T7" fmla="*/ 22 h 36"/>
                  <a:gd name="T8" fmla="*/ 80 w 39"/>
                  <a:gd name="T9" fmla="*/ 9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24" y="0"/>
                    </a:moveTo>
                    <a:cubicBezTo>
                      <a:pt x="7" y="0"/>
                      <a:pt x="0" y="22"/>
                      <a:pt x="0" y="36"/>
                    </a:cubicBezTo>
                    <a:cubicBezTo>
                      <a:pt x="7" y="32"/>
                      <a:pt x="8" y="20"/>
                      <a:pt x="14" y="15"/>
                    </a:cubicBezTo>
                    <a:cubicBezTo>
                      <a:pt x="22" y="8"/>
                      <a:pt x="30" y="10"/>
                      <a:pt x="39" y="7"/>
                    </a:cubicBezTo>
                    <a:cubicBezTo>
                      <a:pt x="36" y="4"/>
                      <a:pt x="33" y="3"/>
                      <a:pt x="30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3332">
                <a:extLst>
                  <a:ext uri="{FF2B5EF4-FFF2-40B4-BE49-F238E27FC236}">
                    <a16:creationId xmlns:a16="http://schemas.microsoft.com/office/drawing/2014/main" id="{D516F51E-9B8A-446D-8F84-DE9B46781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" y="3395"/>
                <a:ext cx="11" cy="12"/>
              </a:xfrm>
              <a:custGeom>
                <a:avLst/>
                <a:gdLst>
                  <a:gd name="T0" fmla="*/ 6 w 8"/>
                  <a:gd name="T1" fmla="*/ 0 h 8"/>
                  <a:gd name="T2" fmla="*/ 11 w 8"/>
                  <a:gd name="T3" fmla="*/ 27 h 8"/>
                  <a:gd name="T4" fmla="*/ 14 w 8"/>
                  <a:gd name="T5" fmla="*/ 5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0" y="4"/>
                      <a:pt x="0" y="7"/>
                      <a:pt x="4" y="8"/>
                    </a:cubicBezTo>
                    <a:cubicBezTo>
                      <a:pt x="8" y="6"/>
                      <a:pt x="6" y="4"/>
                      <a:pt x="5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Oval 3333">
                <a:extLst>
                  <a:ext uri="{FF2B5EF4-FFF2-40B4-BE49-F238E27FC236}">
                    <a16:creationId xmlns:a16="http://schemas.microsoft.com/office/drawing/2014/main" id="{B26B4950-841C-4E13-9E62-2A83F11DA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" y="3601"/>
                <a:ext cx="115" cy="116"/>
              </a:xfrm>
              <a:prstGeom prst="ellipse">
                <a:avLst/>
              </a:prstGeom>
              <a:solidFill>
                <a:srgbClr val="EAA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Oval 3334">
                <a:extLst>
                  <a:ext uri="{FF2B5EF4-FFF2-40B4-BE49-F238E27FC236}">
                    <a16:creationId xmlns:a16="http://schemas.microsoft.com/office/drawing/2014/main" id="{8E5A3730-8A52-4152-961B-C072E211F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7" y="3575"/>
                <a:ext cx="116" cy="1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Oval 3335">
                <a:extLst>
                  <a:ext uri="{FF2B5EF4-FFF2-40B4-BE49-F238E27FC236}">
                    <a16:creationId xmlns:a16="http://schemas.microsoft.com/office/drawing/2014/main" id="{D50961A8-1DBE-4C85-8737-2AA73926E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" y="3589"/>
                <a:ext cx="116" cy="116"/>
              </a:xfrm>
              <a:prstGeom prst="ellipse">
                <a:avLst/>
              </a:prstGeom>
              <a:solidFill>
                <a:srgbClr val="DA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3336">
                <a:extLst>
                  <a:ext uri="{FF2B5EF4-FFF2-40B4-BE49-F238E27FC236}">
                    <a16:creationId xmlns:a16="http://schemas.microsoft.com/office/drawing/2014/main" id="{DAD46667-5CDB-4412-876F-9743D3A5C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" y="3617"/>
                <a:ext cx="89" cy="80"/>
              </a:xfrm>
              <a:custGeom>
                <a:avLst/>
                <a:gdLst>
                  <a:gd name="T0" fmla="*/ 0 w 65"/>
                  <a:gd name="T1" fmla="*/ 104 h 54"/>
                  <a:gd name="T2" fmla="*/ 1 w 65"/>
                  <a:gd name="T3" fmla="*/ 127 h 54"/>
                  <a:gd name="T4" fmla="*/ 77 w 65"/>
                  <a:gd name="T5" fmla="*/ 176 h 54"/>
                  <a:gd name="T6" fmla="*/ 167 w 65"/>
                  <a:gd name="T7" fmla="*/ 73 h 54"/>
                  <a:gd name="T8" fmla="*/ 164 w 65"/>
                  <a:gd name="T9" fmla="*/ 49 h 54"/>
                  <a:gd name="T10" fmla="*/ 90 w 65"/>
                  <a:gd name="T11" fmla="*/ 0 h 54"/>
                  <a:gd name="T12" fmla="*/ 0 w 65"/>
                  <a:gd name="T13" fmla="*/ 104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54">
                    <a:moveTo>
                      <a:pt x="0" y="32"/>
                    </a:moveTo>
                    <a:cubicBezTo>
                      <a:pt x="0" y="35"/>
                      <a:pt x="1" y="37"/>
                      <a:pt x="1" y="39"/>
                    </a:cubicBezTo>
                    <a:cubicBezTo>
                      <a:pt x="7" y="48"/>
                      <a:pt x="18" y="54"/>
                      <a:pt x="30" y="54"/>
                    </a:cubicBezTo>
                    <a:cubicBezTo>
                      <a:pt x="49" y="54"/>
                      <a:pt x="65" y="40"/>
                      <a:pt x="65" y="22"/>
                    </a:cubicBezTo>
                    <a:cubicBezTo>
                      <a:pt x="65" y="19"/>
                      <a:pt x="64" y="17"/>
                      <a:pt x="64" y="15"/>
                    </a:cubicBezTo>
                    <a:cubicBezTo>
                      <a:pt x="58" y="6"/>
                      <a:pt x="47" y="0"/>
                      <a:pt x="35" y="0"/>
                    </a:cubicBezTo>
                    <a:cubicBezTo>
                      <a:pt x="16" y="0"/>
                      <a:pt x="0" y="14"/>
                      <a:pt x="0" y="32"/>
                    </a:cubicBezTo>
                    <a:close/>
                  </a:path>
                </a:pathLst>
              </a:custGeom>
              <a:solidFill>
                <a:srgbClr val="CE9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Oval 3337">
                <a:extLst>
                  <a:ext uri="{FF2B5EF4-FFF2-40B4-BE49-F238E27FC236}">
                    <a16:creationId xmlns:a16="http://schemas.microsoft.com/office/drawing/2014/main" id="{9A656474-7741-4113-9594-70A8910E1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" y="3616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Oval 3338">
                <a:extLst>
                  <a:ext uri="{FF2B5EF4-FFF2-40B4-BE49-F238E27FC236}">
                    <a16:creationId xmlns:a16="http://schemas.microsoft.com/office/drawing/2014/main" id="{7B3D0F27-5851-4203-81D4-9B17E43FD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3611"/>
                <a:ext cx="17" cy="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3339">
                <a:extLst>
                  <a:ext uri="{FF2B5EF4-FFF2-40B4-BE49-F238E27FC236}">
                    <a16:creationId xmlns:a16="http://schemas.microsoft.com/office/drawing/2014/main" id="{D328B516-DE68-44EE-B4C3-0049A1C6F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3654"/>
                <a:ext cx="63" cy="51"/>
              </a:xfrm>
              <a:custGeom>
                <a:avLst/>
                <a:gdLst>
                  <a:gd name="T0" fmla="*/ 118 w 46"/>
                  <a:gd name="T1" fmla="*/ 0 h 35"/>
                  <a:gd name="T2" fmla="*/ 0 w 46"/>
                  <a:gd name="T3" fmla="*/ 80 h 35"/>
                  <a:gd name="T4" fmla="*/ 118 w 46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46" y="0"/>
                    </a:moveTo>
                    <a:cubicBezTo>
                      <a:pt x="39" y="30"/>
                      <a:pt x="16" y="35"/>
                      <a:pt x="0" y="26"/>
                    </a:cubicBezTo>
                    <a:cubicBezTo>
                      <a:pt x="11" y="25"/>
                      <a:pt x="34" y="21"/>
                      <a:pt x="46" y="0"/>
                    </a:cubicBezTo>
                    <a:close/>
                  </a:path>
                </a:pathLst>
              </a:custGeom>
              <a:solidFill>
                <a:srgbClr val="AE5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 3340">
                <a:extLst>
                  <a:ext uri="{FF2B5EF4-FFF2-40B4-BE49-F238E27FC236}">
                    <a16:creationId xmlns:a16="http://schemas.microsoft.com/office/drawing/2014/main" id="{C3551AAC-1653-48A0-95E4-D5F657C01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0" name="Group 3341">
              <a:extLst>
                <a:ext uri="{FF2B5EF4-FFF2-40B4-BE49-F238E27FC236}">
                  <a16:creationId xmlns:a16="http://schemas.microsoft.com/office/drawing/2014/main" id="{875E721D-551B-4A8D-A7C5-35FAD6DD36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3452" y="3365370"/>
              <a:ext cx="701914" cy="1051031"/>
              <a:chOff x="5186" y="3351"/>
              <a:chExt cx="255" cy="504"/>
            </a:xfrm>
          </p:grpSpPr>
          <p:sp>
            <p:nvSpPr>
              <p:cNvPr id="51" name="Freeform 3328">
                <a:extLst>
                  <a:ext uri="{FF2B5EF4-FFF2-40B4-BE49-F238E27FC236}">
                    <a16:creationId xmlns:a16="http://schemas.microsoft.com/office/drawing/2014/main" id="{03C8B6B9-33E6-4D4A-8E20-C3EF215F5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solidFill>
                <a:srgbClr val="FACE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 3329">
                <a:extLst>
                  <a:ext uri="{FF2B5EF4-FFF2-40B4-BE49-F238E27FC236}">
                    <a16:creationId xmlns:a16="http://schemas.microsoft.com/office/drawing/2014/main" id="{512A34BD-0490-4EAC-AE69-9C22DD7A5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5" y="3448"/>
                <a:ext cx="224" cy="382"/>
              </a:xfrm>
              <a:custGeom>
                <a:avLst/>
                <a:gdLst>
                  <a:gd name="T0" fmla="*/ 0 w 163"/>
                  <a:gd name="T1" fmla="*/ 649 h 260"/>
                  <a:gd name="T2" fmla="*/ 40 w 163"/>
                  <a:gd name="T3" fmla="*/ 804 h 260"/>
                  <a:gd name="T4" fmla="*/ 173 w 163"/>
                  <a:gd name="T5" fmla="*/ 815 h 260"/>
                  <a:gd name="T6" fmla="*/ 312 w 163"/>
                  <a:gd name="T7" fmla="*/ 805 h 260"/>
                  <a:gd name="T8" fmla="*/ 363 w 163"/>
                  <a:gd name="T9" fmla="*/ 738 h 260"/>
                  <a:gd name="T10" fmla="*/ 363 w 163"/>
                  <a:gd name="T11" fmla="*/ 588 h 260"/>
                  <a:gd name="T12" fmla="*/ 372 w 163"/>
                  <a:gd name="T13" fmla="*/ 336 h 260"/>
                  <a:gd name="T14" fmla="*/ 418 w 163"/>
                  <a:gd name="T15" fmla="*/ 82 h 260"/>
                  <a:gd name="T16" fmla="*/ 360 w 163"/>
                  <a:gd name="T17" fmla="*/ 0 h 260"/>
                  <a:gd name="T18" fmla="*/ 375 w 163"/>
                  <a:gd name="T19" fmla="*/ 88 h 260"/>
                  <a:gd name="T20" fmla="*/ 324 w 163"/>
                  <a:gd name="T21" fmla="*/ 276 h 260"/>
                  <a:gd name="T22" fmla="*/ 293 w 163"/>
                  <a:gd name="T23" fmla="*/ 419 h 260"/>
                  <a:gd name="T24" fmla="*/ 228 w 163"/>
                  <a:gd name="T25" fmla="*/ 514 h 260"/>
                  <a:gd name="T26" fmla="*/ 113 w 163"/>
                  <a:gd name="T27" fmla="*/ 526 h 260"/>
                  <a:gd name="T28" fmla="*/ 125 w 163"/>
                  <a:gd name="T29" fmla="*/ 580 h 260"/>
                  <a:gd name="T30" fmla="*/ 19 w 163"/>
                  <a:gd name="T31" fmla="*/ 702 h 2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3" h="260">
                    <a:moveTo>
                      <a:pt x="0" y="205"/>
                    </a:moveTo>
                    <a:cubicBezTo>
                      <a:pt x="4" y="219"/>
                      <a:pt x="1" y="244"/>
                      <a:pt x="15" y="253"/>
                    </a:cubicBezTo>
                    <a:cubicBezTo>
                      <a:pt x="27" y="260"/>
                      <a:pt x="53" y="257"/>
                      <a:pt x="67" y="257"/>
                    </a:cubicBezTo>
                    <a:cubicBezTo>
                      <a:pt x="83" y="257"/>
                      <a:pt x="104" y="257"/>
                      <a:pt x="120" y="254"/>
                    </a:cubicBezTo>
                    <a:cubicBezTo>
                      <a:pt x="130" y="251"/>
                      <a:pt x="138" y="244"/>
                      <a:pt x="140" y="233"/>
                    </a:cubicBezTo>
                    <a:cubicBezTo>
                      <a:pt x="144" y="219"/>
                      <a:pt x="140" y="200"/>
                      <a:pt x="140" y="185"/>
                    </a:cubicBezTo>
                    <a:cubicBezTo>
                      <a:pt x="141" y="159"/>
                      <a:pt x="140" y="132"/>
                      <a:pt x="143" y="106"/>
                    </a:cubicBezTo>
                    <a:cubicBezTo>
                      <a:pt x="146" y="79"/>
                      <a:pt x="159" y="52"/>
                      <a:pt x="161" y="26"/>
                    </a:cubicBezTo>
                    <a:cubicBezTo>
                      <a:pt x="163" y="2"/>
                      <a:pt x="148" y="14"/>
                      <a:pt x="139" y="0"/>
                    </a:cubicBezTo>
                    <a:cubicBezTo>
                      <a:pt x="141" y="11"/>
                      <a:pt x="148" y="14"/>
                      <a:pt x="145" y="28"/>
                    </a:cubicBezTo>
                    <a:cubicBezTo>
                      <a:pt x="142" y="48"/>
                      <a:pt x="132" y="68"/>
                      <a:pt x="125" y="87"/>
                    </a:cubicBezTo>
                    <a:cubicBezTo>
                      <a:pt x="119" y="103"/>
                      <a:pt x="114" y="115"/>
                      <a:pt x="113" y="132"/>
                    </a:cubicBezTo>
                    <a:cubicBezTo>
                      <a:pt x="112" y="148"/>
                      <a:pt x="105" y="159"/>
                      <a:pt x="88" y="162"/>
                    </a:cubicBezTo>
                    <a:cubicBezTo>
                      <a:pt x="78" y="164"/>
                      <a:pt x="51" y="160"/>
                      <a:pt x="44" y="166"/>
                    </a:cubicBezTo>
                    <a:cubicBezTo>
                      <a:pt x="36" y="173"/>
                      <a:pt x="44" y="176"/>
                      <a:pt x="48" y="183"/>
                    </a:cubicBezTo>
                    <a:cubicBezTo>
                      <a:pt x="63" y="211"/>
                      <a:pt x="32" y="254"/>
                      <a:pt x="7" y="221"/>
                    </a:cubicBezTo>
                  </a:path>
                </a:pathLst>
              </a:custGeom>
              <a:solidFill>
                <a:srgbClr val="F7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3330">
                <a:extLst>
                  <a:ext uri="{FF2B5EF4-FFF2-40B4-BE49-F238E27FC236}">
                    <a16:creationId xmlns:a16="http://schemas.microsoft.com/office/drawing/2014/main" id="{BA11C841-297E-4950-A382-52245D29E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3364"/>
                <a:ext cx="173" cy="225"/>
              </a:xfrm>
              <a:custGeom>
                <a:avLst/>
                <a:gdLst>
                  <a:gd name="T0" fmla="*/ 0 w 126"/>
                  <a:gd name="T1" fmla="*/ 487 h 153"/>
                  <a:gd name="T2" fmla="*/ 15 w 126"/>
                  <a:gd name="T3" fmla="*/ 256 h 153"/>
                  <a:gd name="T4" fmla="*/ 60 w 126"/>
                  <a:gd name="T5" fmla="*/ 51 h 153"/>
                  <a:gd name="T6" fmla="*/ 188 w 126"/>
                  <a:gd name="T7" fmla="*/ 54 h 153"/>
                  <a:gd name="T8" fmla="*/ 266 w 126"/>
                  <a:gd name="T9" fmla="*/ 115 h 153"/>
                  <a:gd name="T10" fmla="*/ 327 w 126"/>
                  <a:gd name="T11" fmla="*/ 171 h 153"/>
                  <a:gd name="T12" fmla="*/ 196 w 126"/>
                  <a:gd name="T13" fmla="*/ 124 h 153"/>
                  <a:gd name="T14" fmla="*/ 110 w 126"/>
                  <a:gd name="T15" fmla="*/ 210 h 153"/>
                  <a:gd name="T16" fmla="*/ 55 w 126"/>
                  <a:gd name="T17" fmla="*/ 276 h 153"/>
                  <a:gd name="T18" fmla="*/ 14 w 126"/>
                  <a:gd name="T19" fmla="*/ 410 h 1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6" h="153">
                    <a:moveTo>
                      <a:pt x="0" y="153"/>
                    </a:moveTo>
                    <a:cubicBezTo>
                      <a:pt x="7" y="130"/>
                      <a:pt x="5" y="104"/>
                      <a:pt x="6" y="80"/>
                    </a:cubicBezTo>
                    <a:cubicBezTo>
                      <a:pt x="8" y="60"/>
                      <a:pt x="9" y="32"/>
                      <a:pt x="23" y="16"/>
                    </a:cubicBezTo>
                    <a:cubicBezTo>
                      <a:pt x="37" y="0"/>
                      <a:pt x="59" y="10"/>
                      <a:pt x="73" y="17"/>
                    </a:cubicBezTo>
                    <a:cubicBezTo>
                      <a:pt x="84" y="23"/>
                      <a:pt x="93" y="28"/>
                      <a:pt x="103" y="36"/>
                    </a:cubicBezTo>
                    <a:cubicBezTo>
                      <a:pt x="110" y="42"/>
                      <a:pt x="121" y="46"/>
                      <a:pt x="126" y="54"/>
                    </a:cubicBezTo>
                    <a:cubicBezTo>
                      <a:pt x="112" y="48"/>
                      <a:pt x="92" y="36"/>
                      <a:pt x="76" y="39"/>
                    </a:cubicBezTo>
                    <a:cubicBezTo>
                      <a:pt x="58" y="42"/>
                      <a:pt x="56" y="58"/>
                      <a:pt x="42" y="66"/>
                    </a:cubicBezTo>
                    <a:cubicBezTo>
                      <a:pt x="32" y="72"/>
                      <a:pt x="25" y="74"/>
                      <a:pt x="21" y="87"/>
                    </a:cubicBezTo>
                    <a:cubicBezTo>
                      <a:pt x="17" y="99"/>
                      <a:pt x="11" y="117"/>
                      <a:pt x="5" y="129"/>
                    </a:cubicBezTo>
                  </a:path>
                </a:pathLst>
              </a:custGeom>
              <a:solidFill>
                <a:srgbClr val="FCE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 3331">
                <a:extLst>
                  <a:ext uri="{FF2B5EF4-FFF2-40B4-BE49-F238E27FC236}">
                    <a16:creationId xmlns:a16="http://schemas.microsoft.com/office/drawing/2014/main" id="{CDB8D55D-5D78-49DB-9FB7-922ECA2FA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" y="3388"/>
                <a:ext cx="54" cy="53"/>
              </a:xfrm>
              <a:custGeom>
                <a:avLst/>
                <a:gdLst>
                  <a:gd name="T0" fmla="*/ 64 w 39"/>
                  <a:gd name="T1" fmla="*/ 0 h 36"/>
                  <a:gd name="T2" fmla="*/ 0 w 39"/>
                  <a:gd name="T3" fmla="*/ 115 h 36"/>
                  <a:gd name="T4" fmla="*/ 36 w 39"/>
                  <a:gd name="T5" fmla="*/ 47 h 36"/>
                  <a:gd name="T6" fmla="*/ 104 w 39"/>
                  <a:gd name="T7" fmla="*/ 22 h 36"/>
                  <a:gd name="T8" fmla="*/ 80 w 39"/>
                  <a:gd name="T9" fmla="*/ 9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24" y="0"/>
                    </a:moveTo>
                    <a:cubicBezTo>
                      <a:pt x="7" y="0"/>
                      <a:pt x="0" y="22"/>
                      <a:pt x="0" y="36"/>
                    </a:cubicBezTo>
                    <a:cubicBezTo>
                      <a:pt x="7" y="32"/>
                      <a:pt x="8" y="20"/>
                      <a:pt x="14" y="15"/>
                    </a:cubicBezTo>
                    <a:cubicBezTo>
                      <a:pt x="22" y="8"/>
                      <a:pt x="30" y="10"/>
                      <a:pt x="39" y="7"/>
                    </a:cubicBezTo>
                    <a:cubicBezTo>
                      <a:pt x="36" y="4"/>
                      <a:pt x="33" y="3"/>
                      <a:pt x="30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3332">
                <a:extLst>
                  <a:ext uri="{FF2B5EF4-FFF2-40B4-BE49-F238E27FC236}">
                    <a16:creationId xmlns:a16="http://schemas.microsoft.com/office/drawing/2014/main" id="{34ECB527-F51A-4B71-AD6C-B877D6598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" y="3395"/>
                <a:ext cx="11" cy="12"/>
              </a:xfrm>
              <a:custGeom>
                <a:avLst/>
                <a:gdLst>
                  <a:gd name="T0" fmla="*/ 6 w 8"/>
                  <a:gd name="T1" fmla="*/ 0 h 8"/>
                  <a:gd name="T2" fmla="*/ 11 w 8"/>
                  <a:gd name="T3" fmla="*/ 27 h 8"/>
                  <a:gd name="T4" fmla="*/ 14 w 8"/>
                  <a:gd name="T5" fmla="*/ 5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8">
                    <a:moveTo>
                      <a:pt x="2" y="0"/>
                    </a:moveTo>
                    <a:cubicBezTo>
                      <a:pt x="0" y="4"/>
                      <a:pt x="0" y="7"/>
                      <a:pt x="4" y="8"/>
                    </a:cubicBezTo>
                    <a:cubicBezTo>
                      <a:pt x="8" y="6"/>
                      <a:pt x="6" y="4"/>
                      <a:pt x="5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Oval 3333">
                <a:extLst>
                  <a:ext uri="{FF2B5EF4-FFF2-40B4-BE49-F238E27FC236}">
                    <a16:creationId xmlns:a16="http://schemas.microsoft.com/office/drawing/2014/main" id="{6F7AF269-3EF6-48DC-97D4-71F1088F6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" y="3601"/>
                <a:ext cx="115" cy="116"/>
              </a:xfrm>
              <a:prstGeom prst="ellipse">
                <a:avLst/>
              </a:prstGeom>
              <a:solidFill>
                <a:srgbClr val="EAA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Oval 3334">
                <a:extLst>
                  <a:ext uri="{FF2B5EF4-FFF2-40B4-BE49-F238E27FC236}">
                    <a16:creationId xmlns:a16="http://schemas.microsoft.com/office/drawing/2014/main" id="{350CE5B7-C926-409A-A365-3EBB9A5B7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7" y="3575"/>
                <a:ext cx="116" cy="1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Oval 3335">
                <a:extLst>
                  <a:ext uri="{FF2B5EF4-FFF2-40B4-BE49-F238E27FC236}">
                    <a16:creationId xmlns:a16="http://schemas.microsoft.com/office/drawing/2014/main" id="{54AF5072-810C-4B2B-9099-2E21B4CC7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5" y="3589"/>
                <a:ext cx="116" cy="116"/>
              </a:xfrm>
              <a:prstGeom prst="ellipse">
                <a:avLst/>
              </a:prstGeom>
              <a:solidFill>
                <a:srgbClr val="DAA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3336">
                <a:extLst>
                  <a:ext uri="{FF2B5EF4-FFF2-40B4-BE49-F238E27FC236}">
                    <a16:creationId xmlns:a16="http://schemas.microsoft.com/office/drawing/2014/main" id="{E91ABBC1-11AA-485B-BDBF-9D90EE45C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" y="3617"/>
                <a:ext cx="89" cy="80"/>
              </a:xfrm>
              <a:custGeom>
                <a:avLst/>
                <a:gdLst>
                  <a:gd name="T0" fmla="*/ 0 w 65"/>
                  <a:gd name="T1" fmla="*/ 104 h 54"/>
                  <a:gd name="T2" fmla="*/ 1 w 65"/>
                  <a:gd name="T3" fmla="*/ 127 h 54"/>
                  <a:gd name="T4" fmla="*/ 77 w 65"/>
                  <a:gd name="T5" fmla="*/ 176 h 54"/>
                  <a:gd name="T6" fmla="*/ 167 w 65"/>
                  <a:gd name="T7" fmla="*/ 73 h 54"/>
                  <a:gd name="T8" fmla="*/ 164 w 65"/>
                  <a:gd name="T9" fmla="*/ 49 h 54"/>
                  <a:gd name="T10" fmla="*/ 90 w 65"/>
                  <a:gd name="T11" fmla="*/ 0 h 54"/>
                  <a:gd name="T12" fmla="*/ 0 w 65"/>
                  <a:gd name="T13" fmla="*/ 104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54">
                    <a:moveTo>
                      <a:pt x="0" y="32"/>
                    </a:moveTo>
                    <a:cubicBezTo>
                      <a:pt x="0" y="35"/>
                      <a:pt x="1" y="37"/>
                      <a:pt x="1" y="39"/>
                    </a:cubicBezTo>
                    <a:cubicBezTo>
                      <a:pt x="7" y="48"/>
                      <a:pt x="18" y="54"/>
                      <a:pt x="30" y="54"/>
                    </a:cubicBezTo>
                    <a:cubicBezTo>
                      <a:pt x="49" y="54"/>
                      <a:pt x="65" y="40"/>
                      <a:pt x="65" y="22"/>
                    </a:cubicBezTo>
                    <a:cubicBezTo>
                      <a:pt x="65" y="19"/>
                      <a:pt x="64" y="17"/>
                      <a:pt x="64" y="15"/>
                    </a:cubicBezTo>
                    <a:cubicBezTo>
                      <a:pt x="58" y="6"/>
                      <a:pt x="47" y="0"/>
                      <a:pt x="35" y="0"/>
                    </a:cubicBezTo>
                    <a:cubicBezTo>
                      <a:pt x="16" y="0"/>
                      <a:pt x="0" y="14"/>
                      <a:pt x="0" y="32"/>
                    </a:cubicBezTo>
                    <a:close/>
                  </a:path>
                </a:pathLst>
              </a:custGeom>
              <a:solidFill>
                <a:srgbClr val="CE9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Oval 3337">
                <a:extLst>
                  <a:ext uri="{FF2B5EF4-FFF2-40B4-BE49-F238E27FC236}">
                    <a16:creationId xmlns:a16="http://schemas.microsoft.com/office/drawing/2014/main" id="{4C0992D7-6374-4E5E-BEF3-D6F0BB979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" y="3616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Oval 3338">
                <a:extLst>
                  <a:ext uri="{FF2B5EF4-FFF2-40B4-BE49-F238E27FC236}">
                    <a16:creationId xmlns:a16="http://schemas.microsoft.com/office/drawing/2014/main" id="{D07F2B6A-EB5A-4541-B540-6B758C95E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2" y="3611"/>
                <a:ext cx="17" cy="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800" eaLnBrk="1" hangingPunct="1">
                  <a:defRPr/>
                </a:pPr>
                <a:endParaRPr lang="fr-FR" altLang="fr-FR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3339">
                <a:extLst>
                  <a:ext uri="{FF2B5EF4-FFF2-40B4-BE49-F238E27FC236}">
                    <a16:creationId xmlns:a16="http://schemas.microsoft.com/office/drawing/2014/main" id="{53CA9B09-0164-4022-BCB4-51F391D80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3654"/>
                <a:ext cx="63" cy="51"/>
              </a:xfrm>
              <a:custGeom>
                <a:avLst/>
                <a:gdLst>
                  <a:gd name="T0" fmla="*/ 118 w 46"/>
                  <a:gd name="T1" fmla="*/ 0 h 35"/>
                  <a:gd name="T2" fmla="*/ 0 w 46"/>
                  <a:gd name="T3" fmla="*/ 80 h 35"/>
                  <a:gd name="T4" fmla="*/ 118 w 46"/>
                  <a:gd name="T5" fmla="*/ 0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46" y="0"/>
                    </a:moveTo>
                    <a:cubicBezTo>
                      <a:pt x="39" y="30"/>
                      <a:pt x="16" y="35"/>
                      <a:pt x="0" y="26"/>
                    </a:cubicBezTo>
                    <a:cubicBezTo>
                      <a:pt x="11" y="25"/>
                      <a:pt x="34" y="21"/>
                      <a:pt x="46" y="0"/>
                    </a:cubicBezTo>
                    <a:close/>
                  </a:path>
                </a:pathLst>
              </a:custGeom>
              <a:solidFill>
                <a:srgbClr val="AE5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3340">
                <a:extLst>
                  <a:ext uri="{FF2B5EF4-FFF2-40B4-BE49-F238E27FC236}">
                    <a16:creationId xmlns:a16="http://schemas.microsoft.com/office/drawing/2014/main" id="{DF4D7DA6-9ADA-4049-B7EE-FB9592635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6" y="3351"/>
                <a:ext cx="255" cy="504"/>
              </a:xfrm>
              <a:custGeom>
                <a:avLst/>
                <a:gdLst>
                  <a:gd name="T0" fmla="*/ 109 w 185"/>
                  <a:gd name="T1" fmla="*/ 22 h 343"/>
                  <a:gd name="T2" fmla="*/ 310 w 185"/>
                  <a:gd name="T3" fmla="*/ 88 h 343"/>
                  <a:gd name="T4" fmla="*/ 466 w 185"/>
                  <a:gd name="T5" fmla="*/ 229 h 343"/>
                  <a:gd name="T6" fmla="*/ 442 w 185"/>
                  <a:gd name="T7" fmla="*/ 533 h 343"/>
                  <a:gd name="T8" fmla="*/ 436 w 185"/>
                  <a:gd name="T9" fmla="*/ 987 h 343"/>
                  <a:gd name="T10" fmla="*/ 302 w 185"/>
                  <a:gd name="T11" fmla="*/ 1049 h 343"/>
                  <a:gd name="T12" fmla="*/ 32 w 185"/>
                  <a:gd name="T13" fmla="*/ 1012 h 343"/>
                  <a:gd name="T14" fmla="*/ 14 w 185"/>
                  <a:gd name="T15" fmla="*/ 519 h 343"/>
                  <a:gd name="T16" fmla="*/ 109 w 185"/>
                  <a:gd name="T17" fmla="*/ 22 h 3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" h="343">
                    <a:moveTo>
                      <a:pt x="41" y="7"/>
                    </a:moveTo>
                    <a:cubicBezTo>
                      <a:pt x="81" y="0"/>
                      <a:pt x="91" y="11"/>
                      <a:pt x="118" y="28"/>
                    </a:cubicBezTo>
                    <a:cubicBezTo>
                      <a:pt x="144" y="44"/>
                      <a:pt x="171" y="54"/>
                      <a:pt x="178" y="72"/>
                    </a:cubicBezTo>
                    <a:cubicBezTo>
                      <a:pt x="185" y="89"/>
                      <a:pt x="172" y="113"/>
                      <a:pt x="169" y="168"/>
                    </a:cubicBezTo>
                    <a:cubicBezTo>
                      <a:pt x="165" y="223"/>
                      <a:pt x="165" y="291"/>
                      <a:pt x="166" y="311"/>
                    </a:cubicBezTo>
                    <a:cubicBezTo>
                      <a:pt x="168" y="331"/>
                      <a:pt x="143" y="333"/>
                      <a:pt x="115" y="331"/>
                    </a:cubicBezTo>
                    <a:cubicBezTo>
                      <a:pt x="91" y="330"/>
                      <a:pt x="20" y="343"/>
                      <a:pt x="12" y="319"/>
                    </a:cubicBezTo>
                    <a:cubicBezTo>
                      <a:pt x="4" y="295"/>
                      <a:pt x="0" y="213"/>
                      <a:pt x="5" y="163"/>
                    </a:cubicBezTo>
                    <a:cubicBezTo>
                      <a:pt x="11" y="113"/>
                      <a:pt x="2" y="17"/>
                      <a:pt x="41" y="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1" name="Éclair 100">
              <a:extLst>
                <a:ext uri="{FF2B5EF4-FFF2-40B4-BE49-F238E27FC236}">
                  <a16:creationId xmlns:a16="http://schemas.microsoft.com/office/drawing/2014/main" id="{5F1FB72D-E9F4-4C26-96D9-8587DC99F4B4}"/>
                </a:ext>
              </a:extLst>
            </p:cNvPr>
            <p:cNvSpPr/>
            <p:nvPr/>
          </p:nvSpPr>
          <p:spPr>
            <a:xfrm>
              <a:off x="2211679" y="2826861"/>
              <a:ext cx="788274" cy="544850"/>
            </a:xfrm>
            <a:prstGeom prst="lightningBol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3" name="Group 26">
            <a:extLst>
              <a:ext uri="{FF2B5EF4-FFF2-40B4-BE49-F238E27FC236}">
                <a16:creationId xmlns:a16="http://schemas.microsoft.com/office/drawing/2014/main" id="{9416DDD4-EBB9-4877-A1F4-AFA4AB4D559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62999" y="2614880"/>
            <a:ext cx="670138" cy="662866"/>
            <a:chOff x="770" y="1056"/>
            <a:chExt cx="1036" cy="1029"/>
          </a:xfrm>
        </p:grpSpPr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B99572C2-1C13-49C8-A13A-EE7B90984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059"/>
              <a:ext cx="1036" cy="1026"/>
            </a:xfrm>
            <a:custGeom>
              <a:avLst/>
              <a:gdLst>
                <a:gd name="T0" fmla="*/ 951 w 414"/>
                <a:gd name="T1" fmla="*/ 0 h 385"/>
                <a:gd name="T2" fmla="*/ 638 w 414"/>
                <a:gd name="T3" fmla="*/ 64 h 385"/>
                <a:gd name="T4" fmla="*/ 350 w 414"/>
                <a:gd name="T5" fmla="*/ 405 h 385"/>
                <a:gd name="T6" fmla="*/ 108 w 414"/>
                <a:gd name="T7" fmla="*/ 752 h 385"/>
                <a:gd name="T8" fmla="*/ 13 w 414"/>
                <a:gd name="T9" fmla="*/ 1322 h 385"/>
                <a:gd name="T10" fmla="*/ 258 w 414"/>
                <a:gd name="T11" fmla="*/ 2052 h 385"/>
                <a:gd name="T12" fmla="*/ 876 w 414"/>
                <a:gd name="T13" fmla="*/ 2598 h 385"/>
                <a:gd name="T14" fmla="*/ 1679 w 414"/>
                <a:gd name="T15" fmla="*/ 2636 h 385"/>
                <a:gd name="T16" fmla="*/ 2267 w 414"/>
                <a:gd name="T17" fmla="*/ 2047 h 385"/>
                <a:gd name="T18" fmla="*/ 2567 w 414"/>
                <a:gd name="T19" fmla="*/ 994 h 385"/>
                <a:gd name="T20" fmla="*/ 2160 w 414"/>
                <a:gd name="T21" fmla="*/ 285 h 385"/>
                <a:gd name="T22" fmla="*/ 938 w 414"/>
                <a:gd name="T23" fmla="*/ 0 h 385"/>
                <a:gd name="T24" fmla="*/ 951 w 414"/>
                <a:gd name="T25" fmla="*/ 0 h 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385">
                  <a:moveTo>
                    <a:pt x="152" y="0"/>
                  </a:moveTo>
                  <a:cubicBezTo>
                    <a:pt x="134" y="0"/>
                    <a:pt x="118" y="2"/>
                    <a:pt x="102" y="9"/>
                  </a:cubicBezTo>
                  <a:cubicBezTo>
                    <a:pt x="78" y="20"/>
                    <a:pt x="71" y="38"/>
                    <a:pt x="56" y="57"/>
                  </a:cubicBezTo>
                  <a:cubicBezTo>
                    <a:pt x="43" y="73"/>
                    <a:pt x="26" y="86"/>
                    <a:pt x="17" y="106"/>
                  </a:cubicBezTo>
                  <a:cubicBezTo>
                    <a:pt x="6" y="130"/>
                    <a:pt x="3" y="160"/>
                    <a:pt x="2" y="186"/>
                  </a:cubicBezTo>
                  <a:cubicBezTo>
                    <a:pt x="0" y="229"/>
                    <a:pt x="10" y="259"/>
                    <a:pt x="41" y="289"/>
                  </a:cubicBezTo>
                  <a:cubicBezTo>
                    <a:pt x="70" y="318"/>
                    <a:pt x="101" y="350"/>
                    <a:pt x="140" y="366"/>
                  </a:cubicBezTo>
                  <a:cubicBezTo>
                    <a:pt x="179" y="382"/>
                    <a:pt x="228" y="385"/>
                    <a:pt x="268" y="371"/>
                  </a:cubicBezTo>
                  <a:cubicBezTo>
                    <a:pt x="317" y="353"/>
                    <a:pt x="336" y="335"/>
                    <a:pt x="362" y="288"/>
                  </a:cubicBezTo>
                  <a:cubicBezTo>
                    <a:pt x="385" y="247"/>
                    <a:pt x="414" y="188"/>
                    <a:pt x="410" y="140"/>
                  </a:cubicBezTo>
                  <a:cubicBezTo>
                    <a:pt x="407" y="107"/>
                    <a:pt x="376" y="54"/>
                    <a:pt x="345" y="40"/>
                  </a:cubicBezTo>
                  <a:cubicBezTo>
                    <a:pt x="274" y="9"/>
                    <a:pt x="223" y="0"/>
                    <a:pt x="150" y="0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AB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1E416A3A-E4DD-4F0E-8065-C5D189DD1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" y="1117"/>
              <a:ext cx="868" cy="824"/>
            </a:xfrm>
            <a:custGeom>
              <a:avLst/>
              <a:gdLst>
                <a:gd name="T0" fmla="*/ 463 w 347"/>
                <a:gd name="T1" fmla="*/ 200 h 309"/>
                <a:gd name="T2" fmla="*/ 13 w 347"/>
                <a:gd name="T3" fmla="*/ 1139 h 309"/>
                <a:gd name="T4" fmla="*/ 233 w 347"/>
                <a:gd name="T5" fmla="*/ 1643 h 309"/>
                <a:gd name="T6" fmla="*/ 483 w 347"/>
                <a:gd name="T7" fmla="*/ 1997 h 309"/>
                <a:gd name="T8" fmla="*/ 1158 w 347"/>
                <a:gd name="T9" fmla="*/ 2077 h 309"/>
                <a:gd name="T10" fmla="*/ 1388 w 347"/>
                <a:gd name="T11" fmla="*/ 1933 h 309"/>
                <a:gd name="T12" fmla="*/ 1658 w 347"/>
                <a:gd name="T13" fmla="*/ 1792 h 309"/>
                <a:gd name="T14" fmla="*/ 1739 w 347"/>
                <a:gd name="T15" fmla="*/ 320 h 309"/>
                <a:gd name="T16" fmla="*/ 926 w 347"/>
                <a:gd name="T17" fmla="*/ 13 h 309"/>
                <a:gd name="T18" fmla="*/ 463 w 347"/>
                <a:gd name="T19" fmla="*/ 200 h 309"/>
                <a:gd name="T20" fmla="*/ 463 w 347"/>
                <a:gd name="T21" fmla="*/ 200 h 3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7" h="309">
                  <a:moveTo>
                    <a:pt x="74" y="28"/>
                  </a:moveTo>
                  <a:cubicBezTo>
                    <a:pt x="32" y="58"/>
                    <a:pt x="0" y="107"/>
                    <a:pt x="2" y="160"/>
                  </a:cubicBezTo>
                  <a:cubicBezTo>
                    <a:pt x="2" y="188"/>
                    <a:pt x="19" y="210"/>
                    <a:pt x="37" y="231"/>
                  </a:cubicBezTo>
                  <a:cubicBezTo>
                    <a:pt x="50" y="247"/>
                    <a:pt x="61" y="267"/>
                    <a:pt x="77" y="281"/>
                  </a:cubicBezTo>
                  <a:cubicBezTo>
                    <a:pt x="107" y="308"/>
                    <a:pt x="151" y="309"/>
                    <a:pt x="185" y="292"/>
                  </a:cubicBezTo>
                  <a:cubicBezTo>
                    <a:pt x="198" y="285"/>
                    <a:pt x="209" y="277"/>
                    <a:pt x="222" y="272"/>
                  </a:cubicBezTo>
                  <a:cubicBezTo>
                    <a:pt x="240" y="266"/>
                    <a:pt x="253" y="268"/>
                    <a:pt x="265" y="252"/>
                  </a:cubicBezTo>
                  <a:cubicBezTo>
                    <a:pt x="308" y="196"/>
                    <a:pt x="347" y="95"/>
                    <a:pt x="278" y="45"/>
                  </a:cubicBezTo>
                  <a:cubicBezTo>
                    <a:pt x="240" y="18"/>
                    <a:pt x="195" y="6"/>
                    <a:pt x="148" y="2"/>
                  </a:cubicBezTo>
                  <a:cubicBezTo>
                    <a:pt x="127" y="0"/>
                    <a:pt x="95" y="14"/>
                    <a:pt x="74" y="28"/>
                  </a:cubicBezTo>
                  <a:cubicBezTo>
                    <a:pt x="73" y="29"/>
                    <a:pt x="74" y="28"/>
                    <a:pt x="74" y="28"/>
                  </a:cubicBezTo>
                  <a:close/>
                </a:path>
              </a:pathLst>
            </a:custGeom>
            <a:solidFill>
              <a:srgbClr val="CC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0691BEE3-B915-46CE-99D2-4C5B38A54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" y="1077"/>
              <a:ext cx="826" cy="942"/>
            </a:xfrm>
            <a:custGeom>
              <a:avLst/>
              <a:gdLst>
                <a:gd name="T0" fmla="*/ 345 w 330"/>
                <a:gd name="T1" fmla="*/ 2031 h 353"/>
                <a:gd name="T2" fmla="*/ 113 w 330"/>
                <a:gd name="T3" fmla="*/ 1324 h 353"/>
                <a:gd name="T4" fmla="*/ 208 w 330"/>
                <a:gd name="T5" fmla="*/ 777 h 353"/>
                <a:gd name="T6" fmla="*/ 433 w 330"/>
                <a:gd name="T7" fmla="*/ 440 h 353"/>
                <a:gd name="T8" fmla="*/ 701 w 330"/>
                <a:gd name="T9" fmla="*/ 115 h 353"/>
                <a:gd name="T10" fmla="*/ 996 w 330"/>
                <a:gd name="T11" fmla="*/ 56 h 353"/>
                <a:gd name="T12" fmla="*/ 989 w 330"/>
                <a:gd name="T13" fmla="*/ 56 h 353"/>
                <a:gd name="T14" fmla="*/ 2068 w 330"/>
                <a:gd name="T15" fmla="*/ 291 h 353"/>
                <a:gd name="T16" fmla="*/ 2035 w 330"/>
                <a:gd name="T17" fmla="*/ 270 h 353"/>
                <a:gd name="T18" fmla="*/ 884 w 330"/>
                <a:gd name="T19" fmla="*/ 0 h 353"/>
                <a:gd name="T20" fmla="*/ 896 w 330"/>
                <a:gd name="T21" fmla="*/ 0 h 353"/>
                <a:gd name="T22" fmla="*/ 601 w 330"/>
                <a:gd name="T23" fmla="*/ 64 h 353"/>
                <a:gd name="T24" fmla="*/ 333 w 330"/>
                <a:gd name="T25" fmla="*/ 392 h 353"/>
                <a:gd name="T26" fmla="*/ 100 w 330"/>
                <a:gd name="T27" fmla="*/ 726 h 353"/>
                <a:gd name="T28" fmla="*/ 13 w 330"/>
                <a:gd name="T29" fmla="*/ 1276 h 353"/>
                <a:gd name="T30" fmla="*/ 245 w 330"/>
                <a:gd name="T31" fmla="*/ 1980 h 353"/>
                <a:gd name="T32" fmla="*/ 826 w 330"/>
                <a:gd name="T33" fmla="*/ 2500 h 353"/>
                <a:gd name="T34" fmla="*/ 846 w 330"/>
                <a:gd name="T35" fmla="*/ 2514 h 353"/>
                <a:gd name="T36" fmla="*/ 345 w 330"/>
                <a:gd name="T37" fmla="*/ 2031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0" h="353">
                  <a:moveTo>
                    <a:pt x="55" y="285"/>
                  </a:moveTo>
                  <a:cubicBezTo>
                    <a:pt x="25" y="256"/>
                    <a:pt x="16" y="228"/>
                    <a:pt x="18" y="186"/>
                  </a:cubicBezTo>
                  <a:cubicBezTo>
                    <a:pt x="19" y="161"/>
                    <a:pt x="22" y="133"/>
                    <a:pt x="33" y="109"/>
                  </a:cubicBezTo>
                  <a:cubicBezTo>
                    <a:pt x="41" y="90"/>
                    <a:pt x="56" y="78"/>
                    <a:pt x="69" y="62"/>
                  </a:cubicBezTo>
                  <a:cubicBezTo>
                    <a:pt x="83" y="44"/>
                    <a:pt x="90" y="26"/>
                    <a:pt x="112" y="16"/>
                  </a:cubicBezTo>
                  <a:cubicBezTo>
                    <a:pt x="127" y="10"/>
                    <a:pt x="143" y="7"/>
                    <a:pt x="159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222" y="8"/>
                    <a:pt x="269" y="15"/>
                    <a:pt x="330" y="41"/>
                  </a:cubicBezTo>
                  <a:cubicBezTo>
                    <a:pt x="328" y="40"/>
                    <a:pt x="327" y="39"/>
                    <a:pt x="325" y="38"/>
                  </a:cubicBezTo>
                  <a:cubicBezTo>
                    <a:pt x="258" y="9"/>
                    <a:pt x="210" y="0"/>
                    <a:pt x="1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7" y="0"/>
                    <a:pt x="111" y="2"/>
                    <a:pt x="96" y="9"/>
                  </a:cubicBezTo>
                  <a:cubicBezTo>
                    <a:pt x="74" y="19"/>
                    <a:pt x="67" y="36"/>
                    <a:pt x="53" y="55"/>
                  </a:cubicBezTo>
                  <a:cubicBezTo>
                    <a:pt x="40" y="71"/>
                    <a:pt x="25" y="82"/>
                    <a:pt x="16" y="102"/>
                  </a:cubicBezTo>
                  <a:cubicBezTo>
                    <a:pt x="6" y="125"/>
                    <a:pt x="3" y="153"/>
                    <a:pt x="2" y="179"/>
                  </a:cubicBezTo>
                  <a:cubicBezTo>
                    <a:pt x="0" y="220"/>
                    <a:pt x="9" y="249"/>
                    <a:pt x="39" y="278"/>
                  </a:cubicBezTo>
                  <a:cubicBezTo>
                    <a:pt x="66" y="305"/>
                    <a:pt x="96" y="336"/>
                    <a:pt x="132" y="351"/>
                  </a:cubicBezTo>
                  <a:cubicBezTo>
                    <a:pt x="133" y="352"/>
                    <a:pt x="134" y="352"/>
                    <a:pt x="135" y="353"/>
                  </a:cubicBezTo>
                  <a:cubicBezTo>
                    <a:pt x="105" y="336"/>
                    <a:pt x="79" y="309"/>
                    <a:pt x="55" y="285"/>
                  </a:cubicBezTo>
                </a:path>
              </a:pathLst>
            </a:custGeom>
            <a:solidFill>
              <a:srgbClr val="EA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AFF93872-2878-4640-8A9D-3AE28CDA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" y="1205"/>
              <a:ext cx="803" cy="851"/>
            </a:xfrm>
            <a:custGeom>
              <a:avLst/>
              <a:gdLst>
                <a:gd name="T0" fmla="*/ 1984 w 321"/>
                <a:gd name="T1" fmla="*/ 632 h 319"/>
                <a:gd name="T2" fmla="*/ 1651 w 321"/>
                <a:gd name="T3" fmla="*/ 0 h 319"/>
                <a:gd name="T4" fmla="*/ 1884 w 321"/>
                <a:gd name="T5" fmla="*/ 542 h 319"/>
                <a:gd name="T6" fmla="*/ 1601 w 321"/>
                <a:gd name="T7" fmla="*/ 1523 h 319"/>
                <a:gd name="T8" fmla="*/ 1046 w 321"/>
                <a:gd name="T9" fmla="*/ 2078 h 319"/>
                <a:gd name="T10" fmla="*/ 295 w 321"/>
                <a:gd name="T11" fmla="*/ 2049 h 319"/>
                <a:gd name="T12" fmla="*/ 0 w 321"/>
                <a:gd name="T13" fmla="*/ 1835 h 319"/>
                <a:gd name="T14" fmla="*/ 395 w 321"/>
                <a:gd name="T15" fmla="*/ 2142 h 319"/>
                <a:gd name="T16" fmla="*/ 1146 w 321"/>
                <a:gd name="T17" fmla="*/ 2177 h 319"/>
                <a:gd name="T18" fmla="*/ 1701 w 321"/>
                <a:gd name="T19" fmla="*/ 1622 h 319"/>
                <a:gd name="T20" fmla="*/ 1984 w 321"/>
                <a:gd name="T21" fmla="*/ 632 h 3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1" h="319">
                  <a:moveTo>
                    <a:pt x="317" y="89"/>
                  </a:moveTo>
                  <a:cubicBezTo>
                    <a:pt x="314" y="61"/>
                    <a:pt x="291" y="18"/>
                    <a:pt x="264" y="0"/>
                  </a:cubicBezTo>
                  <a:cubicBezTo>
                    <a:pt x="284" y="21"/>
                    <a:pt x="299" y="53"/>
                    <a:pt x="301" y="76"/>
                  </a:cubicBezTo>
                  <a:cubicBezTo>
                    <a:pt x="305" y="121"/>
                    <a:pt x="278" y="176"/>
                    <a:pt x="256" y="214"/>
                  </a:cubicBezTo>
                  <a:cubicBezTo>
                    <a:pt x="232" y="258"/>
                    <a:pt x="213" y="276"/>
                    <a:pt x="167" y="292"/>
                  </a:cubicBezTo>
                  <a:cubicBezTo>
                    <a:pt x="130" y="306"/>
                    <a:pt x="84" y="303"/>
                    <a:pt x="47" y="288"/>
                  </a:cubicBezTo>
                  <a:cubicBezTo>
                    <a:pt x="30" y="281"/>
                    <a:pt x="14" y="270"/>
                    <a:pt x="0" y="258"/>
                  </a:cubicBezTo>
                  <a:cubicBezTo>
                    <a:pt x="19" y="275"/>
                    <a:pt x="39" y="292"/>
                    <a:pt x="63" y="301"/>
                  </a:cubicBezTo>
                  <a:cubicBezTo>
                    <a:pt x="100" y="317"/>
                    <a:pt x="145" y="319"/>
                    <a:pt x="183" y="306"/>
                  </a:cubicBezTo>
                  <a:cubicBezTo>
                    <a:pt x="229" y="289"/>
                    <a:pt x="247" y="272"/>
                    <a:pt x="272" y="228"/>
                  </a:cubicBezTo>
                  <a:cubicBezTo>
                    <a:pt x="293" y="190"/>
                    <a:pt x="321" y="134"/>
                    <a:pt x="317" y="89"/>
                  </a:cubicBezTo>
                </a:path>
              </a:pathLst>
            </a:custGeom>
            <a:solidFill>
              <a:srgbClr val="8AB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567A1D92-9F23-4070-B0B0-79C937650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" y="1216"/>
              <a:ext cx="680" cy="691"/>
            </a:xfrm>
            <a:custGeom>
              <a:avLst/>
              <a:gdLst>
                <a:gd name="T0" fmla="*/ 0 w 272"/>
                <a:gd name="T1" fmla="*/ 1225 h 259"/>
                <a:gd name="T2" fmla="*/ 570 w 272"/>
                <a:gd name="T3" fmla="*/ 1836 h 259"/>
                <a:gd name="T4" fmla="*/ 970 w 272"/>
                <a:gd name="T5" fmla="*/ 1686 h 259"/>
                <a:gd name="T6" fmla="*/ 1270 w 272"/>
                <a:gd name="T7" fmla="*/ 1566 h 259"/>
                <a:gd name="T8" fmla="*/ 1658 w 272"/>
                <a:gd name="T9" fmla="*/ 798 h 259"/>
                <a:gd name="T10" fmla="*/ 1400 w 272"/>
                <a:gd name="T11" fmla="*/ 56 h 259"/>
                <a:gd name="T12" fmla="*/ 1350 w 272"/>
                <a:gd name="T13" fmla="*/ 8 h 259"/>
                <a:gd name="T14" fmla="*/ 1438 w 272"/>
                <a:gd name="T15" fmla="*/ 824 h 259"/>
                <a:gd name="T16" fmla="*/ 1258 w 272"/>
                <a:gd name="T17" fmla="*/ 1147 h 259"/>
                <a:gd name="T18" fmla="*/ 988 w 272"/>
                <a:gd name="T19" fmla="*/ 1318 h 259"/>
                <a:gd name="T20" fmla="*/ 438 w 272"/>
                <a:gd name="T21" fmla="*/ 1467 h 259"/>
                <a:gd name="T22" fmla="*/ 25 w 272"/>
                <a:gd name="T23" fmla="*/ 1225 h 2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2" h="259">
                  <a:moveTo>
                    <a:pt x="0" y="172"/>
                  </a:moveTo>
                  <a:cubicBezTo>
                    <a:pt x="31" y="199"/>
                    <a:pt x="42" y="254"/>
                    <a:pt x="91" y="258"/>
                  </a:cubicBezTo>
                  <a:cubicBezTo>
                    <a:pt x="113" y="259"/>
                    <a:pt x="136" y="247"/>
                    <a:pt x="155" y="237"/>
                  </a:cubicBezTo>
                  <a:cubicBezTo>
                    <a:pt x="170" y="230"/>
                    <a:pt x="188" y="228"/>
                    <a:pt x="203" y="220"/>
                  </a:cubicBezTo>
                  <a:cubicBezTo>
                    <a:pt x="234" y="202"/>
                    <a:pt x="259" y="146"/>
                    <a:pt x="265" y="112"/>
                  </a:cubicBezTo>
                  <a:cubicBezTo>
                    <a:pt x="272" y="75"/>
                    <a:pt x="256" y="28"/>
                    <a:pt x="224" y="8"/>
                  </a:cubicBezTo>
                  <a:cubicBezTo>
                    <a:pt x="221" y="7"/>
                    <a:pt x="216" y="0"/>
                    <a:pt x="216" y="1"/>
                  </a:cubicBezTo>
                  <a:cubicBezTo>
                    <a:pt x="240" y="41"/>
                    <a:pt x="248" y="71"/>
                    <a:pt x="230" y="116"/>
                  </a:cubicBezTo>
                  <a:cubicBezTo>
                    <a:pt x="223" y="133"/>
                    <a:pt x="216" y="150"/>
                    <a:pt x="201" y="161"/>
                  </a:cubicBezTo>
                  <a:cubicBezTo>
                    <a:pt x="188" y="170"/>
                    <a:pt x="171" y="173"/>
                    <a:pt x="158" y="185"/>
                  </a:cubicBezTo>
                  <a:cubicBezTo>
                    <a:pt x="123" y="214"/>
                    <a:pt x="113" y="236"/>
                    <a:pt x="70" y="206"/>
                  </a:cubicBezTo>
                  <a:cubicBezTo>
                    <a:pt x="52" y="194"/>
                    <a:pt x="15" y="190"/>
                    <a:pt x="4" y="172"/>
                  </a:cubicBezTo>
                </a:path>
              </a:pathLst>
            </a:custGeom>
            <a:solidFill>
              <a:srgbClr val="BA9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70FDFFF1-42A8-4648-BF13-7A9AAC149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1149"/>
              <a:ext cx="495" cy="435"/>
            </a:xfrm>
            <a:custGeom>
              <a:avLst/>
              <a:gdLst>
                <a:gd name="T0" fmla="*/ 1175 w 198"/>
                <a:gd name="T1" fmla="*/ 64 h 163"/>
                <a:gd name="T2" fmla="*/ 400 w 198"/>
                <a:gd name="T3" fmla="*/ 363 h 163"/>
                <a:gd name="T4" fmla="*/ 150 w 198"/>
                <a:gd name="T5" fmla="*/ 1161 h 163"/>
                <a:gd name="T6" fmla="*/ 613 w 198"/>
                <a:gd name="T7" fmla="*/ 350 h 163"/>
                <a:gd name="T8" fmla="*/ 1238 w 198"/>
                <a:gd name="T9" fmla="*/ 77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" h="163">
                  <a:moveTo>
                    <a:pt x="188" y="9"/>
                  </a:moveTo>
                  <a:cubicBezTo>
                    <a:pt x="140" y="0"/>
                    <a:pt x="99" y="15"/>
                    <a:pt x="64" y="51"/>
                  </a:cubicBezTo>
                  <a:cubicBezTo>
                    <a:pt x="39" y="76"/>
                    <a:pt x="0" y="127"/>
                    <a:pt x="24" y="163"/>
                  </a:cubicBezTo>
                  <a:cubicBezTo>
                    <a:pt x="3" y="116"/>
                    <a:pt x="68" y="75"/>
                    <a:pt x="98" y="49"/>
                  </a:cubicBezTo>
                  <a:cubicBezTo>
                    <a:pt x="120" y="30"/>
                    <a:pt x="168" y="1"/>
                    <a:pt x="198" y="11"/>
                  </a:cubicBezTo>
                </a:path>
              </a:pathLst>
            </a:custGeom>
            <a:solidFill>
              <a:srgbClr val="E3D5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59251A93-CC47-466C-A3BF-19743D0F1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1448"/>
              <a:ext cx="475" cy="464"/>
            </a:xfrm>
            <a:custGeom>
              <a:avLst/>
              <a:gdLst>
                <a:gd name="T0" fmla="*/ 0 w 190"/>
                <a:gd name="T1" fmla="*/ 1195 h 174"/>
                <a:gd name="T2" fmla="*/ 425 w 190"/>
                <a:gd name="T3" fmla="*/ 1075 h 174"/>
                <a:gd name="T4" fmla="*/ 925 w 190"/>
                <a:gd name="T5" fmla="*/ 811 h 174"/>
                <a:gd name="T6" fmla="*/ 1170 w 190"/>
                <a:gd name="T7" fmla="*/ 0 h 174"/>
                <a:gd name="T8" fmla="*/ 888 w 190"/>
                <a:gd name="T9" fmla="*/ 712 h 174"/>
                <a:gd name="T10" fmla="*/ 533 w 190"/>
                <a:gd name="T11" fmla="*/ 917 h 174"/>
                <a:gd name="T12" fmla="*/ 0 w 190"/>
                <a:gd name="T13" fmla="*/ 1195 h 1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0" h="174">
                  <a:moveTo>
                    <a:pt x="0" y="168"/>
                  </a:moveTo>
                  <a:cubicBezTo>
                    <a:pt x="29" y="174"/>
                    <a:pt x="40" y="162"/>
                    <a:pt x="68" y="151"/>
                  </a:cubicBezTo>
                  <a:cubicBezTo>
                    <a:pt x="96" y="140"/>
                    <a:pt x="124" y="140"/>
                    <a:pt x="148" y="114"/>
                  </a:cubicBezTo>
                  <a:cubicBezTo>
                    <a:pt x="172" y="88"/>
                    <a:pt x="190" y="37"/>
                    <a:pt x="187" y="0"/>
                  </a:cubicBezTo>
                  <a:cubicBezTo>
                    <a:pt x="187" y="24"/>
                    <a:pt x="164" y="85"/>
                    <a:pt x="142" y="100"/>
                  </a:cubicBezTo>
                  <a:cubicBezTo>
                    <a:pt x="120" y="114"/>
                    <a:pt x="107" y="120"/>
                    <a:pt x="85" y="129"/>
                  </a:cubicBezTo>
                  <a:cubicBezTo>
                    <a:pt x="63" y="138"/>
                    <a:pt x="18" y="174"/>
                    <a:pt x="0" y="168"/>
                  </a:cubicBezTo>
                </a:path>
              </a:pathLst>
            </a:custGeom>
            <a:solidFill>
              <a:srgbClr val="AC7D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2" name="Freeform 20">
              <a:extLst>
                <a:ext uri="{FF2B5EF4-FFF2-40B4-BE49-F238E27FC236}">
                  <a16:creationId xmlns:a16="http://schemas.microsoft.com/office/drawing/2014/main" id="{3C13320D-FBBA-4A8B-9DC2-16FFD7321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443"/>
              <a:ext cx="578" cy="634"/>
            </a:xfrm>
            <a:custGeom>
              <a:avLst/>
              <a:gdLst>
                <a:gd name="T0" fmla="*/ 1409 w 231"/>
                <a:gd name="T1" fmla="*/ 0 h 238"/>
                <a:gd name="T2" fmla="*/ 638 w 231"/>
                <a:gd name="T3" fmla="*/ 1505 h 238"/>
                <a:gd name="T4" fmla="*/ 0 w 231"/>
                <a:gd name="T5" fmla="*/ 1582 h 238"/>
                <a:gd name="T6" fmla="*/ 726 w 231"/>
                <a:gd name="T7" fmla="*/ 1369 h 238"/>
                <a:gd name="T8" fmla="*/ 1409 w 231"/>
                <a:gd name="T9" fmla="*/ 0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" h="238">
                  <a:moveTo>
                    <a:pt x="225" y="0"/>
                  </a:moveTo>
                  <a:cubicBezTo>
                    <a:pt x="231" y="26"/>
                    <a:pt x="181" y="185"/>
                    <a:pt x="102" y="212"/>
                  </a:cubicBezTo>
                  <a:cubicBezTo>
                    <a:pt x="23" y="238"/>
                    <a:pt x="0" y="223"/>
                    <a:pt x="0" y="223"/>
                  </a:cubicBezTo>
                  <a:cubicBezTo>
                    <a:pt x="33" y="226"/>
                    <a:pt x="87" y="212"/>
                    <a:pt x="116" y="193"/>
                  </a:cubicBezTo>
                  <a:cubicBezTo>
                    <a:pt x="146" y="175"/>
                    <a:pt x="204" y="93"/>
                    <a:pt x="225" y="0"/>
                  </a:cubicBezTo>
                </a:path>
              </a:pathLst>
            </a:custGeom>
            <a:solidFill>
              <a:srgbClr val="65AD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3" name="Freeform 21">
              <a:extLst>
                <a:ext uri="{FF2B5EF4-FFF2-40B4-BE49-F238E27FC236}">
                  <a16:creationId xmlns:a16="http://schemas.microsoft.com/office/drawing/2014/main" id="{F41E321C-F5CF-471E-A44B-339E46CE5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" y="1117"/>
              <a:ext cx="868" cy="824"/>
            </a:xfrm>
            <a:custGeom>
              <a:avLst/>
              <a:gdLst>
                <a:gd name="T0" fmla="*/ 463 w 347"/>
                <a:gd name="T1" fmla="*/ 200 h 309"/>
                <a:gd name="T2" fmla="*/ 13 w 347"/>
                <a:gd name="T3" fmla="*/ 1139 h 309"/>
                <a:gd name="T4" fmla="*/ 233 w 347"/>
                <a:gd name="T5" fmla="*/ 1643 h 309"/>
                <a:gd name="T6" fmla="*/ 483 w 347"/>
                <a:gd name="T7" fmla="*/ 1997 h 309"/>
                <a:gd name="T8" fmla="*/ 1158 w 347"/>
                <a:gd name="T9" fmla="*/ 2077 h 309"/>
                <a:gd name="T10" fmla="*/ 1388 w 347"/>
                <a:gd name="T11" fmla="*/ 1933 h 309"/>
                <a:gd name="T12" fmla="*/ 1658 w 347"/>
                <a:gd name="T13" fmla="*/ 1792 h 309"/>
                <a:gd name="T14" fmla="*/ 1739 w 347"/>
                <a:gd name="T15" fmla="*/ 320 h 309"/>
                <a:gd name="T16" fmla="*/ 926 w 347"/>
                <a:gd name="T17" fmla="*/ 13 h 309"/>
                <a:gd name="T18" fmla="*/ 463 w 347"/>
                <a:gd name="T19" fmla="*/ 200 h 309"/>
                <a:gd name="T20" fmla="*/ 463 w 347"/>
                <a:gd name="T21" fmla="*/ 200 h 3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7" h="309">
                  <a:moveTo>
                    <a:pt x="74" y="28"/>
                  </a:moveTo>
                  <a:cubicBezTo>
                    <a:pt x="32" y="58"/>
                    <a:pt x="0" y="107"/>
                    <a:pt x="2" y="160"/>
                  </a:cubicBezTo>
                  <a:cubicBezTo>
                    <a:pt x="2" y="188"/>
                    <a:pt x="19" y="210"/>
                    <a:pt x="37" y="231"/>
                  </a:cubicBezTo>
                  <a:cubicBezTo>
                    <a:pt x="50" y="247"/>
                    <a:pt x="61" y="267"/>
                    <a:pt x="77" y="281"/>
                  </a:cubicBezTo>
                  <a:cubicBezTo>
                    <a:pt x="107" y="308"/>
                    <a:pt x="151" y="309"/>
                    <a:pt x="185" y="292"/>
                  </a:cubicBezTo>
                  <a:cubicBezTo>
                    <a:pt x="198" y="285"/>
                    <a:pt x="209" y="277"/>
                    <a:pt x="222" y="272"/>
                  </a:cubicBezTo>
                  <a:cubicBezTo>
                    <a:pt x="240" y="266"/>
                    <a:pt x="253" y="268"/>
                    <a:pt x="265" y="252"/>
                  </a:cubicBezTo>
                  <a:cubicBezTo>
                    <a:pt x="308" y="196"/>
                    <a:pt x="347" y="95"/>
                    <a:pt x="278" y="45"/>
                  </a:cubicBezTo>
                  <a:cubicBezTo>
                    <a:pt x="240" y="18"/>
                    <a:pt x="195" y="6"/>
                    <a:pt x="148" y="2"/>
                  </a:cubicBezTo>
                  <a:cubicBezTo>
                    <a:pt x="127" y="0"/>
                    <a:pt x="95" y="14"/>
                    <a:pt x="74" y="28"/>
                  </a:cubicBezTo>
                  <a:cubicBezTo>
                    <a:pt x="73" y="29"/>
                    <a:pt x="74" y="28"/>
                    <a:pt x="74" y="28"/>
                  </a:cubicBezTo>
                  <a:close/>
                </a:path>
              </a:pathLst>
            </a:custGeom>
            <a:noFill/>
            <a:ln w="7938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4" name="Freeform 22">
              <a:extLst>
                <a:ext uri="{FF2B5EF4-FFF2-40B4-BE49-F238E27FC236}">
                  <a16:creationId xmlns:a16="http://schemas.microsoft.com/office/drawing/2014/main" id="{8135CCD4-A381-49CC-B93F-46F45BC84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056"/>
              <a:ext cx="1036" cy="1029"/>
            </a:xfrm>
            <a:custGeom>
              <a:avLst/>
              <a:gdLst>
                <a:gd name="T0" fmla="*/ 951 w 414"/>
                <a:gd name="T1" fmla="*/ 8 h 386"/>
                <a:gd name="T2" fmla="*/ 638 w 414"/>
                <a:gd name="T3" fmla="*/ 72 h 386"/>
                <a:gd name="T4" fmla="*/ 350 w 414"/>
                <a:gd name="T5" fmla="*/ 405 h 386"/>
                <a:gd name="T6" fmla="*/ 108 w 414"/>
                <a:gd name="T7" fmla="*/ 754 h 386"/>
                <a:gd name="T8" fmla="*/ 13 w 414"/>
                <a:gd name="T9" fmla="*/ 1330 h 386"/>
                <a:gd name="T10" fmla="*/ 258 w 414"/>
                <a:gd name="T11" fmla="*/ 2061 h 386"/>
                <a:gd name="T12" fmla="*/ 876 w 414"/>
                <a:gd name="T13" fmla="*/ 2607 h 386"/>
                <a:gd name="T14" fmla="*/ 1679 w 414"/>
                <a:gd name="T15" fmla="*/ 2636 h 386"/>
                <a:gd name="T16" fmla="*/ 2267 w 414"/>
                <a:gd name="T17" fmla="*/ 2047 h 386"/>
                <a:gd name="T18" fmla="*/ 2567 w 414"/>
                <a:gd name="T19" fmla="*/ 1002 h 386"/>
                <a:gd name="T20" fmla="*/ 2160 w 414"/>
                <a:gd name="T21" fmla="*/ 285 h 386"/>
                <a:gd name="T22" fmla="*/ 938 w 414"/>
                <a:gd name="T23" fmla="*/ 8 h 386"/>
                <a:gd name="T24" fmla="*/ 951 w 414"/>
                <a:gd name="T25" fmla="*/ 8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386">
                  <a:moveTo>
                    <a:pt x="152" y="1"/>
                  </a:moveTo>
                  <a:cubicBezTo>
                    <a:pt x="134" y="0"/>
                    <a:pt x="118" y="3"/>
                    <a:pt x="102" y="10"/>
                  </a:cubicBezTo>
                  <a:cubicBezTo>
                    <a:pt x="78" y="20"/>
                    <a:pt x="71" y="38"/>
                    <a:pt x="56" y="57"/>
                  </a:cubicBezTo>
                  <a:cubicBezTo>
                    <a:pt x="42" y="74"/>
                    <a:pt x="26" y="86"/>
                    <a:pt x="17" y="106"/>
                  </a:cubicBezTo>
                  <a:cubicBezTo>
                    <a:pt x="6" y="131"/>
                    <a:pt x="3" y="160"/>
                    <a:pt x="2" y="187"/>
                  </a:cubicBezTo>
                  <a:cubicBezTo>
                    <a:pt x="0" y="230"/>
                    <a:pt x="10" y="260"/>
                    <a:pt x="41" y="290"/>
                  </a:cubicBezTo>
                  <a:cubicBezTo>
                    <a:pt x="70" y="318"/>
                    <a:pt x="101" y="351"/>
                    <a:pt x="140" y="367"/>
                  </a:cubicBezTo>
                  <a:cubicBezTo>
                    <a:pt x="179" y="383"/>
                    <a:pt x="228" y="386"/>
                    <a:pt x="268" y="371"/>
                  </a:cubicBezTo>
                  <a:cubicBezTo>
                    <a:pt x="317" y="354"/>
                    <a:pt x="336" y="335"/>
                    <a:pt x="362" y="288"/>
                  </a:cubicBezTo>
                  <a:cubicBezTo>
                    <a:pt x="385" y="248"/>
                    <a:pt x="414" y="189"/>
                    <a:pt x="410" y="141"/>
                  </a:cubicBezTo>
                  <a:cubicBezTo>
                    <a:pt x="407" y="107"/>
                    <a:pt x="376" y="54"/>
                    <a:pt x="345" y="40"/>
                  </a:cubicBezTo>
                  <a:cubicBezTo>
                    <a:pt x="274" y="9"/>
                    <a:pt x="223" y="1"/>
                    <a:pt x="150" y="1"/>
                  </a:cubicBezTo>
                  <a:lnTo>
                    <a:pt x="152" y="1"/>
                  </a:lnTo>
                  <a:close/>
                </a:path>
              </a:pathLst>
            </a:custGeom>
            <a:noFill/>
            <a:ln w="7938" cap="rnd">
              <a:solidFill>
                <a:srgbClr val="5857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fr-FR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5" name="Oval 23">
              <a:extLst>
                <a:ext uri="{FF2B5EF4-FFF2-40B4-BE49-F238E27FC236}">
                  <a16:creationId xmlns:a16="http://schemas.microsoft.com/office/drawing/2014/main" id="{3196B61A-EAB0-4715-A132-06AD6BA84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" y="1160"/>
              <a:ext cx="83" cy="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 eaLnBrk="1" hangingPunct="1">
                <a:defRPr/>
              </a:pPr>
              <a:endParaRPr lang="en-US" altLang="en-US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6" name="Oval 24">
              <a:extLst>
                <a:ext uri="{FF2B5EF4-FFF2-40B4-BE49-F238E27FC236}">
                  <a16:creationId xmlns:a16="http://schemas.microsoft.com/office/drawing/2014/main" id="{AE4B1162-D55E-490A-B468-D612E245B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" y="1155"/>
              <a:ext cx="30" cy="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 eaLnBrk="1" hangingPunct="1">
                <a:defRPr/>
              </a:pPr>
              <a:endParaRPr lang="en-US" altLang="en-US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7" name="Oval 25">
              <a:extLst>
                <a:ext uri="{FF2B5EF4-FFF2-40B4-BE49-F238E27FC236}">
                  <a16:creationId xmlns:a16="http://schemas.microsoft.com/office/drawing/2014/main" id="{48AD3172-B99F-4043-AC1D-8C6272830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" y="1221"/>
              <a:ext cx="30" cy="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 eaLnBrk="1" hangingPunct="1">
                <a:defRPr/>
              </a:pPr>
              <a:endParaRPr lang="en-US" altLang="en-US" sz="135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5" name="ZoneTexte 284">
            <a:extLst>
              <a:ext uri="{FF2B5EF4-FFF2-40B4-BE49-F238E27FC236}">
                <a16:creationId xmlns:a16="http://schemas.microsoft.com/office/drawing/2014/main" id="{6A683382-E90E-4C5F-8283-6138947B61D4}"/>
              </a:ext>
            </a:extLst>
          </p:cNvPr>
          <p:cNvSpPr txBox="1"/>
          <p:nvPr/>
        </p:nvSpPr>
        <p:spPr>
          <a:xfrm>
            <a:off x="3870346" y="3218492"/>
            <a:ext cx="16304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400" b="1" dirty="0">
                <a:solidFill>
                  <a:prstClr val="black"/>
                </a:solidFill>
                <a:latin typeface="Calibri" panose="020F0502020204030204"/>
              </a:rPr>
              <a:t>Cytokines</a:t>
            </a:r>
          </a:p>
        </p:txBody>
      </p:sp>
      <p:sp>
        <p:nvSpPr>
          <p:cNvPr id="286" name="ZoneTexte 285">
            <a:extLst>
              <a:ext uri="{FF2B5EF4-FFF2-40B4-BE49-F238E27FC236}">
                <a16:creationId xmlns:a16="http://schemas.microsoft.com/office/drawing/2014/main" id="{39BA845B-0604-4E45-BF54-C3BBB5A5976C}"/>
              </a:ext>
            </a:extLst>
          </p:cNvPr>
          <p:cNvSpPr txBox="1"/>
          <p:nvPr/>
        </p:nvSpPr>
        <p:spPr>
          <a:xfrm>
            <a:off x="473919" y="1406118"/>
            <a:ext cx="1529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400" b="1" dirty="0" err="1">
                <a:solidFill>
                  <a:prstClr val="black"/>
                </a:solidFill>
                <a:latin typeface="Calibri" panose="020F0502020204030204"/>
              </a:rPr>
              <a:t>Viruses</a:t>
            </a:r>
            <a:r>
              <a:rPr lang="fr-FR" sz="14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fr-FR" sz="1400" b="1" dirty="0" err="1">
                <a:solidFill>
                  <a:prstClr val="black"/>
                </a:solidFill>
                <a:latin typeface="Calibri" panose="020F0502020204030204"/>
              </a:rPr>
              <a:t>bacteria</a:t>
            </a:r>
            <a:r>
              <a:rPr lang="fr-FR" sz="14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fr-FR" sz="1400" b="1" dirty="0" err="1">
                <a:solidFill>
                  <a:prstClr val="black"/>
                </a:solidFill>
                <a:latin typeface="Calibri" panose="020F0502020204030204"/>
              </a:rPr>
              <a:t>toxins</a:t>
            </a:r>
            <a:r>
              <a:rPr lang="fr-FR" sz="14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fr-FR" sz="1400" b="1" dirty="0" err="1">
                <a:solidFill>
                  <a:prstClr val="black"/>
                </a:solidFill>
                <a:latin typeface="Calibri" panose="020F0502020204030204"/>
              </a:rPr>
              <a:t>PAMPs</a:t>
            </a:r>
            <a:r>
              <a:rPr lang="fr-FR" sz="1400" b="1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287" name="ZoneTexte 286">
            <a:extLst>
              <a:ext uri="{FF2B5EF4-FFF2-40B4-BE49-F238E27FC236}">
                <a16:creationId xmlns:a16="http://schemas.microsoft.com/office/drawing/2014/main" id="{E9F4B4A8-6AE7-4105-ABA7-95C10E609BEE}"/>
              </a:ext>
            </a:extLst>
          </p:cNvPr>
          <p:cNvSpPr txBox="1"/>
          <p:nvPr/>
        </p:nvSpPr>
        <p:spPr>
          <a:xfrm>
            <a:off x="6671666" y="3059517"/>
            <a:ext cx="168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Immune cells</a:t>
            </a:r>
          </a:p>
        </p:txBody>
      </p:sp>
      <p:sp>
        <p:nvSpPr>
          <p:cNvPr id="293" name="Flèche courbée vers le haut 1">
            <a:extLst>
              <a:ext uri="{FF2B5EF4-FFF2-40B4-BE49-F238E27FC236}">
                <a16:creationId xmlns:a16="http://schemas.microsoft.com/office/drawing/2014/main" id="{405CD643-669D-4B0A-90B0-8ADE6F9418AA}"/>
              </a:ext>
            </a:extLst>
          </p:cNvPr>
          <p:cNvSpPr/>
          <p:nvPr/>
        </p:nvSpPr>
        <p:spPr>
          <a:xfrm>
            <a:off x="3692351" y="3263951"/>
            <a:ext cx="2222498" cy="601123"/>
          </a:xfrm>
          <a:prstGeom prst="curvedUpArrow">
            <a:avLst>
              <a:gd name="adj1" fmla="val 16823"/>
              <a:gd name="adj2" fmla="val 57382"/>
              <a:gd name="adj3" fmla="val 2078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4" name="Flèche courbée vers le haut 1">
            <a:extLst>
              <a:ext uri="{FF2B5EF4-FFF2-40B4-BE49-F238E27FC236}">
                <a16:creationId xmlns:a16="http://schemas.microsoft.com/office/drawing/2014/main" id="{1B918227-A560-4971-ABC2-0E0B1C32404D}"/>
              </a:ext>
            </a:extLst>
          </p:cNvPr>
          <p:cNvSpPr/>
          <p:nvPr/>
        </p:nvSpPr>
        <p:spPr>
          <a:xfrm rot="10800000">
            <a:off x="3636258" y="1507855"/>
            <a:ext cx="1954402" cy="603939"/>
          </a:xfrm>
          <a:prstGeom prst="curvedUpArrow">
            <a:avLst>
              <a:gd name="adj1" fmla="val 16823"/>
              <a:gd name="adj2" fmla="val 57382"/>
              <a:gd name="adj3" fmla="val 2078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5" name="ZoneTexte 294">
            <a:extLst>
              <a:ext uri="{FF2B5EF4-FFF2-40B4-BE49-F238E27FC236}">
                <a16:creationId xmlns:a16="http://schemas.microsoft.com/office/drawing/2014/main" id="{5E01D810-9564-4F63-9038-FBA22C52166A}"/>
              </a:ext>
            </a:extLst>
          </p:cNvPr>
          <p:cNvSpPr txBox="1"/>
          <p:nvPr/>
        </p:nvSpPr>
        <p:spPr>
          <a:xfrm>
            <a:off x="3859560" y="1673195"/>
            <a:ext cx="16304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400" b="1" dirty="0">
                <a:solidFill>
                  <a:prstClr val="black"/>
                </a:solidFill>
                <a:latin typeface="Calibri" panose="020F0502020204030204"/>
              </a:rPr>
              <a:t>Cytokines</a:t>
            </a:r>
          </a:p>
        </p:txBody>
      </p:sp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872A1928-C4FB-4DD4-B941-28CE6DF5A264}"/>
              </a:ext>
            </a:extLst>
          </p:cNvPr>
          <p:cNvSpPr/>
          <p:nvPr/>
        </p:nvSpPr>
        <p:spPr>
          <a:xfrm>
            <a:off x="3681128" y="2264997"/>
            <a:ext cx="2046152" cy="89265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6" name="ZoneTexte 295">
            <a:extLst>
              <a:ext uri="{FF2B5EF4-FFF2-40B4-BE49-F238E27FC236}">
                <a16:creationId xmlns:a16="http://schemas.microsoft.com/office/drawing/2014/main" id="{E4A38026-412F-4AAE-8828-7E290327590F}"/>
              </a:ext>
            </a:extLst>
          </p:cNvPr>
          <p:cNvSpPr txBox="1"/>
          <p:nvPr/>
        </p:nvSpPr>
        <p:spPr>
          <a:xfrm>
            <a:off x="3961018" y="2579449"/>
            <a:ext cx="1445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Inflammation</a:t>
            </a:r>
          </a:p>
        </p:txBody>
      </p:sp>
      <p:grpSp>
        <p:nvGrpSpPr>
          <p:cNvPr id="713" name="Groupe 712">
            <a:extLst>
              <a:ext uri="{FF2B5EF4-FFF2-40B4-BE49-F238E27FC236}">
                <a16:creationId xmlns:a16="http://schemas.microsoft.com/office/drawing/2014/main" id="{18AF9C0E-0C71-4DC0-8D13-4F9EBB0351B3}"/>
              </a:ext>
            </a:extLst>
          </p:cNvPr>
          <p:cNvGrpSpPr/>
          <p:nvPr/>
        </p:nvGrpSpPr>
        <p:grpSpPr>
          <a:xfrm>
            <a:off x="4002833" y="4045492"/>
            <a:ext cx="4993031" cy="1266853"/>
            <a:chOff x="7233126" y="4604777"/>
            <a:chExt cx="4457700" cy="2158991"/>
          </a:xfrm>
        </p:grpSpPr>
        <p:grpSp>
          <p:nvGrpSpPr>
            <p:cNvPr id="708" name="Groupe 707">
              <a:extLst>
                <a:ext uri="{FF2B5EF4-FFF2-40B4-BE49-F238E27FC236}">
                  <a16:creationId xmlns:a16="http://schemas.microsoft.com/office/drawing/2014/main" id="{CF35D677-5437-4D30-B57A-CB6983D8D29F}"/>
                </a:ext>
              </a:extLst>
            </p:cNvPr>
            <p:cNvGrpSpPr/>
            <p:nvPr/>
          </p:nvGrpSpPr>
          <p:grpSpPr>
            <a:xfrm>
              <a:off x="7233126" y="4604777"/>
              <a:ext cx="4457700" cy="2121425"/>
              <a:chOff x="7233126" y="4604777"/>
              <a:chExt cx="4457700" cy="2121425"/>
            </a:xfrm>
          </p:grpSpPr>
          <p:sp>
            <p:nvSpPr>
              <p:cNvPr id="705" name="Rectangle : coins arrondis 704">
                <a:extLst>
                  <a:ext uri="{FF2B5EF4-FFF2-40B4-BE49-F238E27FC236}">
                    <a16:creationId xmlns:a16="http://schemas.microsoft.com/office/drawing/2014/main" id="{2076EA9C-901D-4E5D-97A4-AB94EE16B2EA}"/>
                  </a:ext>
                </a:extLst>
              </p:cNvPr>
              <p:cNvSpPr/>
              <p:nvPr/>
            </p:nvSpPr>
            <p:spPr>
              <a:xfrm>
                <a:off x="7233126" y="4604777"/>
                <a:ext cx="4457700" cy="212142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9" name="ZoneTexte 708">
                <a:extLst>
                  <a:ext uri="{FF2B5EF4-FFF2-40B4-BE49-F238E27FC236}">
                    <a16:creationId xmlns:a16="http://schemas.microsoft.com/office/drawing/2014/main" id="{B4253291-0A81-4B6A-8C31-10A683FCA1F7}"/>
                  </a:ext>
                </a:extLst>
              </p:cNvPr>
              <p:cNvSpPr txBox="1"/>
              <p:nvPr/>
            </p:nvSpPr>
            <p:spPr>
              <a:xfrm>
                <a:off x="8882525" y="4614939"/>
                <a:ext cx="820221" cy="662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600" b="1" dirty="0" err="1">
                    <a:solidFill>
                      <a:srgbClr val="0000FF"/>
                    </a:solidFill>
                    <a:latin typeface="Calibri" panose="020F0502020204030204"/>
                  </a:rPr>
                  <a:t>Models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 panose="020F0502020204030204"/>
                  </a:rPr>
                  <a:t> </a:t>
                </a:r>
              </a:p>
            </p:txBody>
          </p:sp>
        </p:grpSp>
        <p:sp>
          <p:nvSpPr>
            <p:cNvPr id="711" name="ZoneTexte 710">
              <a:extLst>
                <a:ext uri="{FF2B5EF4-FFF2-40B4-BE49-F238E27FC236}">
                  <a16:creationId xmlns:a16="http://schemas.microsoft.com/office/drawing/2014/main" id="{4ABA3D78-BFB3-499C-AE25-C68C96BCF99F}"/>
                </a:ext>
              </a:extLst>
            </p:cNvPr>
            <p:cNvSpPr txBox="1"/>
            <p:nvPr/>
          </p:nvSpPr>
          <p:spPr>
            <a:xfrm>
              <a:off x="7233126" y="5190214"/>
              <a:ext cx="4452303" cy="1573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Wingdings" panose="05000000000000000000" pitchFamily="2" charset="2"/>
                <a:buChar char="ü"/>
                <a:defRPr/>
              </a:pPr>
              <a:r>
                <a:rPr lang="fr-FR" dirty="0" err="1">
                  <a:solidFill>
                    <a:prstClr val="black"/>
                  </a:solidFill>
                  <a:latin typeface="Calibri" panose="020F0502020204030204"/>
                </a:rPr>
                <a:t>Atopic</a:t>
              </a: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fr-FR" dirty="0" err="1">
                  <a:solidFill>
                    <a:prstClr val="black"/>
                  </a:solidFill>
                  <a:latin typeface="Calibri" panose="020F0502020204030204"/>
                </a:rPr>
                <a:t>dermatitis</a:t>
              </a: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/</a:t>
              </a:r>
              <a:r>
                <a:rPr lang="fr-FR" dirty="0" err="1">
                  <a:solidFill>
                    <a:prstClr val="black"/>
                  </a:solidFill>
                  <a:latin typeface="Calibri" panose="020F0502020204030204"/>
                </a:rPr>
                <a:t>dysbiosis</a:t>
              </a:r>
              <a:endParaRPr lang="fr-FR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14313" indent="-214313" defTabSz="685800">
                <a:buFont typeface="Wingdings" panose="05000000000000000000" pitchFamily="2" charset="2"/>
                <a:buChar char="ü"/>
                <a:defRPr/>
              </a:pPr>
              <a:r>
                <a:rPr lang="fr-FR" dirty="0" err="1">
                  <a:solidFill>
                    <a:prstClr val="black"/>
                  </a:solidFill>
                  <a:latin typeface="Calibri" panose="020F0502020204030204"/>
                </a:rPr>
                <a:t>Inflammatory</a:t>
              </a: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 skin </a:t>
              </a:r>
              <a:r>
                <a:rPr lang="fr-FR" dirty="0" err="1">
                  <a:solidFill>
                    <a:prstClr val="black"/>
                  </a:solidFill>
                  <a:latin typeface="Calibri" panose="020F0502020204030204"/>
                </a:rPr>
                <a:t>diseases</a:t>
              </a: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/</a:t>
              </a:r>
              <a:r>
                <a:rPr lang="fr-FR" dirty="0" err="1">
                  <a:solidFill>
                    <a:prstClr val="black"/>
                  </a:solidFill>
                  <a:latin typeface="Calibri" panose="020F0502020204030204"/>
                </a:rPr>
                <a:t>herpetic</a:t>
              </a: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 infection</a:t>
              </a:r>
            </a:p>
            <a:p>
              <a:pPr marL="214313" indent="-214313" defTabSz="685800">
                <a:buFont typeface="Wingdings" panose="05000000000000000000" pitchFamily="2" charset="2"/>
                <a:buChar char="ü"/>
                <a:defRPr/>
              </a:pP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Skin </a:t>
              </a:r>
              <a:r>
                <a:rPr lang="fr-FR" dirty="0" err="1">
                  <a:solidFill>
                    <a:prstClr val="black"/>
                  </a:solidFill>
                  <a:latin typeface="Calibri" panose="020F0502020204030204"/>
                </a:rPr>
                <a:t>arboviral</a:t>
              </a:r>
              <a:r>
                <a:rPr lang="fr-FR" dirty="0">
                  <a:solidFill>
                    <a:prstClr val="black"/>
                  </a:solidFill>
                  <a:latin typeface="Calibri" panose="020F0502020204030204"/>
                </a:rPr>
                <a:t> infections</a:t>
              </a:r>
            </a:p>
          </p:txBody>
        </p:sp>
      </p:grpSp>
      <p:sp>
        <p:nvSpPr>
          <p:cNvPr id="305" name="Rectangle 304"/>
          <p:cNvSpPr/>
          <p:nvPr/>
        </p:nvSpPr>
        <p:spPr>
          <a:xfrm>
            <a:off x="0" y="-19620"/>
            <a:ext cx="89898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Axis Infection</a:t>
            </a:r>
            <a:r>
              <a:rPr lang="en-US" sz="4000" dirty="0"/>
              <a:t>: study of pathogenic microorganism and skin cell relationships</a:t>
            </a:r>
            <a:endParaRPr lang="fr-FR" sz="4000" dirty="0"/>
          </a:p>
        </p:txBody>
      </p:sp>
      <p:pic>
        <p:nvPicPr>
          <p:cNvPr id="714" name="Image 7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666" y="2002548"/>
            <a:ext cx="957398" cy="899509"/>
          </a:xfrm>
          <a:prstGeom prst="rect">
            <a:avLst/>
          </a:prstGeom>
        </p:spPr>
      </p:pic>
      <p:pic>
        <p:nvPicPr>
          <p:cNvPr id="716" name="Image 7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39" y="1653089"/>
            <a:ext cx="1185756" cy="747746"/>
          </a:xfrm>
          <a:prstGeom prst="rect">
            <a:avLst/>
          </a:prstGeom>
        </p:spPr>
      </p:pic>
      <p:sp>
        <p:nvSpPr>
          <p:cNvPr id="309" name="ZoneTexte 308">
            <a:extLst>
              <a:ext uri="{FF2B5EF4-FFF2-40B4-BE49-F238E27FC236}">
                <a16:creationId xmlns:a16="http://schemas.microsoft.com/office/drawing/2014/main" id="{086029D5-AD83-4ACD-9C49-6A73B808924F}"/>
              </a:ext>
            </a:extLst>
          </p:cNvPr>
          <p:cNvSpPr txBox="1"/>
          <p:nvPr/>
        </p:nvSpPr>
        <p:spPr>
          <a:xfrm>
            <a:off x="5958820" y="2782518"/>
            <a:ext cx="97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Th</a:t>
            </a:r>
          </a:p>
        </p:txBody>
      </p:sp>
      <p:sp>
        <p:nvSpPr>
          <p:cNvPr id="310" name="ZoneTexte 309">
            <a:extLst>
              <a:ext uri="{FF2B5EF4-FFF2-40B4-BE49-F238E27FC236}">
                <a16:creationId xmlns:a16="http://schemas.microsoft.com/office/drawing/2014/main" id="{086029D5-AD83-4ACD-9C49-6A73B808924F}"/>
              </a:ext>
            </a:extLst>
          </p:cNvPr>
          <p:cNvSpPr txBox="1"/>
          <p:nvPr/>
        </p:nvSpPr>
        <p:spPr>
          <a:xfrm>
            <a:off x="6935298" y="2167455"/>
            <a:ext cx="97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11" name="ZoneTexte 310">
            <a:extLst>
              <a:ext uri="{FF2B5EF4-FFF2-40B4-BE49-F238E27FC236}">
                <a16:creationId xmlns:a16="http://schemas.microsoft.com/office/drawing/2014/main" id="{086029D5-AD83-4ACD-9C49-6A73B808924F}"/>
              </a:ext>
            </a:extLst>
          </p:cNvPr>
          <p:cNvSpPr txBox="1"/>
          <p:nvPr/>
        </p:nvSpPr>
        <p:spPr>
          <a:xfrm>
            <a:off x="6298031" y="1596739"/>
            <a:ext cx="97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LC</a:t>
            </a:r>
          </a:p>
        </p:txBody>
      </p:sp>
      <p:pic>
        <p:nvPicPr>
          <p:cNvPr id="718" name="Image 7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09" y="2834774"/>
            <a:ext cx="836004" cy="800430"/>
          </a:xfrm>
          <a:prstGeom prst="rect">
            <a:avLst/>
          </a:prstGeom>
        </p:spPr>
      </p:pic>
      <p:pic>
        <p:nvPicPr>
          <p:cNvPr id="719" name="Image 7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02" y="2231397"/>
            <a:ext cx="824012" cy="612541"/>
          </a:xfrm>
          <a:prstGeom prst="rect">
            <a:avLst/>
          </a:prstGeom>
        </p:spPr>
      </p:pic>
      <p:sp>
        <p:nvSpPr>
          <p:cNvPr id="720" name="Flèche courbée vers le bas 719"/>
          <p:cNvSpPr/>
          <p:nvPr/>
        </p:nvSpPr>
        <p:spPr>
          <a:xfrm rot="10312245">
            <a:off x="1808514" y="3588323"/>
            <a:ext cx="739112" cy="30223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7" name="ZoneTexte 316">
            <a:extLst>
              <a:ext uri="{FF2B5EF4-FFF2-40B4-BE49-F238E27FC236}">
                <a16:creationId xmlns:a16="http://schemas.microsoft.com/office/drawing/2014/main" id="{6A683382-E90E-4C5F-8283-6138947B61D4}"/>
              </a:ext>
            </a:extLst>
          </p:cNvPr>
          <p:cNvSpPr txBox="1"/>
          <p:nvPr/>
        </p:nvSpPr>
        <p:spPr>
          <a:xfrm>
            <a:off x="2282315" y="3733308"/>
            <a:ext cx="20691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400" b="1" dirty="0" err="1">
                <a:solidFill>
                  <a:prstClr val="black"/>
                </a:solidFill>
                <a:latin typeface="Calibri" panose="020F0502020204030204"/>
              </a:rPr>
              <a:t>Antimicrobial</a:t>
            </a:r>
            <a:r>
              <a:rPr lang="fr-FR" sz="1400" b="1" dirty="0">
                <a:solidFill>
                  <a:prstClr val="black"/>
                </a:solidFill>
                <a:latin typeface="Calibri" panose="020F0502020204030204"/>
              </a:rPr>
              <a:t> peptides</a:t>
            </a:r>
          </a:p>
        </p:txBody>
      </p:sp>
      <p:pic>
        <p:nvPicPr>
          <p:cNvPr id="721" name="Image 7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155" y="1401864"/>
            <a:ext cx="1167436" cy="728122"/>
          </a:xfrm>
          <a:prstGeom prst="rect">
            <a:avLst/>
          </a:prstGeom>
        </p:spPr>
      </p:pic>
      <p:sp>
        <p:nvSpPr>
          <p:cNvPr id="319" name="Rectangle 318"/>
          <p:cNvSpPr/>
          <p:nvPr/>
        </p:nvSpPr>
        <p:spPr>
          <a:xfrm>
            <a:off x="205274" y="5151399"/>
            <a:ext cx="94145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err="1">
                <a:solidFill>
                  <a:srgbClr val="0000FF"/>
                </a:solidFill>
              </a:rPr>
              <a:t>Research</a:t>
            </a:r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err="1">
                <a:solidFill>
                  <a:srgbClr val="0000FF"/>
                </a:solidFill>
              </a:rPr>
              <a:t>theme</a:t>
            </a:r>
            <a:r>
              <a:rPr lang="fr-FR" b="1" dirty="0">
                <a:solidFill>
                  <a:srgbClr val="0000FF"/>
                </a:solidFill>
              </a:rPr>
              <a:t>  </a:t>
            </a:r>
            <a:r>
              <a:rPr lang="fr-FR" b="1" dirty="0" err="1">
                <a:solidFill>
                  <a:srgbClr val="0000FF"/>
                </a:solidFill>
              </a:rPr>
              <a:t>aims</a:t>
            </a:r>
            <a:r>
              <a:rPr lang="fr-FR" b="1" dirty="0">
                <a:solidFill>
                  <a:srgbClr val="0000FF"/>
                </a:solidFill>
              </a:rPr>
              <a:t> to 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Pathophysiology of bacterial and viral skin infections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Investigate the impact of microbial virulence on the skin innate immune response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Focus on "microbial sensors", virulence factors and effectors of the antimicrobial response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722" name="Image 7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250" y="3635204"/>
            <a:ext cx="863563" cy="689061"/>
          </a:xfrm>
          <a:prstGeom prst="rect">
            <a:avLst/>
          </a:prstGeom>
        </p:spPr>
      </p:pic>
      <p:pic>
        <p:nvPicPr>
          <p:cNvPr id="723" name="Image 7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6280" y="4098711"/>
            <a:ext cx="1231499" cy="981541"/>
          </a:xfrm>
          <a:prstGeom prst="rect">
            <a:avLst/>
          </a:prstGeom>
        </p:spPr>
      </p:pic>
      <p:pic>
        <p:nvPicPr>
          <p:cNvPr id="724" name="Image 7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501" y="4319769"/>
            <a:ext cx="1291182" cy="703820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286" y="12551"/>
            <a:ext cx="1023713" cy="66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4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r="10815"/>
          <a:stretch>
            <a:fillRect/>
          </a:stretch>
        </p:blipFill>
        <p:spPr bwMode="auto">
          <a:xfrm>
            <a:off x="6010113" y="5573652"/>
            <a:ext cx="1408843" cy="117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32" y="5626859"/>
            <a:ext cx="1109557" cy="104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contenu 3"/>
          <p:cNvSpPr txBox="1">
            <a:spLocks/>
          </p:cNvSpPr>
          <p:nvPr/>
        </p:nvSpPr>
        <p:spPr>
          <a:xfrm>
            <a:off x="130632" y="1208597"/>
            <a:ext cx="4452903" cy="5930285"/>
          </a:xfrm>
          <a:prstGeom prst="rect">
            <a:avLst/>
          </a:prstGeom>
        </p:spPr>
        <p:txBody>
          <a:bodyPr numCol="2"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400" dirty="0"/>
              <a:t>Charles BODET</a:t>
            </a:r>
          </a:p>
          <a:p>
            <a:pPr>
              <a:defRPr/>
            </a:pPr>
            <a:r>
              <a:rPr lang="fr-FR" sz="1400" dirty="0"/>
              <a:t>Jean-François JEGOU</a:t>
            </a:r>
          </a:p>
          <a:p>
            <a:pPr>
              <a:defRPr/>
            </a:pPr>
            <a:r>
              <a:rPr lang="fr-FR" sz="1400" dirty="0"/>
              <a:t>Laure FAVOT</a:t>
            </a:r>
          </a:p>
          <a:p>
            <a:pPr>
              <a:defRPr/>
            </a:pPr>
            <a:r>
              <a:rPr lang="fr-FR" sz="1400" dirty="0"/>
              <a:t>Anne BARRA</a:t>
            </a:r>
          </a:p>
          <a:p>
            <a:pPr>
              <a:defRPr/>
            </a:pPr>
            <a:r>
              <a:rPr lang="fr-FR" sz="1400" dirty="0" err="1"/>
              <a:t>Jiad</a:t>
            </a:r>
            <a:r>
              <a:rPr lang="fr-FR" sz="1400" dirty="0"/>
              <a:t> MCHEIK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</a:rPr>
              <a:t>Florent CARSUZAA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</a:rPr>
              <a:t>Xavier DUFOUR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</a:rPr>
              <a:t>Luc DEROCHE</a:t>
            </a:r>
          </a:p>
          <a:p>
            <a:pPr>
              <a:defRPr/>
            </a:pPr>
            <a:r>
              <a:rPr lang="fr-FR" sz="1400" dirty="0"/>
              <a:t>Elisabeth GERVAIS</a:t>
            </a:r>
          </a:p>
          <a:p>
            <a:pPr>
              <a:defRPr/>
            </a:pPr>
            <a:r>
              <a:rPr lang="fr-FR" sz="1400" dirty="0"/>
              <a:t>Agnès RIOUX BILAN</a:t>
            </a:r>
          </a:p>
          <a:p>
            <a:pPr>
              <a:defRPr/>
            </a:pPr>
            <a:r>
              <a:rPr lang="fr-FR" sz="1400" dirty="0"/>
              <a:t>Magali GARCIA</a:t>
            </a:r>
          </a:p>
          <a:p>
            <a:pPr>
              <a:defRPr/>
            </a:pPr>
            <a:r>
              <a:rPr lang="fr-FR" sz="1400" dirty="0"/>
              <a:t>Nicolas LEVEQUE</a:t>
            </a:r>
          </a:p>
          <a:p>
            <a:pPr>
              <a:defRPr/>
            </a:pPr>
            <a:r>
              <a:rPr lang="fr-FR" sz="1400" dirty="0"/>
              <a:t>Jean-Claude LECRON</a:t>
            </a:r>
          </a:p>
          <a:p>
            <a:pPr>
              <a:defRPr/>
            </a:pPr>
            <a:r>
              <a:rPr lang="fr-FR" sz="1400" dirty="0"/>
              <a:t>Franck MOREL</a:t>
            </a:r>
          </a:p>
          <a:p>
            <a:pPr marL="1737360" lvl="8" indent="0">
              <a:buNone/>
              <a:defRPr/>
            </a:pPr>
            <a:endParaRPr lang="fr-FR" sz="1200" dirty="0"/>
          </a:p>
          <a:p>
            <a:pPr>
              <a:defRPr/>
            </a:pPr>
            <a:endParaRPr lang="fr-FR" sz="1400" dirty="0"/>
          </a:p>
          <a:p>
            <a:pPr>
              <a:defRPr/>
            </a:pPr>
            <a:endParaRPr lang="fr-FR" sz="1400" dirty="0"/>
          </a:p>
          <a:p>
            <a:pPr>
              <a:defRPr/>
            </a:pPr>
            <a:endParaRPr lang="fr-FR" sz="1400" dirty="0"/>
          </a:p>
          <a:p>
            <a:pPr marL="0" indent="0">
              <a:buFont typeface="Arial" pitchFamily="34" charset="0"/>
              <a:buNone/>
              <a:defRPr/>
            </a:pPr>
            <a:endParaRPr lang="fr-FR" sz="1400" dirty="0"/>
          </a:p>
          <a:p>
            <a:pPr>
              <a:defRPr/>
            </a:pPr>
            <a:endParaRPr lang="fr-FR" sz="1400" dirty="0"/>
          </a:p>
          <a:p>
            <a:pPr>
              <a:defRPr/>
            </a:pPr>
            <a:endParaRPr lang="fr-FR" sz="1400" dirty="0"/>
          </a:p>
        </p:txBody>
      </p:sp>
      <p:pic>
        <p:nvPicPr>
          <p:cNvPr id="2868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0"/>
            <a:ext cx="20431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52" y="4436930"/>
            <a:ext cx="1957388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23" y="1362962"/>
            <a:ext cx="1082694" cy="1082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1432" y="3581545"/>
            <a:ext cx="2422303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>
              <a:defRPr/>
            </a:pPr>
            <a:r>
              <a:rPr lang="fr-FR" sz="1100" dirty="0">
                <a:solidFill>
                  <a:prstClr val="black"/>
                </a:solidFill>
              </a:rPr>
              <a:t>And former PhD </a:t>
            </a:r>
            <a:r>
              <a:rPr lang="fr-FR" sz="1100" dirty="0" err="1">
                <a:solidFill>
                  <a:prstClr val="black"/>
                </a:solidFill>
              </a:rPr>
              <a:t>students</a:t>
            </a:r>
            <a:r>
              <a:rPr lang="fr-FR" sz="1100" dirty="0">
                <a:solidFill>
                  <a:prstClr val="black"/>
                </a:solidFill>
              </a:rPr>
              <a:t> :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</a:rPr>
              <a:t>Katia BONIFACE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</a:rPr>
              <a:t>Emmanuel GUIGNOUARD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altLang="fr-FR" sz="1400" dirty="0" err="1">
                <a:solidFill>
                  <a:prstClr val="black"/>
                </a:solidFill>
              </a:rPr>
              <a:t>Karline</a:t>
            </a:r>
            <a:r>
              <a:rPr lang="fr-FR" altLang="fr-FR" sz="1400" dirty="0">
                <a:solidFill>
                  <a:prstClr val="black"/>
                </a:solidFill>
              </a:rPr>
              <a:t>  GUILLOTEAU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altLang="fr-FR" sz="1400" dirty="0" err="1">
                <a:solidFill>
                  <a:prstClr val="black"/>
                </a:solidFill>
              </a:rPr>
              <a:t>Aina</a:t>
            </a:r>
            <a:r>
              <a:rPr lang="fr-FR" altLang="fr-FR" sz="1400" dirty="0">
                <a:solidFill>
                  <a:prstClr val="black"/>
                </a:solidFill>
              </a:rPr>
              <a:t> RABEONY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</a:rPr>
              <a:t>Mathilde POHIN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solidFill>
                  <a:prstClr val="black"/>
                </a:solidFill>
              </a:rPr>
              <a:t>Philippe VASSEUR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Jean-Philippe GIOT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Marie SIMONNEAU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Alexia DAMOUR</a:t>
            </a:r>
          </a:p>
          <a:p>
            <a:pPr marL="28575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Mélanie HUMEAU</a:t>
            </a:r>
          </a:p>
          <a:p>
            <a:pPr marL="28575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Céline CHESSA</a:t>
            </a:r>
          </a:p>
          <a:p>
            <a:pPr marL="28575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 err="1">
                <a:solidFill>
                  <a:prstClr val="black"/>
                </a:solidFill>
              </a:rPr>
              <a:t>Eric</a:t>
            </a:r>
            <a:r>
              <a:rPr lang="fr-FR" sz="1400" dirty="0">
                <a:solidFill>
                  <a:prstClr val="black"/>
                </a:solidFill>
              </a:rPr>
              <a:t> FROUIN</a:t>
            </a:r>
          </a:p>
          <a:p>
            <a:pPr marL="28575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Axelle VOUILLON</a:t>
            </a:r>
          </a:p>
          <a:p>
            <a:pPr marL="28575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 Florent CARSUZAA</a:t>
            </a:r>
          </a:p>
          <a:p>
            <a:pPr marL="28575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fr-FR" sz="1400" dirty="0">
              <a:solidFill>
                <a:prstClr val="black"/>
              </a:solidFill>
            </a:endParaRP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981443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1">
              <a:defRPr/>
            </a:pPr>
            <a:r>
              <a:rPr lang="fr-FR" sz="1100" dirty="0">
                <a:solidFill>
                  <a:prstClr val="black"/>
                </a:solidFill>
              </a:rPr>
              <a:t>PhD </a:t>
            </a:r>
            <a:r>
              <a:rPr lang="fr-FR" sz="1100" dirty="0" err="1">
                <a:solidFill>
                  <a:prstClr val="black"/>
                </a:solidFill>
              </a:rPr>
              <a:t>students</a:t>
            </a:r>
            <a:r>
              <a:rPr lang="fr-FR" sz="1100" dirty="0">
                <a:solidFill>
                  <a:prstClr val="black"/>
                </a:solidFill>
              </a:rPr>
              <a:t> :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Magali CROQUETTE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Guillaume LARID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Matthieu BAINAUD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Hugo MAIN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Cynthia CAVILLON</a:t>
            </a:r>
          </a:p>
          <a:p>
            <a:pPr marL="285750" lvl="0" indent="-285750">
              <a:buClr>
                <a:srgbClr val="0070C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prstClr val="black"/>
                </a:solidFill>
              </a:rPr>
              <a:t>Cassandre DUMONTEIX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" y="0"/>
            <a:ext cx="1639567" cy="105722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32" y="0"/>
            <a:ext cx="4666268" cy="45105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84" y="5478315"/>
            <a:ext cx="1077679" cy="114033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22026" y="6535715"/>
            <a:ext cx="1081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IFR </a:t>
            </a:r>
            <a:r>
              <a:rPr lang="fr-FR" sz="1400" dirty="0" err="1"/>
              <a:t>Biosanté</a:t>
            </a:r>
            <a:endParaRPr lang="en-US" sz="1400" dirty="0"/>
          </a:p>
        </p:txBody>
      </p:sp>
      <p:pic>
        <p:nvPicPr>
          <p:cNvPr id="15" name="Espace réservé pour une image  4" descr="Réseau HR2S – Université de Poitiers — Mozilla Firefox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726" y="4622404"/>
            <a:ext cx="1177523" cy="80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09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4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6675" y="74740"/>
            <a:ext cx="7012498" cy="719137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+mn-lt"/>
              </a:rPr>
              <a:t>Cellular </a:t>
            </a:r>
            <a:r>
              <a:rPr lang="fr-FR" sz="4000" dirty="0" err="1">
                <a:latin typeface="+mn-lt"/>
              </a:rPr>
              <a:t>models</a:t>
            </a:r>
            <a:endParaRPr lang="fr-FR" sz="4000" dirty="0">
              <a:latin typeface="+mn-lt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82609" y="3500606"/>
            <a:ext cx="5010987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fr-FR" sz="2000" b="1" u="none" dirty="0">
                <a:cs typeface="Arial" charset="0"/>
              </a:rPr>
              <a:t>-</a:t>
            </a:r>
            <a:r>
              <a:rPr lang="fr-FR" sz="2000" b="1" i="1" u="none" dirty="0">
                <a:cs typeface="Arial" charset="0"/>
              </a:rPr>
              <a:t>In vitro </a:t>
            </a:r>
            <a:r>
              <a:rPr lang="fr-FR" sz="2000" b="1" u="none" dirty="0" err="1">
                <a:cs typeface="Arial" charset="0"/>
              </a:rPr>
              <a:t>reconstituted</a:t>
            </a:r>
            <a:r>
              <a:rPr lang="fr-FR" sz="2000" b="1" u="none" dirty="0">
                <a:cs typeface="Arial" charset="0"/>
              </a:rPr>
              <a:t> </a:t>
            </a:r>
            <a:r>
              <a:rPr lang="fr-FR" sz="2000" b="1" u="none" dirty="0" err="1">
                <a:cs typeface="Arial" charset="0"/>
              </a:rPr>
              <a:t>human</a:t>
            </a:r>
            <a:r>
              <a:rPr lang="fr-FR" sz="2000" b="1" u="none" dirty="0">
                <a:cs typeface="Arial" charset="0"/>
              </a:rPr>
              <a:t> </a:t>
            </a:r>
            <a:r>
              <a:rPr lang="fr-FR" sz="2000" b="1" u="none" dirty="0" err="1">
                <a:cs typeface="Arial" charset="0"/>
              </a:rPr>
              <a:t>epidermis</a:t>
            </a:r>
            <a:endParaRPr lang="fr-FR" sz="2000" b="1" i="1" u="none" dirty="0">
              <a:cs typeface="Arial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82609" y="883899"/>
            <a:ext cx="6577122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fr-FR" sz="2000" b="1" u="none" dirty="0">
                <a:cs typeface="Arial" charset="0"/>
              </a:rPr>
              <a:t>-T lymphocytes </a:t>
            </a:r>
            <a:r>
              <a:rPr lang="fr-FR" sz="2000" b="1" u="none" dirty="0" err="1">
                <a:cs typeface="Arial" charset="0"/>
              </a:rPr>
              <a:t>isolated</a:t>
            </a:r>
            <a:r>
              <a:rPr lang="fr-FR" sz="2000" b="1" u="none" dirty="0">
                <a:cs typeface="Arial" charset="0"/>
              </a:rPr>
              <a:t> </a:t>
            </a:r>
            <a:r>
              <a:rPr lang="fr-FR" sz="2000" b="1" u="none" dirty="0" err="1">
                <a:cs typeface="Arial" charset="0"/>
              </a:rPr>
              <a:t>from</a:t>
            </a:r>
            <a:r>
              <a:rPr lang="fr-FR" sz="2000" b="1" u="none" dirty="0">
                <a:cs typeface="Arial" charset="0"/>
              </a:rPr>
              <a:t> </a:t>
            </a:r>
            <a:r>
              <a:rPr lang="fr-FR" sz="2000" b="1" u="none" dirty="0" err="1">
                <a:cs typeface="Arial" charset="0"/>
              </a:rPr>
              <a:t>psoriatic</a:t>
            </a:r>
            <a:r>
              <a:rPr lang="fr-FR" sz="2000" b="1" u="none" dirty="0">
                <a:cs typeface="Arial" charset="0"/>
              </a:rPr>
              <a:t> skin </a:t>
            </a:r>
            <a:r>
              <a:rPr lang="fr-FR" sz="2000" b="1" u="none" dirty="0" err="1">
                <a:cs typeface="Arial" charset="0"/>
              </a:rPr>
              <a:t>lesions</a:t>
            </a:r>
            <a:endParaRPr lang="fr-FR" sz="2000" b="1" i="1" u="none" dirty="0">
              <a:cs typeface="Arial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459582" y="1309105"/>
            <a:ext cx="8599973" cy="1910804"/>
            <a:chOff x="459582" y="1309105"/>
            <a:chExt cx="8599973" cy="1910804"/>
          </a:xfrm>
        </p:grpSpPr>
        <p:grpSp>
          <p:nvGrpSpPr>
            <p:cNvPr id="14" name="Group 154"/>
            <p:cNvGrpSpPr>
              <a:grpSpLocks/>
            </p:cNvGrpSpPr>
            <p:nvPr/>
          </p:nvGrpSpPr>
          <p:grpSpPr bwMode="auto">
            <a:xfrm>
              <a:off x="459582" y="1483784"/>
              <a:ext cx="2530476" cy="1490663"/>
              <a:chOff x="431" y="2781"/>
              <a:chExt cx="1594" cy="939"/>
            </a:xfrm>
          </p:grpSpPr>
          <p:pic>
            <p:nvPicPr>
              <p:cNvPr id="15" name="Picture 26" descr="MF8_clonesT copie"/>
              <p:cNvPicPr>
                <a:picLocks noChangeAspect="1" noChangeArrowheads="1"/>
              </p:cNvPicPr>
              <p:nvPr/>
            </p:nvPicPr>
            <p:blipFill>
              <a:blip r:embed="rId3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2781"/>
                <a:ext cx="1270" cy="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AutoShape 114"/>
              <p:cNvSpPr>
                <a:spLocks noChangeArrowheads="1"/>
              </p:cNvSpPr>
              <p:nvPr/>
            </p:nvSpPr>
            <p:spPr bwMode="auto">
              <a:xfrm>
                <a:off x="1746" y="3137"/>
                <a:ext cx="279" cy="227"/>
              </a:xfrm>
              <a:prstGeom prst="rightArrow">
                <a:avLst>
                  <a:gd name="adj1" fmla="val 49843"/>
                  <a:gd name="adj2" fmla="val 46694"/>
                </a:avLst>
              </a:prstGeom>
              <a:solidFill>
                <a:srgbClr val="4D4D4D"/>
              </a:solidFill>
              <a:ln w="9525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>
                  <a:spcBef>
                    <a:spcPct val="50000"/>
                  </a:spcBef>
                </a:pPr>
                <a:endParaRPr lang="fr-FR" sz="2400" b="1" u="none">
                  <a:cs typeface="Arial" charset="0"/>
                </a:endParaRPr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3083923" y="1309105"/>
              <a:ext cx="5975632" cy="1910804"/>
              <a:chOff x="3083923" y="1309105"/>
              <a:chExt cx="5975632" cy="1910804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8195955" y="1687357"/>
                <a:ext cx="863600" cy="617538"/>
                <a:chOff x="2770883" y="1915584"/>
                <a:chExt cx="863600" cy="617538"/>
              </a:xfrm>
            </p:grpSpPr>
            <p:sp>
              <p:nvSpPr>
                <p:cNvPr id="13" name="Oval 156"/>
                <p:cNvSpPr>
                  <a:spLocks noChangeArrowheads="1"/>
                </p:cNvSpPr>
                <p:nvPr/>
              </p:nvSpPr>
              <p:spPr bwMode="auto">
                <a:xfrm>
                  <a:off x="2772570" y="1915584"/>
                  <a:ext cx="793750" cy="61753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lIns="90000" tIns="46800" rIns="90000" bIns="46800" anchor="ctr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endParaRPr lang="fr-FR" sz="2400" b="1" u="none">
                    <a:solidFill>
                      <a:srgbClr val="5F5F5F"/>
                    </a:solidFill>
                    <a:cs typeface="Arial" charset="0"/>
                  </a:endParaRPr>
                </a:p>
              </p:txBody>
            </p:sp>
            <p:sp>
              <p:nvSpPr>
                <p:cNvPr id="12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770883" y="2049445"/>
                  <a:ext cx="86360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fr-FR" b="1" u="none" dirty="0">
                      <a:cs typeface="Arial" charset="0"/>
                    </a:rPr>
                    <a:t>LTh17</a:t>
                  </a:r>
                </a:p>
              </p:txBody>
            </p:sp>
          </p:grpSp>
          <p:grpSp>
            <p:nvGrpSpPr>
              <p:cNvPr id="18" name="Group 160"/>
              <p:cNvGrpSpPr>
                <a:grpSpLocks/>
              </p:cNvGrpSpPr>
              <p:nvPr/>
            </p:nvGrpSpPr>
            <p:grpSpPr bwMode="auto">
              <a:xfrm>
                <a:off x="6892104" y="1438768"/>
                <a:ext cx="1220789" cy="1603376"/>
                <a:chOff x="1757" y="2700"/>
                <a:chExt cx="769" cy="1010"/>
              </a:xfrm>
            </p:grpSpPr>
            <p:sp>
              <p:nvSpPr>
                <p:cNvPr id="19" name="AutoShape 112"/>
                <p:cNvSpPr>
                  <a:spLocks noChangeArrowheads="1"/>
                </p:cNvSpPr>
                <p:nvPr/>
              </p:nvSpPr>
              <p:spPr bwMode="auto">
                <a:xfrm>
                  <a:off x="2254" y="3099"/>
                  <a:ext cx="272" cy="227"/>
                </a:xfrm>
                <a:prstGeom prst="rightArrow">
                  <a:avLst>
                    <a:gd name="adj1" fmla="val 49843"/>
                    <a:gd name="adj2" fmla="val 46694"/>
                  </a:avLst>
                </a:prstGeom>
                <a:solidFill>
                  <a:srgbClr val="4D4D4D"/>
                </a:solidFill>
                <a:ln w="9525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 anchor="ctr"/>
                <a:lstStyle/>
                <a:p>
                  <a:pPr>
                    <a:spcBef>
                      <a:spcPct val="50000"/>
                    </a:spcBef>
                  </a:pPr>
                  <a:endParaRPr lang="fr-FR" sz="2400" b="1" u="none">
                    <a:cs typeface="Arial" charset="0"/>
                  </a:endParaRPr>
                </a:p>
              </p:txBody>
            </p:sp>
            <p:sp>
              <p:nvSpPr>
                <p:cNvPr id="20" name="Text Box 145"/>
                <p:cNvSpPr txBox="1">
                  <a:spLocks noChangeArrowheads="1"/>
                </p:cNvSpPr>
                <p:nvPr/>
              </p:nvSpPr>
              <p:spPr bwMode="auto">
                <a:xfrm>
                  <a:off x="1757" y="2700"/>
                  <a:ext cx="454" cy="10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fr-FR" sz="1400" b="1" u="none" dirty="0">
                      <a:cs typeface="Arial" charset="0"/>
                    </a:rPr>
                    <a:t>IL-22</a:t>
                  </a:r>
                </a:p>
                <a:p>
                  <a:pPr eaLnBrk="1" hangingPunct="1">
                    <a:spcBef>
                      <a:spcPct val="50000"/>
                    </a:spcBef>
                  </a:pPr>
                  <a:r>
                    <a:rPr lang="fr-FR" sz="1400" b="1" u="none" dirty="0">
                      <a:cs typeface="Arial" charset="0"/>
                    </a:rPr>
                    <a:t>OSM</a:t>
                  </a:r>
                </a:p>
                <a:p>
                  <a:pPr eaLnBrk="1" hangingPunct="1">
                    <a:spcBef>
                      <a:spcPct val="50000"/>
                    </a:spcBef>
                  </a:pPr>
                  <a:r>
                    <a:rPr lang="fr-FR" sz="1400" b="1" u="none" dirty="0">
                      <a:cs typeface="Arial" charset="0"/>
                    </a:rPr>
                    <a:t>IL-17</a:t>
                  </a:r>
                </a:p>
                <a:p>
                  <a:pPr eaLnBrk="1" hangingPunct="1">
                    <a:spcBef>
                      <a:spcPct val="50000"/>
                    </a:spcBef>
                  </a:pPr>
                  <a:r>
                    <a:rPr lang="fr-FR" sz="1400" b="1" u="none" dirty="0" err="1">
                      <a:cs typeface="Arial" charset="0"/>
                    </a:rPr>
                    <a:t>TNF</a:t>
                  </a:r>
                  <a:r>
                    <a:rPr lang="fr-FR" sz="1400" b="1" u="none" dirty="0" err="1">
                      <a:latin typeface="Symbol" pitchFamily="18" charset="2"/>
                      <a:cs typeface="Arial" charset="0"/>
                    </a:rPr>
                    <a:t>a</a:t>
                  </a:r>
                  <a:endParaRPr lang="fr-FR" sz="1400" b="1" u="none" dirty="0">
                    <a:latin typeface="Symbol" pitchFamily="18" charset="2"/>
                    <a:cs typeface="Arial" charset="0"/>
                  </a:endParaRPr>
                </a:p>
                <a:p>
                  <a:pPr eaLnBrk="1" hangingPunct="1">
                    <a:spcBef>
                      <a:spcPct val="50000"/>
                    </a:spcBef>
                  </a:pPr>
                  <a:r>
                    <a:rPr lang="fr-FR" sz="1400" b="1" u="none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IFN</a:t>
                  </a:r>
                  <a:r>
                    <a:rPr lang="fr-FR" sz="1400" b="1" u="none" dirty="0" err="1">
                      <a:latin typeface="Symbol" pitchFamily="18" charset="2"/>
                      <a:cs typeface="Arial" charset="0"/>
                    </a:rPr>
                    <a:t>g</a:t>
                  </a:r>
                  <a:endParaRPr lang="fr-FR" sz="1400" b="1" u="none" dirty="0">
                    <a:cs typeface="Arial" charset="0"/>
                  </a:endParaRPr>
                </a:p>
              </p:txBody>
            </p:sp>
          </p:grpSp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3923" y="1309105"/>
                <a:ext cx="3817255" cy="1910804"/>
              </a:xfrm>
              <a:prstGeom prst="rect">
                <a:avLst/>
              </a:prstGeom>
            </p:spPr>
          </p:pic>
          <p:grpSp>
            <p:nvGrpSpPr>
              <p:cNvPr id="24" name="Groupe 23"/>
              <p:cNvGrpSpPr/>
              <p:nvPr/>
            </p:nvGrpSpPr>
            <p:grpSpPr>
              <a:xfrm>
                <a:off x="8195955" y="2400393"/>
                <a:ext cx="863600" cy="617538"/>
                <a:chOff x="2770883" y="1915584"/>
                <a:chExt cx="863600" cy="617538"/>
              </a:xfrm>
            </p:grpSpPr>
            <p:sp>
              <p:nvSpPr>
                <p:cNvPr id="25" name="Oval 156"/>
                <p:cNvSpPr>
                  <a:spLocks noChangeArrowheads="1"/>
                </p:cNvSpPr>
                <p:nvPr/>
              </p:nvSpPr>
              <p:spPr bwMode="auto">
                <a:xfrm>
                  <a:off x="2772570" y="1915584"/>
                  <a:ext cx="793750" cy="617538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90000" tIns="46800" rIns="90000" bIns="46800" anchor="ctr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endParaRPr lang="fr-FR" sz="2400" b="1" u="none">
                    <a:solidFill>
                      <a:srgbClr val="5F5F5F"/>
                    </a:solidFill>
                    <a:cs typeface="Arial" charset="0"/>
                  </a:endParaRPr>
                </a:p>
              </p:txBody>
            </p:sp>
            <p:sp>
              <p:nvSpPr>
                <p:cNvPr id="26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2770883" y="2049445"/>
                  <a:ext cx="863600" cy="371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fr-FR" b="1" u="none" dirty="0">
                      <a:cs typeface="Arial" charset="0"/>
                    </a:rPr>
                    <a:t>LTh1</a:t>
                  </a:r>
                </a:p>
              </p:txBody>
            </p:sp>
          </p:grpSp>
        </p:grpSp>
      </p:grp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-14287" y="6599735"/>
            <a:ext cx="2963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i="1" dirty="0">
                <a:latin typeface="Arial" panose="020B0604020202020204" pitchFamily="34" charset="0"/>
              </a:rPr>
              <a:t>Progress in Inflammation </a:t>
            </a:r>
            <a:r>
              <a:rPr lang="fr-FR" altLang="fr-FR" sz="1200" i="1" dirty="0" err="1">
                <a:latin typeface="Arial" panose="020B0604020202020204" pitchFamily="34" charset="0"/>
              </a:rPr>
              <a:t>Research</a:t>
            </a:r>
            <a:r>
              <a:rPr lang="fr-FR" altLang="fr-FR" sz="1200" i="1" dirty="0">
                <a:latin typeface="Arial" panose="020B0604020202020204" pitchFamily="34" charset="0"/>
              </a:rPr>
              <a:t> 2013</a:t>
            </a:r>
          </a:p>
        </p:txBody>
      </p:sp>
      <p:grpSp>
        <p:nvGrpSpPr>
          <p:cNvPr id="41" name="Groupe 17"/>
          <p:cNvGrpSpPr>
            <a:grpSpLocks/>
          </p:cNvGrpSpPr>
          <p:nvPr/>
        </p:nvGrpSpPr>
        <p:grpSpPr bwMode="auto">
          <a:xfrm>
            <a:off x="4661906" y="3969055"/>
            <a:ext cx="4436288" cy="2801718"/>
            <a:chOff x="4478844" y="3404255"/>
            <a:chExt cx="4241086" cy="2713857"/>
          </a:xfrm>
        </p:grpSpPr>
        <p:sp>
          <p:nvSpPr>
            <p:cNvPr id="42" name="Rectangle 41"/>
            <p:cNvSpPr/>
            <p:nvPr/>
          </p:nvSpPr>
          <p:spPr>
            <a:xfrm>
              <a:off x="4478844" y="3404255"/>
              <a:ext cx="4241086" cy="271385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43" name="Groupe 5"/>
            <p:cNvGrpSpPr>
              <a:grpSpLocks/>
            </p:cNvGrpSpPr>
            <p:nvPr/>
          </p:nvGrpSpPr>
          <p:grpSpPr bwMode="auto">
            <a:xfrm>
              <a:off x="4614068" y="3476220"/>
              <a:ext cx="3990975" cy="2494923"/>
              <a:chOff x="4758265" y="3935510"/>
              <a:chExt cx="3990975" cy="2494923"/>
            </a:xfrm>
          </p:grpSpPr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9399" y="3935510"/>
                <a:ext cx="3389841" cy="2494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ZoneTexte 2"/>
              <p:cNvSpPr txBox="1">
                <a:spLocks noChangeArrowheads="1"/>
              </p:cNvSpPr>
              <p:nvPr/>
            </p:nvSpPr>
            <p:spPr bwMode="auto">
              <a:xfrm>
                <a:off x="4758265" y="4325828"/>
                <a:ext cx="384311" cy="1909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>
                    <a:latin typeface="Arial" panose="020B0604020202020204" pitchFamily="34" charset="0"/>
                  </a:rPr>
                  <a:t>Crtl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>
                    <a:latin typeface="Arial" panose="020B0604020202020204" pitchFamily="34" charset="0"/>
                  </a:rPr>
                  <a:t>AD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0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000">
                    <a:latin typeface="Arial" panose="020B0604020202020204" pitchFamily="34" charset="0"/>
                  </a:rPr>
                  <a:t>PSO</a:t>
                </a:r>
              </a:p>
            </p:txBody>
          </p:sp>
        </p:grpSp>
      </p:grpSp>
      <p:grpSp>
        <p:nvGrpSpPr>
          <p:cNvPr id="49" name="Groupe 48"/>
          <p:cNvGrpSpPr/>
          <p:nvPr/>
        </p:nvGrpSpPr>
        <p:grpSpPr>
          <a:xfrm>
            <a:off x="16207" y="4283942"/>
            <a:ext cx="4682276" cy="2334320"/>
            <a:chOff x="16207" y="4283942"/>
            <a:chExt cx="4682276" cy="2334320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07" y="4283942"/>
              <a:ext cx="4682276" cy="1949376"/>
            </a:xfrm>
            <a:prstGeom prst="rect">
              <a:avLst/>
            </a:prstGeom>
          </p:spPr>
        </p:pic>
        <p:sp>
          <p:nvSpPr>
            <p:cNvPr id="47" name="ZoneTexte 46"/>
            <p:cNvSpPr txBox="1"/>
            <p:nvPr/>
          </p:nvSpPr>
          <p:spPr>
            <a:xfrm>
              <a:off x="411025" y="6247198"/>
              <a:ext cx="1814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rgbClr val="00B050"/>
                  </a:solidFill>
                </a:rPr>
                <a:t>Atopic</a:t>
              </a:r>
              <a:r>
                <a:rPr lang="fr-FR" dirty="0">
                  <a:solidFill>
                    <a:srgbClr val="00B050"/>
                  </a:solidFill>
                </a:rPr>
                <a:t> </a:t>
              </a:r>
              <a:r>
                <a:rPr lang="fr-FR" dirty="0" err="1">
                  <a:solidFill>
                    <a:srgbClr val="00B050"/>
                  </a:solidFill>
                </a:rPr>
                <a:t>Dermatitis</a:t>
              </a:r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588102" y="6248930"/>
              <a:ext cx="987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Psoriasis</a:t>
              </a:r>
            </a:p>
          </p:txBody>
        </p:sp>
      </p:grpSp>
      <p:pic>
        <p:nvPicPr>
          <p:cNvPr id="50" name="Imag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2551"/>
            <a:ext cx="1280160" cy="82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316" y="63399"/>
            <a:ext cx="8574666" cy="719137"/>
          </a:xfrm>
        </p:spPr>
        <p:txBody>
          <a:bodyPr>
            <a:normAutofit fontScale="90000"/>
          </a:bodyPr>
          <a:lstStyle/>
          <a:p>
            <a:r>
              <a:rPr lang="fr-FR" i="1" dirty="0">
                <a:latin typeface="+mn-lt"/>
              </a:rPr>
              <a:t>In vivo </a:t>
            </a:r>
            <a:r>
              <a:rPr lang="fr-FR" dirty="0">
                <a:latin typeface="+mn-lt"/>
              </a:rPr>
              <a:t>model of </a:t>
            </a:r>
            <a:r>
              <a:rPr lang="fr-FR" dirty="0" err="1">
                <a:latin typeface="+mn-lt"/>
              </a:rPr>
              <a:t>psoriasiform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dermatitis</a:t>
            </a:r>
            <a:endParaRPr lang="fr-FR" dirty="0"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90" y="2096134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u="none" dirty="0"/>
              <a:t>WT</a:t>
            </a:r>
          </a:p>
        </p:txBody>
      </p:sp>
      <p:sp>
        <p:nvSpPr>
          <p:cNvPr id="9" name="Rectangle 8"/>
          <p:cNvSpPr/>
          <p:nvPr/>
        </p:nvSpPr>
        <p:spPr>
          <a:xfrm>
            <a:off x="39377" y="4402812"/>
            <a:ext cx="7280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u="none" dirty="0"/>
              <a:t>IL-1</a:t>
            </a:r>
            <a:r>
              <a:rPr lang="fr-FR" u="none" baseline="30000" dirty="0"/>
              <a:t>-/-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5"/>
          <a:stretch/>
        </p:blipFill>
        <p:spPr bwMode="auto">
          <a:xfrm>
            <a:off x="758209" y="1340768"/>
            <a:ext cx="2151952" cy="188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5"/>
          <a:stretch/>
        </p:blipFill>
        <p:spPr bwMode="auto">
          <a:xfrm>
            <a:off x="767086" y="3647446"/>
            <a:ext cx="2151952" cy="188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253142" y="986001"/>
            <a:ext cx="36493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u="none" dirty="0"/>
              <a:t>IMQ-</a:t>
            </a:r>
            <a:r>
              <a:rPr lang="fr-FR" u="none" dirty="0" err="1"/>
              <a:t>induced</a:t>
            </a:r>
            <a:r>
              <a:rPr lang="fr-FR" u="none" dirty="0"/>
              <a:t> </a:t>
            </a:r>
            <a:r>
              <a:rPr lang="fr-FR" u="none" dirty="0" err="1"/>
              <a:t>Psoriasiform</a:t>
            </a:r>
            <a:r>
              <a:rPr lang="fr-FR" u="none" dirty="0"/>
              <a:t> </a:t>
            </a:r>
            <a:r>
              <a:rPr lang="fr-FR" u="none" dirty="0" err="1"/>
              <a:t>dermatitis</a:t>
            </a:r>
            <a:endParaRPr lang="fr-FR" u="none" dirty="0"/>
          </a:p>
        </p:txBody>
      </p:sp>
      <p:grpSp>
        <p:nvGrpSpPr>
          <p:cNvPr id="5" name="Groupe 4"/>
          <p:cNvGrpSpPr/>
          <p:nvPr/>
        </p:nvGrpSpPr>
        <p:grpSpPr>
          <a:xfrm>
            <a:off x="5205759" y="800650"/>
            <a:ext cx="3620223" cy="6057350"/>
            <a:chOff x="4768201" y="692696"/>
            <a:chExt cx="3620223" cy="605735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8201" y="692696"/>
              <a:ext cx="3620223" cy="2885112"/>
            </a:xfrm>
            <a:prstGeom prst="rect">
              <a:avLst/>
            </a:prstGeom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15"/>
            <a:stretch/>
          </p:blipFill>
          <p:spPr bwMode="auto">
            <a:xfrm>
              <a:off x="4950695" y="4185854"/>
              <a:ext cx="3404198" cy="2564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582261" y="3816522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u="none" dirty="0"/>
                <a:t>IL-17A</a:t>
              </a:r>
              <a:endParaRPr lang="fr-FR" u="none" baseline="30000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9377" y="6366815"/>
            <a:ext cx="1617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u="none" dirty="0" err="1"/>
              <a:t>Rabeony</a:t>
            </a:r>
            <a:r>
              <a:rPr lang="fr-FR" sz="1200" i="1" u="none" dirty="0"/>
              <a:t> et al, EJI 2015</a:t>
            </a:r>
          </a:p>
          <a:p>
            <a:r>
              <a:rPr lang="fr-FR" sz="1200" i="1" u="none" dirty="0" err="1"/>
              <a:t>Pohin</a:t>
            </a:r>
            <a:r>
              <a:rPr lang="fr-FR" sz="1200" i="1" u="none" dirty="0"/>
              <a:t> et al, EJI 2016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8"/>
          <a:stretch/>
        </p:blipFill>
        <p:spPr bwMode="auto">
          <a:xfrm>
            <a:off x="2872363" y="1339449"/>
            <a:ext cx="2029354" cy="18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2"/>
          <a:stretch/>
        </p:blipFill>
        <p:spPr bwMode="auto">
          <a:xfrm>
            <a:off x="2884871" y="3678939"/>
            <a:ext cx="2016846" cy="17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219992" y="4321462"/>
            <a:ext cx="72513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Control</a:t>
            </a:r>
          </a:p>
          <a:p>
            <a:r>
              <a:rPr lang="fr-FR" sz="1400" dirty="0"/>
              <a:t>IMQ</a:t>
            </a:r>
          </a:p>
        </p:txBody>
      </p:sp>
    </p:spTree>
    <p:extLst>
      <p:ext uri="{BB962C8B-B14F-4D97-AF65-F5344CB8AC3E}">
        <p14:creationId xmlns:p14="http://schemas.microsoft.com/office/powerpoint/2010/main" val="139445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ZoneTexte 214"/>
          <p:cNvSpPr txBox="1"/>
          <p:nvPr/>
        </p:nvSpPr>
        <p:spPr>
          <a:xfrm>
            <a:off x="233641" y="276110"/>
            <a:ext cx="8926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Oncostatin</a:t>
            </a:r>
            <a:r>
              <a:rPr lang="en-US" sz="4000" dirty="0"/>
              <a:t> M and </a:t>
            </a:r>
            <a:r>
              <a:rPr lang="en-US" sz="4000" dirty="0" err="1"/>
              <a:t>epidermoïd</a:t>
            </a:r>
            <a:r>
              <a:rPr lang="en-US" sz="4000" dirty="0"/>
              <a:t> carcinoma</a:t>
            </a:r>
          </a:p>
        </p:txBody>
      </p:sp>
      <p:grpSp>
        <p:nvGrpSpPr>
          <p:cNvPr id="216" name="Groupe 215"/>
          <p:cNvGrpSpPr/>
          <p:nvPr/>
        </p:nvGrpSpPr>
        <p:grpSpPr>
          <a:xfrm>
            <a:off x="326030" y="4709892"/>
            <a:ext cx="3217935" cy="2110177"/>
            <a:chOff x="327985" y="710002"/>
            <a:chExt cx="3593356" cy="2356365"/>
          </a:xfrm>
        </p:grpSpPr>
        <p:sp>
          <p:nvSpPr>
            <p:cNvPr id="2" name="ZoneTexte 1"/>
            <p:cNvSpPr txBox="1"/>
            <p:nvPr/>
          </p:nvSpPr>
          <p:spPr>
            <a:xfrm>
              <a:off x="3410090" y="1311455"/>
              <a:ext cx="51125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C00000"/>
                  </a:solidFill>
                </a:rPr>
                <a:t>47%</a:t>
              </a:r>
            </a:p>
          </p:txBody>
        </p:sp>
        <p:sp>
          <p:nvSpPr>
            <p:cNvPr id="3" name="Rectangle 241"/>
            <p:cNvSpPr>
              <a:spLocks noChangeArrowheads="1"/>
            </p:cNvSpPr>
            <p:nvPr/>
          </p:nvSpPr>
          <p:spPr bwMode="auto">
            <a:xfrm>
              <a:off x="2511268" y="1783151"/>
              <a:ext cx="179655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900" dirty="0">
                  <a:solidFill>
                    <a:srgbClr val="000000"/>
                  </a:solidFill>
                  <a:latin typeface="+mn-lt"/>
                </a:rPr>
                <a:t>**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4" name="Rectangle 496"/>
            <p:cNvSpPr>
              <a:spLocks noChangeArrowheads="1"/>
            </p:cNvSpPr>
            <p:nvPr/>
          </p:nvSpPr>
          <p:spPr bwMode="auto">
            <a:xfrm>
              <a:off x="2804731" y="1611702"/>
              <a:ext cx="230832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900" dirty="0">
                  <a:solidFill>
                    <a:srgbClr val="000000"/>
                  </a:solidFill>
                  <a:latin typeface="+mn-lt"/>
                </a:rPr>
                <a:t>***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5" name="Rectangle 496"/>
            <p:cNvSpPr>
              <a:spLocks noChangeArrowheads="1"/>
            </p:cNvSpPr>
            <p:nvPr/>
          </p:nvSpPr>
          <p:spPr bwMode="auto">
            <a:xfrm>
              <a:off x="2999199" y="1470415"/>
              <a:ext cx="230832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900" dirty="0">
                  <a:solidFill>
                    <a:srgbClr val="000000"/>
                  </a:solidFill>
                  <a:latin typeface="+mn-lt"/>
                </a:rPr>
                <a:t>***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6" name="Rectangle 496"/>
            <p:cNvSpPr>
              <a:spLocks noChangeArrowheads="1"/>
            </p:cNvSpPr>
            <p:nvPr/>
          </p:nvSpPr>
          <p:spPr bwMode="auto">
            <a:xfrm>
              <a:off x="3206578" y="1366817"/>
              <a:ext cx="230832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900" dirty="0">
                  <a:solidFill>
                    <a:srgbClr val="000000"/>
                  </a:solidFill>
                  <a:latin typeface="+mn-lt"/>
                </a:rPr>
                <a:t>***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7" name="Freeform 765"/>
            <p:cNvSpPr>
              <a:spLocks noEditPoints="1"/>
            </p:cNvSpPr>
            <p:nvPr/>
          </p:nvSpPr>
          <p:spPr bwMode="auto">
            <a:xfrm>
              <a:off x="1001000" y="2621352"/>
              <a:ext cx="2747963" cy="0"/>
            </a:xfrm>
            <a:custGeom>
              <a:avLst/>
              <a:gdLst>
                <a:gd name="T0" fmla="*/ 33 w 2872"/>
                <a:gd name="T1" fmla="*/ 98 w 2872"/>
                <a:gd name="T2" fmla="*/ 144 w 2872"/>
                <a:gd name="T3" fmla="*/ 195 w 2872"/>
                <a:gd name="T4" fmla="*/ 260 w 2872"/>
                <a:gd name="T5" fmla="*/ 306 w 2872"/>
                <a:gd name="T6" fmla="*/ 358 w 2872"/>
                <a:gd name="T7" fmla="*/ 423 w 2872"/>
                <a:gd name="T8" fmla="*/ 468 w 2872"/>
                <a:gd name="T9" fmla="*/ 520 w 2872"/>
                <a:gd name="T10" fmla="*/ 585 w 2872"/>
                <a:gd name="T11" fmla="*/ 631 w 2872"/>
                <a:gd name="T12" fmla="*/ 682 w 2872"/>
                <a:gd name="T13" fmla="*/ 747 w 2872"/>
                <a:gd name="T14" fmla="*/ 793 w 2872"/>
                <a:gd name="T15" fmla="*/ 845 w 2872"/>
                <a:gd name="T16" fmla="*/ 910 w 2872"/>
                <a:gd name="T17" fmla="*/ 956 w 2872"/>
                <a:gd name="T18" fmla="*/ 1007 w 2872"/>
                <a:gd name="T19" fmla="*/ 1072 w 2872"/>
                <a:gd name="T20" fmla="*/ 1118 w 2872"/>
                <a:gd name="T21" fmla="*/ 1170 w 2872"/>
                <a:gd name="T22" fmla="*/ 1235 w 2872"/>
                <a:gd name="T23" fmla="*/ 1280 w 2872"/>
                <a:gd name="T24" fmla="*/ 1332 w 2872"/>
                <a:gd name="T25" fmla="*/ 1397 w 2872"/>
                <a:gd name="T26" fmla="*/ 1443 w 2872"/>
                <a:gd name="T27" fmla="*/ 1494 w 2872"/>
                <a:gd name="T28" fmla="*/ 1559 w 2872"/>
                <a:gd name="T29" fmla="*/ 1605 w 2872"/>
                <a:gd name="T30" fmla="*/ 1657 w 2872"/>
                <a:gd name="T31" fmla="*/ 1722 w 2872"/>
                <a:gd name="T32" fmla="*/ 1768 w 2872"/>
                <a:gd name="T33" fmla="*/ 1819 w 2872"/>
                <a:gd name="T34" fmla="*/ 1884 w 2872"/>
                <a:gd name="T35" fmla="*/ 1930 w 2872"/>
                <a:gd name="T36" fmla="*/ 1982 w 2872"/>
                <a:gd name="T37" fmla="*/ 2047 w 2872"/>
                <a:gd name="T38" fmla="*/ 2092 w 2872"/>
                <a:gd name="T39" fmla="*/ 2144 w 2872"/>
                <a:gd name="T40" fmla="*/ 2209 w 2872"/>
                <a:gd name="T41" fmla="*/ 2255 w 2872"/>
                <a:gd name="T42" fmla="*/ 2306 w 2872"/>
                <a:gd name="T43" fmla="*/ 2371 w 2872"/>
                <a:gd name="T44" fmla="*/ 2417 w 2872"/>
                <a:gd name="T45" fmla="*/ 2469 w 2872"/>
                <a:gd name="T46" fmla="*/ 2534 w 2872"/>
                <a:gd name="T47" fmla="*/ 2579 w 2872"/>
                <a:gd name="T48" fmla="*/ 2631 w 2872"/>
                <a:gd name="T49" fmla="*/ 2696 w 2872"/>
                <a:gd name="T50" fmla="*/ 2742 w 2872"/>
                <a:gd name="T51" fmla="*/ 2794 w 2872"/>
                <a:gd name="T52" fmla="*/ 2858 w 287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</a:cxnLst>
              <a:rect l="0" t="0" r="r" b="b"/>
              <a:pathLst>
                <a:path w="2872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moveTo>
                    <a:pt x="33" y="0"/>
                  </a:moveTo>
                  <a:lnTo>
                    <a:pt x="33" y="0"/>
                  </a:lnTo>
                  <a:lnTo>
                    <a:pt x="46" y="0"/>
                  </a:lnTo>
                  <a:moveTo>
                    <a:pt x="65" y="0"/>
                  </a:moveTo>
                  <a:lnTo>
                    <a:pt x="65" y="0"/>
                  </a:lnTo>
                  <a:lnTo>
                    <a:pt x="79" y="0"/>
                  </a:lnTo>
                  <a:moveTo>
                    <a:pt x="98" y="0"/>
                  </a:moveTo>
                  <a:lnTo>
                    <a:pt x="98" y="0"/>
                  </a:lnTo>
                  <a:lnTo>
                    <a:pt x="111" y="0"/>
                  </a:lnTo>
                  <a:moveTo>
                    <a:pt x="130" y="0"/>
                  </a:moveTo>
                  <a:lnTo>
                    <a:pt x="130" y="0"/>
                  </a:lnTo>
                  <a:lnTo>
                    <a:pt x="144" y="0"/>
                  </a:lnTo>
                  <a:moveTo>
                    <a:pt x="163" y="0"/>
                  </a:moveTo>
                  <a:lnTo>
                    <a:pt x="163" y="0"/>
                  </a:lnTo>
                  <a:lnTo>
                    <a:pt x="176" y="0"/>
                  </a:lnTo>
                  <a:moveTo>
                    <a:pt x="195" y="0"/>
                  </a:moveTo>
                  <a:lnTo>
                    <a:pt x="195" y="0"/>
                  </a:lnTo>
                  <a:lnTo>
                    <a:pt x="209" y="0"/>
                  </a:lnTo>
                  <a:moveTo>
                    <a:pt x="228" y="0"/>
                  </a:moveTo>
                  <a:lnTo>
                    <a:pt x="228" y="0"/>
                  </a:lnTo>
                  <a:lnTo>
                    <a:pt x="241" y="0"/>
                  </a:lnTo>
                  <a:moveTo>
                    <a:pt x="260" y="0"/>
                  </a:moveTo>
                  <a:lnTo>
                    <a:pt x="260" y="0"/>
                  </a:lnTo>
                  <a:lnTo>
                    <a:pt x="274" y="0"/>
                  </a:lnTo>
                  <a:moveTo>
                    <a:pt x="293" y="0"/>
                  </a:moveTo>
                  <a:lnTo>
                    <a:pt x="293" y="0"/>
                  </a:lnTo>
                  <a:lnTo>
                    <a:pt x="306" y="0"/>
                  </a:lnTo>
                  <a:moveTo>
                    <a:pt x="325" y="0"/>
                  </a:moveTo>
                  <a:lnTo>
                    <a:pt x="325" y="0"/>
                  </a:lnTo>
                  <a:lnTo>
                    <a:pt x="339" y="0"/>
                  </a:lnTo>
                  <a:moveTo>
                    <a:pt x="358" y="0"/>
                  </a:moveTo>
                  <a:lnTo>
                    <a:pt x="358" y="0"/>
                  </a:lnTo>
                  <a:lnTo>
                    <a:pt x="371" y="0"/>
                  </a:lnTo>
                  <a:moveTo>
                    <a:pt x="390" y="0"/>
                  </a:moveTo>
                  <a:lnTo>
                    <a:pt x="390" y="0"/>
                  </a:lnTo>
                  <a:lnTo>
                    <a:pt x="404" y="0"/>
                  </a:lnTo>
                  <a:moveTo>
                    <a:pt x="423" y="0"/>
                  </a:moveTo>
                  <a:lnTo>
                    <a:pt x="423" y="0"/>
                  </a:lnTo>
                  <a:lnTo>
                    <a:pt x="436" y="0"/>
                  </a:lnTo>
                  <a:moveTo>
                    <a:pt x="455" y="0"/>
                  </a:moveTo>
                  <a:lnTo>
                    <a:pt x="455" y="0"/>
                  </a:lnTo>
                  <a:lnTo>
                    <a:pt x="468" y="0"/>
                  </a:lnTo>
                  <a:moveTo>
                    <a:pt x="488" y="0"/>
                  </a:moveTo>
                  <a:lnTo>
                    <a:pt x="488" y="0"/>
                  </a:lnTo>
                  <a:lnTo>
                    <a:pt x="501" y="0"/>
                  </a:lnTo>
                  <a:moveTo>
                    <a:pt x="520" y="0"/>
                  </a:moveTo>
                  <a:lnTo>
                    <a:pt x="520" y="0"/>
                  </a:lnTo>
                  <a:lnTo>
                    <a:pt x="533" y="0"/>
                  </a:lnTo>
                  <a:moveTo>
                    <a:pt x="553" y="0"/>
                  </a:moveTo>
                  <a:lnTo>
                    <a:pt x="553" y="0"/>
                  </a:lnTo>
                  <a:lnTo>
                    <a:pt x="566" y="0"/>
                  </a:lnTo>
                  <a:moveTo>
                    <a:pt x="585" y="0"/>
                  </a:moveTo>
                  <a:lnTo>
                    <a:pt x="585" y="0"/>
                  </a:lnTo>
                  <a:lnTo>
                    <a:pt x="598" y="0"/>
                  </a:lnTo>
                  <a:moveTo>
                    <a:pt x="618" y="0"/>
                  </a:moveTo>
                  <a:lnTo>
                    <a:pt x="618" y="0"/>
                  </a:lnTo>
                  <a:lnTo>
                    <a:pt x="631" y="0"/>
                  </a:lnTo>
                  <a:moveTo>
                    <a:pt x="650" y="0"/>
                  </a:moveTo>
                  <a:lnTo>
                    <a:pt x="650" y="0"/>
                  </a:lnTo>
                  <a:lnTo>
                    <a:pt x="663" y="0"/>
                  </a:lnTo>
                  <a:moveTo>
                    <a:pt x="682" y="0"/>
                  </a:moveTo>
                  <a:lnTo>
                    <a:pt x="682" y="0"/>
                  </a:lnTo>
                  <a:lnTo>
                    <a:pt x="696" y="0"/>
                  </a:lnTo>
                  <a:moveTo>
                    <a:pt x="715" y="0"/>
                  </a:moveTo>
                  <a:lnTo>
                    <a:pt x="715" y="0"/>
                  </a:lnTo>
                  <a:lnTo>
                    <a:pt x="728" y="0"/>
                  </a:lnTo>
                  <a:moveTo>
                    <a:pt x="747" y="0"/>
                  </a:moveTo>
                  <a:lnTo>
                    <a:pt x="747" y="0"/>
                  </a:lnTo>
                  <a:lnTo>
                    <a:pt x="761" y="0"/>
                  </a:lnTo>
                  <a:moveTo>
                    <a:pt x="780" y="0"/>
                  </a:moveTo>
                  <a:lnTo>
                    <a:pt x="780" y="0"/>
                  </a:lnTo>
                  <a:lnTo>
                    <a:pt x="793" y="0"/>
                  </a:lnTo>
                  <a:moveTo>
                    <a:pt x="812" y="0"/>
                  </a:moveTo>
                  <a:lnTo>
                    <a:pt x="812" y="0"/>
                  </a:lnTo>
                  <a:lnTo>
                    <a:pt x="826" y="0"/>
                  </a:lnTo>
                  <a:moveTo>
                    <a:pt x="845" y="0"/>
                  </a:moveTo>
                  <a:lnTo>
                    <a:pt x="845" y="0"/>
                  </a:lnTo>
                  <a:lnTo>
                    <a:pt x="858" y="0"/>
                  </a:lnTo>
                  <a:moveTo>
                    <a:pt x="877" y="0"/>
                  </a:moveTo>
                  <a:lnTo>
                    <a:pt x="877" y="0"/>
                  </a:lnTo>
                  <a:lnTo>
                    <a:pt x="891" y="0"/>
                  </a:lnTo>
                  <a:moveTo>
                    <a:pt x="910" y="0"/>
                  </a:moveTo>
                  <a:lnTo>
                    <a:pt x="910" y="0"/>
                  </a:lnTo>
                  <a:lnTo>
                    <a:pt x="923" y="0"/>
                  </a:lnTo>
                  <a:moveTo>
                    <a:pt x="942" y="0"/>
                  </a:moveTo>
                  <a:lnTo>
                    <a:pt x="942" y="0"/>
                  </a:lnTo>
                  <a:lnTo>
                    <a:pt x="956" y="0"/>
                  </a:lnTo>
                  <a:moveTo>
                    <a:pt x="975" y="0"/>
                  </a:moveTo>
                  <a:lnTo>
                    <a:pt x="975" y="0"/>
                  </a:lnTo>
                  <a:lnTo>
                    <a:pt x="988" y="0"/>
                  </a:lnTo>
                  <a:moveTo>
                    <a:pt x="1007" y="0"/>
                  </a:moveTo>
                  <a:lnTo>
                    <a:pt x="1007" y="0"/>
                  </a:lnTo>
                  <a:lnTo>
                    <a:pt x="1021" y="0"/>
                  </a:lnTo>
                  <a:moveTo>
                    <a:pt x="1040" y="0"/>
                  </a:moveTo>
                  <a:lnTo>
                    <a:pt x="1040" y="0"/>
                  </a:lnTo>
                  <a:lnTo>
                    <a:pt x="1053" y="0"/>
                  </a:lnTo>
                  <a:moveTo>
                    <a:pt x="1072" y="0"/>
                  </a:moveTo>
                  <a:lnTo>
                    <a:pt x="1072" y="0"/>
                  </a:lnTo>
                  <a:lnTo>
                    <a:pt x="1086" y="0"/>
                  </a:lnTo>
                  <a:moveTo>
                    <a:pt x="1105" y="0"/>
                  </a:moveTo>
                  <a:lnTo>
                    <a:pt x="1105" y="0"/>
                  </a:lnTo>
                  <a:lnTo>
                    <a:pt x="1118" y="0"/>
                  </a:lnTo>
                  <a:moveTo>
                    <a:pt x="1137" y="0"/>
                  </a:moveTo>
                  <a:lnTo>
                    <a:pt x="1137" y="0"/>
                  </a:lnTo>
                  <a:lnTo>
                    <a:pt x="1150" y="0"/>
                  </a:lnTo>
                  <a:moveTo>
                    <a:pt x="1170" y="0"/>
                  </a:moveTo>
                  <a:lnTo>
                    <a:pt x="1170" y="0"/>
                  </a:lnTo>
                  <a:lnTo>
                    <a:pt x="1183" y="0"/>
                  </a:lnTo>
                  <a:moveTo>
                    <a:pt x="1202" y="0"/>
                  </a:moveTo>
                  <a:lnTo>
                    <a:pt x="1202" y="0"/>
                  </a:lnTo>
                  <a:lnTo>
                    <a:pt x="1215" y="0"/>
                  </a:lnTo>
                  <a:moveTo>
                    <a:pt x="1235" y="0"/>
                  </a:moveTo>
                  <a:lnTo>
                    <a:pt x="1235" y="0"/>
                  </a:lnTo>
                  <a:lnTo>
                    <a:pt x="1248" y="0"/>
                  </a:lnTo>
                  <a:moveTo>
                    <a:pt x="1267" y="0"/>
                  </a:moveTo>
                  <a:lnTo>
                    <a:pt x="1267" y="0"/>
                  </a:lnTo>
                  <a:lnTo>
                    <a:pt x="1280" y="0"/>
                  </a:lnTo>
                  <a:moveTo>
                    <a:pt x="1300" y="0"/>
                  </a:moveTo>
                  <a:lnTo>
                    <a:pt x="1300" y="0"/>
                  </a:lnTo>
                  <a:lnTo>
                    <a:pt x="1313" y="0"/>
                  </a:lnTo>
                  <a:moveTo>
                    <a:pt x="1332" y="0"/>
                  </a:moveTo>
                  <a:lnTo>
                    <a:pt x="1332" y="0"/>
                  </a:lnTo>
                  <a:lnTo>
                    <a:pt x="1345" y="0"/>
                  </a:lnTo>
                  <a:moveTo>
                    <a:pt x="1365" y="0"/>
                  </a:moveTo>
                  <a:lnTo>
                    <a:pt x="1365" y="0"/>
                  </a:lnTo>
                  <a:lnTo>
                    <a:pt x="1378" y="0"/>
                  </a:lnTo>
                  <a:moveTo>
                    <a:pt x="1397" y="0"/>
                  </a:moveTo>
                  <a:lnTo>
                    <a:pt x="1397" y="0"/>
                  </a:lnTo>
                  <a:lnTo>
                    <a:pt x="1410" y="0"/>
                  </a:lnTo>
                  <a:moveTo>
                    <a:pt x="1429" y="0"/>
                  </a:moveTo>
                  <a:lnTo>
                    <a:pt x="1429" y="0"/>
                  </a:lnTo>
                  <a:lnTo>
                    <a:pt x="1443" y="0"/>
                  </a:lnTo>
                  <a:moveTo>
                    <a:pt x="1462" y="0"/>
                  </a:moveTo>
                  <a:lnTo>
                    <a:pt x="1462" y="0"/>
                  </a:lnTo>
                  <a:lnTo>
                    <a:pt x="1475" y="0"/>
                  </a:lnTo>
                  <a:moveTo>
                    <a:pt x="1494" y="0"/>
                  </a:moveTo>
                  <a:lnTo>
                    <a:pt x="1494" y="0"/>
                  </a:lnTo>
                  <a:lnTo>
                    <a:pt x="1508" y="0"/>
                  </a:lnTo>
                  <a:moveTo>
                    <a:pt x="1527" y="0"/>
                  </a:moveTo>
                  <a:lnTo>
                    <a:pt x="1527" y="0"/>
                  </a:lnTo>
                  <a:lnTo>
                    <a:pt x="1540" y="0"/>
                  </a:lnTo>
                  <a:moveTo>
                    <a:pt x="1559" y="0"/>
                  </a:moveTo>
                  <a:lnTo>
                    <a:pt x="1559" y="0"/>
                  </a:lnTo>
                  <a:lnTo>
                    <a:pt x="1573" y="0"/>
                  </a:lnTo>
                  <a:moveTo>
                    <a:pt x="1592" y="0"/>
                  </a:moveTo>
                  <a:lnTo>
                    <a:pt x="1592" y="0"/>
                  </a:lnTo>
                  <a:lnTo>
                    <a:pt x="1605" y="0"/>
                  </a:lnTo>
                  <a:moveTo>
                    <a:pt x="1624" y="0"/>
                  </a:moveTo>
                  <a:lnTo>
                    <a:pt x="1624" y="0"/>
                  </a:lnTo>
                  <a:lnTo>
                    <a:pt x="1638" y="0"/>
                  </a:lnTo>
                  <a:moveTo>
                    <a:pt x="1657" y="0"/>
                  </a:moveTo>
                  <a:lnTo>
                    <a:pt x="1657" y="0"/>
                  </a:lnTo>
                  <a:lnTo>
                    <a:pt x="1670" y="0"/>
                  </a:lnTo>
                  <a:moveTo>
                    <a:pt x="1689" y="0"/>
                  </a:moveTo>
                  <a:lnTo>
                    <a:pt x="1689" y="0"/>
                  </a:lnTo>
                  <a:lnTo>
                    <a:pt x="1703" y="0"/>
                  </a:lnTo>
                  <a:moveTo>
                    <a:pt x="1722" y="0"/>
                  </a:moveTo>
                  <a:lnTo>
                    <a:pt x="1722" y="0"/>
                  </a:lnTo>
                  <a:lnTo>
                    <a:pt x="1735" y="0"/>
                  </a:lnTo>
                  <a:moveTo>
                    <a:pt x="1754" y="0"/>
                  </a:moveTo>
                  <a:lnTo>
                    <a:pt x="1754" y="0"/>
                  </a:lnTo>
                  <a:lnTo>
                    <a:pt x="1768" y="0"/>
                  </a:lnTo>
                  <a:moveTo>
                    <a:pt x="1787" y="0"/>
                  </a:moveTo>
                  <a:lnTo>
                    <a:pt x="1787" y="0"/>
                  </a:lnTo>
                  <a:lnTo>
                    <a:pt x="1800" y="0"/>
                  </a:lnTo>
                  <a:moveTo>
                    <a:pt x="1819" y="0"/>
                  </a:moveTo>
                  <a:lnTo>
                    <a:pt x="1819" y="0"/>
                  </a:lnTo>
                  <a:lnTo>
                    <a:pt x="1833" y="0"/>
                  </a:lnTo>
                  <a:moveTo>
                    <a:pt x="1852" y="0"/>
                  </a:moveTo>
                  <a:lnTo>
                    <a:pt x="1852" y="0"/>
                  </a:lnTo>
                  <a:lnTo>
                    <a:pt x="1865" y="0"/>
                  </a:lnTo>
                  <a:moveTo>
                    <a:pt x="1884" y="0"/>
                  </a:moveTo>
                  <a:lnTo>
                    <a:pt x="1884" y="0"/>
                  </a:lnTo>
                  <a:lnTo>
                    <a:pt x="1897" y="0"/>
                  </a:lnTo>
                  <a:moveTo>
                    <a:pt x="1917" y="0"/>
                  </a:moveTo>
                  <a:lnTo>
                    <a:pt x="1917" y="0"/>
                  </a:lnTo>
                  <a:lnTo>
                    <a:pt x="1930" y="0"/>
                  </a:lnTo>
                  <a:moveTo>
                    <a:pt x="1949" y="0"/>
                  </a:moveTo>
                  <a:lnTo>
                    <a:pt x="1949" y="0"/>
                  </a:lnTo>
                  <a:lnTo>
                    <a:pt x="1962" y="0"/>
                  </a:lnTo>
                  <a:moveTo>
                    <a:pt x="1982" y="0"/>
                  </a:moveTo>
                  <a:lnTo>
                    <a:pt x="1982" y="0"/>
                  </a:lnTo>
                  <a:lnTo>
                    <a:pt x="1995" y="0"/>
                  </a:lnTo>
                  <a:moveTo>
                    <a:pt x="2014" y="0"/>
                  </a:moveTo>
                  <a:lnTo>
                    <a:pt x="2014" y="0"/>
                  </a:lnTo>
                  <a:lnTo>
                    <a:pt x="2027" y="0"/>
                  </a:lnTo>
                  <a:moveTo>
                    <a:pt x="2047" y="0"/>
                  </a:moveTo>
                  <a:lnTo>
                    <a:pt x="2047" y="0"/>
                  </a:lnTo>
                  <a:lnTo>
                    <a:pt x="2060" y="0"/>
                  </a:lnTo>
                  <a:moveTo>
                    <a:pt x="2079" y="0"/>
                  </a:moveTo>
                  <a:lnTo>
                    <a:pt x="2079" y="0"/>
                  </a:lnTo>
                  <a:lnTo>
                    <a:pt x="2092" y="0"/>
                  </a:lnTo>
                  <a:moveTo>
                    <a:pt x="2111" y="0"/>
                  </a:moveTo>
                  <a:lnTo>
                    <a:pt x="2111" y="0"/>
                  </a:lnTo>
                  <a:lnTo>
                    <a:pt x="2125" y="0"/>
                  </a:lnTo>
                  <a:moveTo>
                    <a:pt x="2144" y="0"/>
                  </a:moveTo>
                  <a:lnTo>
                    <a:pt x="2144" y="0"/>
                  </a:lnTo>
                  <a:lnTo>
                    <a:pt x="2157" y="0"/>
                  </a:lnTo>
                  <a:moveTo>
                    <a:pt x="2176" y="0"/>
                  </a:moveTo>
                  <a:lnTo>
                    <a:pt x="2176" y="0"/>
                  </a:lnTo>
                  <a:lnTo>
                    <a:pt x="2190" y="0"/>
                  </a:lnTo>
                  <a:moveTo>
                    <a:pt x="2209" y="0"/>
                  </a:moveTo>
                  <a:lnTo>
                    <a:pt x="2209" y="0"/>
                  </a:lnTo>
                  <a:lnTo>
                    <a:pt x="2222" y="0"/>
                  </a:lnTo>
                  <a:moveTo>
                    <a:pt x="2241" y="0"/>
                  </a:moveTo>
                  <a:lnTo>
                    <a:pt x="2241" y="0"/>
                  </a:lnTo>
                  <a:lnTo>
                    <a:pt x="2255" y="0"/>
                  </a:lnTo>
                  <a:moveTo>
                    <a:pt x="2274" y="0"/>
                  </a:moveTo>
                  <a:lnTo>
                    <a:pt x="2274" y="0"/>
                  </a:lnTo>
                  <a:lnTo>
                    <a:pt x="2287" y="0"/>
                  </a:lnTo>
                  <a:moveTo>
                    <a:pt x="2306" y="0"/>
                  </a:moveTo>
                  <a:lnTo>
                    <a:pt x="2306" y="0"/>
                  </a:lnTo>
                  <a:lnTo>
                    <a:pt x="2320" y="0"/>
                  </a:lnTo>
                  <a:moveTo>
                    <a:pt x="2339" y="0"/>
                  </a:moveTo>
                  <a:lnTo>
                    <a:pt x="2339" y="0"/>
                  </a:lnTo>
                  <a:lnTo>
                    <a:pt x="2352" y="0"/>
                  </a:lnTo>
                  <a:moveTo>
                    <a:pt x="2371" y="0"/>
                  </a:moveTo>
                  <a:lnTo>
                    <a:pt x="2371" y="0"/>
                  </a:lnTo>
                  <a:lnTo>
                    <a:pt x="2385" y="0"/>
                  </a:lnTo>
                  <a:moveTo>
                    <a:pt x="2404" y="0"/>
                  </a:moveTo>
                  <a:lnTo>
                    <a:pt x="2404" y="0"/>
                  </a:lnTo>
                  <a:lnTo>
                    <a:pt x="2417" y="0"/>
                  </a:lnTo>
                  <a:moveTo>
                    <a:pt x="2436" y="0"/>
                  </a:moveTo>
                  <a:lnTo>
                    <a:pt x="2436" y="0"/>
                  </a:lnTo>
                  <a:lnTo>
                    <a:pt x="2450" y="0"/>
                  </a:lnTo>
                  <a:moveTo>
                    <a:pt x="2469" y="0"/>
                  </a:moveTo>
                  <a:lnTo>
                    <a:pt x="2469" y="0"/>
                  </a:lnTo>
                  <a:lnTo>
                    <a:pt x="2482" y="0"/>
                  </a:lnTo>
                  <a:moveTo>
                    <a:pt x="2501" y="0"/>
                  </a:moveTo>
                  <a:lnTo>
                    <a:pt x="2501" y="0"/>
                  </a:lnTo>
                  <a:lnTo>
                    <a:pt x="2515" y="0"/>
                  </a:lnTo>
                  <a:moveTo>
                    <a:pt x="2534" y="0"/>
                  </a:moveTo>
                  <a:lnTo>
                    <a:pt x="2534" y="0"/>
                  </a:lnTo>
                  <a:lnTo>
                    <a:pt x="2547" y="0"/>
                  </a:lnTo>
                  <a:moveTo>
                    <a:pt x="2566" y="0"/>
                  </a:moveTo>
                  <a:lnTo>
                    <a:pt x="2566" y="0"/>
                  </a:lnTo>
                  <a:lnTo>
                    <a:pt x="2579" y="0"/>
                  </a:lnTo>
                  <a:moveTo>
                    <a:pt x="2599" y="0"/>
                  </a:moveTo>
                  <a:lnTo>
                    <a:pt x="2599" y="0"/>
                  </a:lnTo>
                  <a:lnTo>
                    <a:pt x="2612" y="0"/>
                  </a:lnTo>
                  <a:moveTo>
                    <a:pt x="2631" y="0"/>
                  </a:moveTo>
                  <a:lnTo>
                    <a:pt x="2631" y="0"/>
                  </a:lnTo>
                  <a:lnTo>
                    <a:pt x="2644" y="0"/>
                  </a:lnTo>
                  <a:moveTo>
                    <a:pt x="2664" y="0"/>
                  </a:moveTo>
                  <a:lnTo>
                    <a:pt x="2664" y="0"/>
                  </a:lnTo>
                  <a:lnTo>
                    <a:pt x="2677" y="0"/>
                  </a:lnTo>
                  <a:moveTo>
                    <a:pt x="2696" y="0"/>
                  </a:moveTo>
                  <a:lnTo>
                    <a:pt x="2696" y="0"/>
                  </a:lnTo>
                  <a:lnTo>
                    <a:pt x="2709" y="0"/>
                  </a:lnTo>
                  <a:moveTo>
                    <a:pt x="2729" y="0"/>
                  </a:moveTo>
                  <a:lnTo>
                    <a:pt x="2729" y="0"/>
                  </a:lnTo>
                  <a:lnTo>
                    <a:pt x="2742" y="0"/>
                  </a:lnTo>
                  <a:moveTo>
                    <a:pt x="2761" y="0"/>
                  </a:moveTo>
                  <a:lnTo>
                    <a:pt x="2761" y="0"/>
                  </a:lnTo>
                  <a:lnTo>
                    <a:pt x="2774" y="0"/>
                  </a:lnTo>
                  <a:moveTo>
                    <a:pt x="2794" y="0"/>
                  </a:moveTo>
                  <a:lnTo>
                    <a:pt x="2794" y="0"/>
                  </a:lnTo>
                  <a:lnTo>
                    <a:pt x="2807" y="0"/>
                  </a:lnTo>
                  <a:moveTo>
                    <a:pt x="2826" y="0"/>
                  </a:moveTo>
                  <a:lnTo>
                    <a:pt x="2826" y="0"/>
                  </a:lnTo>
                  <a:lnTo>
                    <a:pt x="2839" y="0"/>
                  </a:lnTo>
                  <a:moveTo>
                    <a:pt x="2858" y="0"/>
                  </a:moveTo>
                  <a:lnTo>
                    <a:pt x="2858" y="0"/>
                  </a:lnTo>
                  <a:lnTo>
                    <a:pt x="2872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" name="Freeform 766"/>
            <p:cNvSpPr>
              <a:spLocks noEditPoints="1"/>
            </p:cNvSpPr>
            <p:nvPr/>
          </p:nvSpPr>
          <p:spPr bwMode="auto">
            <a:xfrm>
              <a:off x="1001000" y="1156089"/>
              <a:ext cx="2751138" cy="0"/>
            </a:xfrm>
            <a:custGeom>
              <a:avLst/>
              <a:gdLst>
                <a:gd name="T0" fmla="*/ 0 w 2875"/>
                <a:gd name="T1" fmla="*/ 96 w 2875"/>
                <a:gd name="T2" fmla="*/ 154 w 2875"/>
                <a:gd name="T3" fmla="*/ 192 w 2875"/>
                <a:gd name="T4" fmla="*/ 288 w 2875"/>
                <a:gd name="T5" fmla="*/ 345 w 2875"/>
                <a:gd name="T6" fmla="*/ 384 w 2875"/>
                <a:gd name="T7" fmla="*/ 480 w 2875"/>
                <a:gd name="T8" fmla="*/ 537 w 2875"/>
                <a:gd name="T9" fmla="*/ 575 w 2875"/>
                <a:gd name="T10" fmla="*/ 671 w 2875"/>
                <a:gd name="T11" fmla="*/ 729 w 2875"/>
                <a:gd name="T12" fmla="*/ 767 w 2875"/>
                <a:gd name="T13" fmla="*/ 863 w 2875"/>
                <a:gd name="T14" fmla="*/ 920 w 2875"/>
                <a:gd name="T15" fmla="*/ 959 w 2875"/>
                <a:gd name="T16" fmla="*/ 1055 w 2875"/>
                <a:gd name="T17" fmla="*/ 1112 w 2875"/>
                <a:gd name="T18" fmla="*/ 1150 w 2875"/>
                <a:gd name="T19" fmla="*/ 1246 w 2875"/>
                <a:gd name="T20" fmla="*/ 1304 w 2875"/>
                <a:gd name="T21" fmla="*/ 1342 w 2875"/>
                <a:gd name="T22" fmla="*/ 1438 w 2875"/>
                <a:gd name="T23" fmla="*/ 1495 w 2875"/>
                <a:gd name="T24" fmla="*/ 1534 w 2875"/>
                <a:gd name="T25" fmla="*/ 1630 w 2875"/>
                <a:gd name="T26" fmla="*/ 1687 w 2875"/>
                <a:gd name="T27" fmla="*/ 1725 w 2875"/>
                <a:gd name="T28" fmla="*/ 1821 w 2875"/>
                <a:gd name="T29" fmla="*/ 1879 w 2875"/>
                <a:gd name="T30" fmla="*/ 1917 w 2875"/>
                <a:gd name="T31" fmla="*/ 2013 w 2875"/>
                <a:gd name="T32" fmla="*/ 2070 w 2875"/>
                <a:gd name="T33" fmla="*/ 2109 w 2875"/>
                <a:gd name="T34" fmla="*/ 2205 w 2875"/>
                <a:gd name="T35" fmla="*/ 2262 w 2875"/>
                <a:gd name="T36" fmla="*/ 2300 w 2875"/>
                <a:gd name="T37" fmla="*/ 2396 w 2875"/>
                <a:gd name="T38" fmla="*/ 2454 w 2875"/>
                <a:gd name="T39" fmla="*/ 2492 w 2875"/>
                <a:gd name="T40" fmla="*/ 2588 w 2875"/>
                <a:gd name="T41" fmla="*/ 2645 w 2875"/>
                <a:gd name="T42" fmla="*/ 2684 w 2875"/>
                <a:gd name="T43" fmla="*/ 2780 w 2875"/>
                <a:gd name="T44" fmla="*/ 2837 w 2875"/>
                <a:gd name="T45" fmla="*/ 2875 w 287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</a:cxnLst>
              <a:rect l="0" t="0" r="r" b="b"/>
              <a:pathLst>
                <a:path w="2875">
                  <a:moveTo>
                    <a:pt x="0" y="0"/>
                  </a:moveTo>
                  <a:lnTo>
                    <a:pt x="0" y="0"/>
                  </a:lnTo>
                  <a:lnTo>
                    <a:pt x="58" y="0"/>
                  </a:lnTo>
                  <a:moveTo>
                    <a:pt x="96" y="0"/>
                  </a:moveTo>
                  <a:lnTo>
                    <a:pt x="96" y="0"/>
                  </a:lnTo>
                  <a:lnTo>
                    <a:pt x="154" y="0"/>
                  </a:lnTo>
                  <a:moveTo>
                    <a:pt x="192" y="0"/>
                  </a:moveTo>
                  <a:lnTo>
                    <a:pt x="192" y="0"/>
                  </a:lnTo>
                  <a:lnTo>
                    <a:pt x="250" y="0"/>
                  </a:lnTo>
                  <a:moveTo>
                    <a:pt x="288" y="0"/>
                  </a:moveTo>
                  <a:lnTo>
                    <a:pt x="288" y="0"/>
                  </a:lnTo>
                  <a:lnTo>
                    <a:pt x="345" y="0"/>
                  </a:lnTo>
                  <a:moveTo>
                    <a:pt x="384" y="0"/>
                  </a:moveTo>
                  <a:lnTo>
                    <a:pt x="384" y="0"/>
                  </a:lnTo>
                  <a:lnTo>
                    <a:pt x="441" y="0"/>
                  </a:lnTo>
                  <a:moveTo>
                    <a:pt x="480" y="0"/>
                  </a:moveTo>
                  <a:lnTo>
                    <a:pt x="480" y="0"/>
                  </a:lnTo>
                  <a:lnTo>
                    <a:pt x="537" y="0"/>
                  </a:lnTo>
                  <a:moveTo>
                    <a:pt x="575" y="0"/>
                  </a:moveTo>
                  <a:lnTo>
                    <a:pt x="575" y="0"/>
                  </a:lnTo>
                  <a:lnTo>
                    <a:pt x="633" y="0"/>
                  </a:lnTo>
                  <a:moveTo>
                    <a:pt x="671" y="0"/>
                  </a:moveTo>
                  <a:lnTo>
                    <a:pt x="671" y="0"/>
                  </a:lnTo>
                  <a:lnTo>
                    <a:pt x="729" y="0"/>
                  </a:lnTo>
                  <a:moveTo>
                    <a:pt x="767" y="0"/>
                  </a:moveTo>
                  <a:lnTo>
                    <a:pt x="767" y="0"/>
                  </a:lnTo>
                  <a:lnTo>
                    <a:pt x="825" y="0"/>
                  </a:lnTo>
                  <a:moveTo>
                    <a:pt x="863" y="0"/>
                  </a:moveTo>
                  <a:lnTo>
                    <a:pt x="863" y="0"/>
                  </a:lnTo>
                  <a:lnTo>
                    <a:pt x="920" y="0"/>
                  </a:lnTo>
                  <a:moveTo>
                    <a:pt x="959" y="0"/>
                  </a:moveTo>
                  <a:lnTo>
                    <a:pt x="959" y="0"/>
                  </a:lnTo>
                  <a:lnTo>
                    <a:pt x="1016" y="0"/>
                  </a:lnTo>
                  <a:moveTo>
                    <a:pt x="1055" y="0"/>
                  </a:moveTo>
                  <a:lnTo>
                    <a:pt x="1055" y="0"/>
                  </a:lnTo>
                  <a:lnTo>
                    <a:pt x="1112" y="0"/>
                  </a:lnTo>
                  <a:moveTo>
                    <a:pt x="1150" y="0"/>
                  </a:moveTo>
                  <a:lnTo>
                    <a:pt x="1150" y="0"/>
                  </a:lnTo>
                  <a:lnTo>
                    <a:pt x="1208" y="0"/>
                  </a:lnTo>
                  <a:moveTo>
                    <a:pt x="1246" y="0"/>
                  </a:moveTo>
                  <a:lnTo>
                    <a:pt x="1246" y="0"/>
                  </a:lnTo>
                  <a:lnTo>
                    <a:pt x="1304" y="0"/>
                  </a:lnTo>
                  <a:moveTo>
                    <a:pt x="1342" y="0"/>
                  </a:moveTo>
                  <a:lnTo>
                    <a:pt x="1342" y="0"/>
                  </a:lnTo>
                  <a:lnTo>
                    <a:pt x="1400" y="0"/>
                  </a:lnTo>
                  <a:moveTo>
                    <a:pt x="1438" y="0"/>
                  </a:moveTo>
                  <a:lnTo>
                    <a:pt x="1438" y="0"/>
                  </a:lnTo>
                  <a:lnTo>
                    <a:pt x="1495" y="0"/>
                  </a:lnTo>
                  <a:moveTo>
                    <a:pt x="1534" y="0"/>
                  </a:moveTo>
                  <a:lnTo>
                    <a:pt x="1534" y="0"/>
                  </a:lnTo>
                  <a:lnTo>
                    <a:pt x="1591" y="0"/>
                  </a:lnTo>
                  <a:moveTo>
                    <a:pt x="1630" y="0"/>
                  </a:moveTo>
                  <a:lnTo>
                    <a:pt x="1630" y="0"/>
                  </a:lnTo>
                  <a:lnTo>
                    <a:pt x="1687" y="0"/>
                  </a:lnTo>
                  <a:moveTo>
                    <a:pt x="1725" y="0"/>
                  </a:moveTo>
                  <a:lnTo>
                    <a:pt x="1725" y="0"/>
                  </a:lnTo>
                  <a:lnTo>
                    <a:pt x="1783" y="0"/>
                  </a:lnTo>
                  <a:moveTo>
                    <a:pt x="1821" y="0"/>
                  </a:moveTo>
                  <a:lnTo>
                    <a:pt x="1821" y="0"/>
                  </a:lnTo>
                  <a:lnTo>
                    <a:pt x="1879" y="0"/>
                  </a:lnTo>
                  <a:moveTo>
                    <a:pt x="1917" y="0"/>
                  </a:moveTo>
                  <a:lnTo>
                    <a:pt x="1917" y="0"/>
                  </a:lnTo>
                  <a:lnTo>
                    <a:pt x="1975" y="0"/>
                  </a:lnTo>
                  <a:moveTo>
                    <a:pt x="2013" y="0"/>
                  </a:moveTo>
                  <a:lnTo>
                    <a:pt x="2013" y="0"/>
                  </a:lnTo>
                  <a:lnTo>
                    <a:pt x="2070" y="0"/>
                  </a:lnTo>
                  <a:moveTo>
                    <a:pt x="2109" y="0"/>
                  </a:moveTo>
                  <a:lnTo>
                    <a:pt x="2109" y="0"/>
                  </a:lnTo>
                  <a:lnTo>
                    <a:pt x="2166" y="0"/>
                  </a:lnTo>
                  <a:moveTo>
                    <a:pt x="2205" y="0"/>
                  </a:moveTo>
                  <a:lnTo>
                    <a:pt x="2205" y="0"/>
                  </a:lnTo>
                  <a:lnTo>
                    <a:pt x="2262" y="0"/>
                  </a:lnTo>
                  <a:moveTo>
                    <a:pt x="2300" y="0"/>
                  </a:moveTo>
                  <a:lnTo>
                    <a:pt x="2300" y="0"/>
                  </a:lnTo>
                  <a:lnTo>
                    <a:pt x="2358" y="0"/>
                  </a:lnTo>
                  <a:moveTo>
                    <a:pt x="2396" y="0"/>
                  </a:moveTo>
                  <a:lnTo>
                    <a:pt x="2396" y="0"/>
                  </a:lnTo>
                  <a:lnTo>
                    <a:pt x="2454" y="0"/>
                  </a:lnTo>
                  <a:moveTo>
                    <a:pt x="2492" y="0"/>
                  </a:moveTo>
                  <a:lnTo>
                    <a:pt x="2492" y="0"/>
                  </a:lnTo>
                  <a:lnTo>
                    <a:pt x="2550" y="0"/>
                  </a:lnTo>
                  <a:moveTo>
                    <a:pt x="2588" y="0"/>
                  </a:moveTo>
                  <a:lnTo>
                    <a:pt x="2588" y="0"/>
                  </a:lnTo>
                  <a:lnTo>
                    <a:pt x="2645" y="0"/>
                  </a:lnTo>
                  <a:moveTo>
                    <a:pt x="2684" y="0"/>
                  </a:moveTo>
                  <a:lnTo>
                    <a:pt x="2684" y="0"/>
                  </a:lnTo>
                  <a:lnTo>
                    <a:pt x="2741" y="0"/>
                  </a:lnTo>
                  <a:moveTo>
                    <a:pt x="2780" y="0"/>
                  </a:moveTo>
                  <a:lnTo>
                    <a:pt x="2780" y="0"/>
                  </a:lnTo>
                  <a:lnTo>
                    <a:pt x="2837" y="0"/>
                  </a:lnTo>
                  <a:moveTo>
                    <a:pt x="2875" y="0"/>
                  </a:moveTo>
                  <a:lnTo>
                    <a:pt x="2875" y="0"/>
                  </a:lnTo>
                  <a:lnTo>
                    <a:pt x="2875" y="0"/>
                  </a:lnTo>
                  <a:close/>
                </a:path>
              </a:pathLst>
            </a:custGeom>
            <a:noFill/>
            <a:ln w="17463" cap="rnd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768"/>
            <p:cNvSpPr>
              <a:spLocks/>
            </p:cNvSpPr>
            <p:nvPr/>
          </p:nvSpPr>
          <p:spPr bwMode="auto">
            <a:xfrm>
              <a:off x="1001000" y="2621352"/>
              <a:ext cx="2751138" cy="0"/>
            </a:xfrm>
            <a:custGeom>
              <a:avLst/>
              <a:gdLst>
                <a:gd name="T0" fmla="*/ 0 w 2875"/>
                <a:gd name="T1" fmla="*/ 0 w 2875"/>
                <a:gd name="T2" fmla="*/ 2875 w 287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75">
                  <a:moveTo>
                    <a:pt x="0" y="0"/>
                  </a:moveTo>
                  <a:lnTo>
                    <a:pt x="0" y="0"/>
                  </a:lnTo>
                  <a:lnTo>
                    <a:pt x="2875" y="0"/>
                  </a:lnTo>
                </a:path>
              </a:pathLst>
            </a:cu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" name="Freeform 769"/>
            <p:cNvSpPr>
              <a:spLocks/>
            </p:cNvSpPr>
            <p:nvPr/>
          </p:nvSpPr>
          <p:spPr bwMode="auto">
            <a:xfrm>
              <a:off x="1001000" y="2621352"/>
              <a:ext cx="0" cy="46038"/>
            </a:xfrm>
            <a:custGeom>
              <a:avLst/>
              <a:gdLst>
                <a:gd name="T0" fmla="*/ 0 h 48"/>
                <a:gd name="T1" fmla="*/ 0 h 48"/>
                <a:gd name="T2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770"/>
            <p:cNvSpPr>
              <a:spLocks/>
            </p:cNvSpPr>
            <p:nvPr/>
          </p:nvSpPr>
          <p:spPr bwMode="auto">
            <a:xfrm>
              <a:off x="1918575" y="2621352"/>
              <a:ext cx="0" cy="46038"/>
            </a:xfrm>
            <a:custGeom>
              <a:avLst/>
              <a:gdLst>
                <a:gd name="T0" fmla="*/ 0 h 48"/>
                <a:gd name="T1" fmla="*/ 0 h 48"/>
                <a:gd name="T2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Freeform 771"/>
            <p:cNvSpPr>
              <a:spLocks/>
            </p:cNvSpPr>
            <p:nvPr/>
          </p:nvSpPr>
          <p:spPr bwMode="auto">
            <a:xfrm>
              <a:off x="2834562" y="2621352"/>
              <a:ext cx="0" cy="46038"/>
            </a:xfrm>
            <a:custGeom>
              <a:avLst/>
              <a:gdLst>
                <a:gd name="T0" fmla="*/ 0 h 48"/>
                <a:gd name="T1" fmla="*/ 0 h 48"/>
                <a:gd name="T2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772"/>
            <p:cNvSpPr>
              <a:spLocks/>
            </p:cNvSpPr>
            <p:nvPr/>
          </p:nvSpPr>
          <p:spPr bwMode="auto">
            <a:xfrm>
              <a:off x="3752137" y="2621352"/>
              <a:ext cx="0" cy="46038"/>
            </a:xfrm>
            <a:custGeom>
              <a:avLst/>
              <a:gdLst>
                <a:gd name="T0" fmla="*/ 0 h 48"/>
                <a:gd name="T1" fmla="*/ 0 h 48"/>
                <a:gd name="T2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8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773"/>
            <p:cNvSpPr>
              <a:spLocks/>
            </p:cNvSpPr>
            <p:nvPr/>
          </p:nvSpPr>
          <p:spPr bwMode="auto">
            <a:xfrm>
              <a:off x="1461375" y="2621352"/>
              <a:ext cx="0" cy="22225"/>
            </a:xfrm>
            <a:custGeom>
              <a:avLst/>
              <a:gdLst>
                <a:gd name="T0" fmla="*/ 0 h 24"/>
                <a:gd name="T1" fmla="*/ 0 h 24"/>
                <a:gd name="T2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0"/>
                  </a:lnTo>
                  <a:lnTo>
                    <a:pt x="0" y="24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774"/>
            <p:cNvSpPr>
              <a:spLocks/>
            </p:cNvSpPr>
            <p:nvPr/>
          </p:nvSpPr>
          <p:spPr bwMode="auto">
            <a:xfrm>
              <a:off x="2377362" y="2621352"/>
              <a:ext cx="0" cy="22225"/>
            </a:xfrm>
            <a:custGeom>
              <a:avLst/>
              <a:gdLst>
                <a:gd name="T0" fmla="*/ 0 h 24"/>
                <a:gd name="T1" fmla="*/ 0 h 24"/>
                <a:gd name="T2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0"/>
                  </a:lnTo>
                  <a:lnTo>
                    <a:pt x="0" y="24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775"/>
            <p:cNvSpPr>
              <a:spLocks/>
            </p:cNvSpPr>
            <p:nvPr/>
          </p:nvSpPr>
          <p:spPr bwMode="auto">
            <a:xfrm>
              <a:off x="3293350" y="2621352"/>
              <a:ext cx="0" cy="22225"/>
            </a:xfrm>
            <a:custGeom>
              <a:avLst/>
              <a:gdLst>
                <a:gd name="T0" fmla="*/ 0 h 24"/>
                <a:gd name="T1" fmla="*/ 0 h 24"/>
                <a:gd name="T2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0"/>
                  </a:lnTo>
                  <a:lnTo>
                    <a:pt x="0" y="24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Rectangle 776"/>
            <p:cNvSpPr>
              <a:spLocks noChangeArrowheads="1"/>
            </p:cNvSpPr>
            <p:nvPr/>
          </p:nvSpPr>
          <p:spPr bwMode="auto">
            <a:xfrm>
              <a:off x="962900" y="2683264"/>
              <a:ext cx="7053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19" name="Rectangle 777"/>
            <p:cNvSpPr>
              <a:spLocks noChangeArrowheads="1"/>
            </p:cNvSpPr>
            <p:nvPr/>
          </p:nvSpPr>
          <p:spPr bwMode="auto">
            <a:xfrm>
              <a:off x="1840787" y="2683264"/>
              <a:ext cx="14106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10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20" name="Rectangle 778"/>
            <p:cNvSpPr>
              <a:spLocks noChangeArrowheads="1"/>
            </p:cNvSpPr>
            <p:nvPr/>
          </p:nvSpPr>
          <p:spPr bwMode="auto">
            <a:xfrm>
              <a:off x="2758363" y="2683264"/>
              <a:ext cx="14106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20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21" name="Rectangle 779"/>
            <p:cNvSpPr>
              <a:spLocks noChangeArrowheads="1"/>
            </p:cNvSpPr>
            <p:nvPr/>
          </p:nvSpPr>
          <p:spPr bwMode="auto">
            <a:xfrm>
              <a:off x="3674350" y="2683264"/>
              <a:ext cx="14106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30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22" name="Freeform 780"/>
            <p:cNvSpPr>
              <a:spLocks/>
            </p:cNvSpPr>
            <p:nvPr/>
          </p:nvSpPr>
          <p:spPr bwMode="auto">
            <a:xfrm>
              <a:off x="1001000" y="790964"/>
              <a:ext cx="0" cy="1830388"/>
            </a:xfrm>
            <a:custGeom>
              <a:avLst/>
              <a:gdLst>
                <a:gd name="T0" fmla="*/ 1916 h 1916"/>
                <a:gd name="T1" fmla="*/ 1916 h 1916"/>
                <a:gd name="T2" fmla="*/ 0 h 191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16">
                  <a:moveTo>
                    <a:pt x="0" y="1916"/>
                  </a:moveTo>
                  <a:lnTo>
                    <a:pt x="0" y="1916"/>
                  </a:lnTo>
                  <a:lnTo>
                    <a:pt x="0" y="0"/>
                  </a:lnTo>
                </a:path>
              </a:pathLst>
            </a:cu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781"/>
            <p:cNvSpPr>
              <a:spLocks/>
            </p:cNvSpPr>
            <p:nvPr/>
          </p:nvSpPr>
          <p:spPr bwMode="auto">
            <a:xfrm>
              <a:off x="956550" y="2254639"/>
              <a:ext cx="44450" cy="0"/>
            </a:xfrm>
            <a:custGeom>
              <a:avLst/>
              <a:gdLst>
                <a:gd name="T0" fmla="*/ 0 w 47"/>
                <a:gd name="T1" fmla="*/ 0 w 47"/>
                <a:gd name="T2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47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782"/>
            <p:cNvSpPr>
              <a:spLocks/>
            </p:cNvSpPr>
            <p:nvPr/>
          </p:nvSpPr>
          <p:spPr bwMode="auto">
            <a:xfrm>
              <a:off x="956550" y="1889514"/>
              <a:ext cx="44450" cy="0"/>
            </a:xfrm>
            <a:custGeom>
              <a:avLst/>
              <a:gdLst>
                <a:gd name="T0" fmla="*/ 0 w 47"/>
                <a:gd name="T1" fmla="*/ 0 w 47"/>
                <a:gd name="T2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47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783"/>
            <p:cNvSpPr>
              <a:spLocks/>
            </p:cNvSpPr>
            <p:nvPr/>
          </p:nvSpPr>
          <p:spPr bwMode="auto">
            <a:xfrm>
              <a:off x="956550" y="1522802"/>
              <a:ext cx="44450" cy="0"/>
            </a:xfrm>
            <a:custGeom>
              <a:avLst/>
              <a:gdLst>
                <a:gd name="T0" fmla="*/ 0 w 47"/>
                <a:gd name="T1" fmla="*/ 0 w 47"/>
                <a:gd name="T2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47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784"/>
            <p:cNvSpPr>
              <a:spLocks/>
            </p:cNvSpPr>
            <p:nvPr/>
          </p:nvSpPr>
          <p:spPr bwMode="auto">
            <a:xfrm>
              <a:off x="956550" y="790964"/>
              <a:ext cx="44450" cy="0"/>
            </a:xfrm>
            <a:custGeom>
              <a:avLst/>
              <a:gdLst>
                <a:gd name="T0" fmla="*/ 0 w 47"/>
                <a:gd name="T1" fmla="*/ 0 w 47"/>
                <a:gd name="T2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47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785"/>
            <p:cNvSpPr>
              <a:spLocks/>
            </p:cNvSpPr>
            <p:nvPr/>
          </p:nvSpPr>
          <p:spPr bwMode="auto">
            <a:xfrm>
              <a:off x="980362" y="2438789"/>
              <a:ext cx="20638" cy="0"/>
            </a:xfrm>
            <a:custGeom>
              <a:avLst/>
              <a:gdLst>
                <a:gd name="T0" fmla="*/ 0 w 23"/>
                <a:gd name="T1" fmla="*/ 0 w 23"/>
                <a:gd name="T2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3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786"/>
            <p:cNvSpPr>
              <a:spLocks/>
            </p:cNvSpPr>
            <p:nvPr/>
          </p:nvSpPr>
          <p:spPr bwMode="auto">
            <a:xfrm>
              <a:off x="980362" y="2072077"/>
              <a:ext cx="20638" cy="0"/>
            </a:xfrm>
            <a:custGeom>
              <a:avLst/>
              <a:gdLst>
                <a:gd name="T0" fmla="*/ 0 w 23"/>
                <a:gd name="T1" fmla="*/ 0 w 23"/>
                <a:gd name="T2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3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787"/>
            <p:cNvSpPr>
              <a:spLocks/>
            </p:cNvSpPr>
            <p:nvPr/>
          </p:nvSpPr>
          <p:spPr bwMode="auto">
            <a:xfrm>
              <a:off x="980362" y="1705364"/>
              <a:ext cx="20638" cy="0"/>
            </a:xfrm>
            <a:custGeom>
              <a:avLst/>
              <a:gdLst>
                <a:gd name="T0" fmla="*/ 0 w 23"/>
                <a:gd name="T1" fmla="*/ 0 w 23"/>
                <a:gd name="T2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3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788"/>
            <p:cNvSpPr>
              <a:spLocks/>
            </p:cNvSpPr>
            <p:nvPr/>
          </p:nvSpPr>
          <p:spPr bwMode="auto">
            <a:xfrm>
              <a:off x="980362" y="1340239"/>
              <a:ext cx="20638" cy="0"/>
            </a:xfrm>
            <a:custGeom>
              <a:avLst/>
              <a:gdLst>
                <a:gd name="T0" fmla="*/ 0 w 23"/>
                <a:gd name="T1" fmla="*/ 0 w 23"/>
                <a:gd name="T2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3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789"/>
            <p:cNvSpPr>
              <a:spLocks/>
            </p:cNvSpPr>
            <p:nvPr/>
          </p:nvSpPr>
          <p:spPr bwMode="auto">
            <a:xfrm>
              <a:off x="980362" y="973527"/>
              <a:ext cx="20638" cy="0"/>
            </a:xfrm>
            <a:custGeom>
              <a:avLst/>
              <a:gdLst>
                <a:gd name="T0" fmla="*/ 0 w 23"/>
                <a:gd name="T1" fmla="*/ 0 w 23"/>
                <a:gd name="T2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3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790"/>
            <p:cNvSpPr>
              <a:spLocks/>
            </p:cNvSpPr>
            <p:nvPr/>
          </p:nvSpPr>
          <p:spPr bwMode="auto">
            <a:xfrm>
              <a:off x="956550" y="2621352"/>
              <a:ext cx="44450" cy="0"/>
            </a:xfrm>
            <a:custGeom>
              <a:avLst/>
              <a:gdLst>
                <a:gd name="T0" fmla="*/ 0 w 47"/>
                <a:gd name="T1" fmla="*/ 0 w 47"/>
                <a:gd name="T2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47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791"/>
            <p:cNvSpPr>
              <a:spLocks/>
            </p:cNvSpPr>
            <p:nvPr/>
          </p:nvSpPr>
          <p:spPr bwMode="auto">
            <a:xfrm>
              <a:off x="956550" y="1156089"/>
              <a:ext cx="44450" cy="0"/>
            </a:xfrm>
            <a:custGeom>
              <a:avLst/>
              <a:gdLst>
                <a:gd name="T0" fmla="*/ 0 w 47"/>
                <a:gd name="T1" fmla="*/ 0 w 47"/>
                <a:gd name="T2" fmla="*/ 47 w 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0" y="0"/>
                  </a:lnTo>
                  <a:lnTo>
                    <a:pt x="47" y="0"/>
                  </a:lnTo>
                </a:path>
              </a:pathLst>
            </a:custGeom>
            <a:noFill/>
            <a:ln w="17463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Rectangle 792"/>
            <p:cNvSpPr>
              <a:spLocks noChangeArrowheads="1"/>
            </p:cNvSpPr>
            <p:nvPr/>
          </p:nvSpPr>
          <p:spPr bwMode="auto">
            <a:xfrm>
              <a:off x="859712" y="2540389"/>
              <a:ext cx="70533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35" name="Rectangle 793"/>
            <p:cNvSpPr>
              <a:spLocks noChangeArrowheads="1"/>
            </p:cNvSpPr>
            <p:nvPr/>
          </p:nvSpPr>
          <p:spPr bwMode="auto">
            <a:xfrm>
              <a:off x="705726" y="2173677"/>
              <a:ext cx="21159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500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36" name="Rectangle 794"/>
            <p:cNvSpPr>
              <a:spLocks noChangeArrowheads="1"/>
            </p:cNvSpPr>
            <p:nvPr/>
          </p:nvSpPr>
          <p:spPr bwMode="auto">
            <a:xfrm>
              <a:off x="626350" y="1808551"/>
              <a:ext cx="28212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1000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37" name="Rectangle 795"/>
            <p:cNvSpPr>
              <a:spLocks noChangeArrowheads="1"/>
            </p:cNvSpPr>
            <p:nvPr/>
          </p:nvSpPr>
          <p:spPr bwMode="auto">
            <a:xfrm>
              <a:off x="626350" y="1441839"/>
              <a:ext cx="28212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1500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38" name="Rectangle 796"/>
            <p:cNvSpPr>
              <a:spLocks noChangeArrowheads="1"/>
            </p:cNvSpPr>
            <p:nvPr/>
          </p:nvSpPr>
          <p:spPr bwMode="auto">
            <a:xfrm>
              <a:off x="626350" y="1075127"/>
              <a:ext cx="28212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2000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39" name="Rectangle 797"/>
            <p:cNvSpPr>
              <a:spLocks noChangeArrowheads="1"/>
            </p:cNvSpPr>
            <p:nvPr/>
          </p:nvSpPr>
          <p:spPr bwMode="auto">
            <a:xfrm>
              <a:off x="626350" y="710002"/>
              <a:ext cx="28212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825" b="1" dirty="0">
                  <a:solidFill>
                    <a:srgbClr val="000000"/>
                  </a:solidFill>
                  <a:latin typeface="+mn-lt"/>
                </a:rPr>
                <a:t>2500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40" name="Freeform 798"/>
            <p:cNvSpPr>
              <a:spLocks/>
            </p:cNvSpPr>
            <p:nvPr/>
          </p:nvSpPr>
          <p:spPr bwMode="auto">
            <a:xfrm>
              <a:off x="1001000" y="1167202"/>
              <a:ext cx="2568575" cy="1454150"/>
            </a:xfrm>
            <a:custGeom>
              <a:avLst/>
              <a:gdLst>
                <a:gd name="T0" fmla="*/ 0 w 2684"/>
                <a:gd name="T1" fmla="*/ 1522 h 1522"/>
                <a:gd name="T2" fmla="*/ 0 w 2684"/>
                <a:gd name="T3" fmla="*/ 1522 h 1522"/>
                <a:gd name="T4" fmla="*/ 0 w 2684"/>
                <a:gd name="T5" fmla="*/ 1522 h 1522"/>
                <a:gd name="T6" fmla="*/ 384 w 2684"/>
                <a:gd name="T7" fmla="*/ 1513 h 1522"/>
                <a:gd name="T8" fmla="*/ 671 w 2684"/>
                <a:gd name="T9" fmla="*/ 1479 h 1522"/>
                <a:gd name="T10" fmla="*/ 863 w 2684"/>
                <a:gd name="T11" fmla="*/ 1391 h 1522"/>
                <a:gd name="T12" fmla="*/ 1055 w 2684"/>
                <a:gd name="T13" fmla="*/ 1287 h 1522"/>
                <a:gd name="T14" fmla="*/ 1342 w 2684"/>
                <a:gd name="T15" fmla="*/ 1187 h 1522"/>
                <a:gd name="T16" fmla="*/ 1534 w 2684"/>
                <a:gd name="T17" fmla="*/ 1156 h 1522"/>
                <a:gd name="T18" fmla="*/ 1725 w 2684"/>
                <a:gd name="T19" fmla="*/ 981 h 1522"/>
                <a:gd name="T20" fmla="*/ 2013 w 2684"/>
                <a:gd name="T21" fmla="*/ 768 h 1522"/>
                <a:gd name="T22" fmla="*/ 2205 w 2684"/>
                <a:gd name="T23" fmla="*/ 609 h 1522"/>
                <a:gd name="T24" fmla="*/ 2396 w 2684"/>
                <a:gd name="T25" fmla="*/ 468 h 1522"/>
                <a:gd name="T26" fmla="*/ 2684 w 2684"/>
                <a:gd name="T27" fmla="*/ 0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4" h="1522">
                  <a:moveTo>
                    <a:pt x="0" y="1522"/>
                  </a:moveTo>
                  <a:lnTo>
                    <a:pt x="0" y="1522"/>
                  </a:lnTo>
                  <a:lnTo>
                    <a:pt x="0" y="1522"/>
                  </a:lnTo>
                  <a:lnTo>
                    <a:pt x="384" y="1513"/>
                  </a:lnTo>
                  <a:lnTo>
                    <a:pt x="671" y="1479"/>
                  </a:lnTo>
                  <a:lnTo>
                    <a:pt x="863" y="1391"/>
                  </a:lnTo>
                  <a:lnTo>
                    <a:pt x="1055" y="1287"/>
                  </a:lnTo>
                  <a:lnTo>
                    <a:pt x="1342" y="1187"/>
                  </a:lnTo>
                  <a:lnTo>
                    <a:pt x="1534" y="1156"/>
                  </a:lnTo>
                  <a:lnTo>
                    <a:pt x="1725" y="981"/>
                  </a:lnTo>
                  <a:lnTo>
                    <a:pt x="2013" y="768"/>
                  </a:lnTo>
                  <a:lnTo>
                    <a:pt x="2205" y="609"/>
                  </a:lnTo>
                  <a:lnTo>
                    <a:pt x="2396" y="468"/>
                  </a:lnTo>
                  <a:lnTo>
                    <a:pt x="2684" y="0"/>
                  </a:ln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1" name="Freeform 799"/>
            <p:cNvSpPr>
              <a:spLocks noEditPoints="1"/>
            </p:cNvSpPr>
            <p:nvPr/>
          </p:nvSpPr>
          <p:spPr bwMode="auto">
            <a:xfrm>
              <a:off x="2248775" y="2249877"/>
              <a:ext cx="73025" cy="103188"/>
            </a:xfrm>
            <a:custGeom>
              <a:avLst/>
              <a:gdLst>
                <a:gd name="T0" fmla="*/ 0 w 76"/>
                <a:gd name="T1" fmla="*/ 0 h 108"/>
                <a:gd name="T2" fmla="*/ 0 w 76"/>
                <a:gd name="T3" fmla="*/ 0 h 108"/>
                <a:gd name="T4" fmla="*/ 76 w 76"/>
                <a:gd name="T5" fmla="*/ 0 h 108"/>
                <a:gd name="T6" fmla="*/ 38 w 76"/>
                <a:gd name="T7" fmla="*/ 0 h 108"/>
                <a:gd name="T8" fmla="*/ 38 w 76"/>
                <a:gd name="T9" fmla="*/ 0 h 108"/>
                <a:gd name="T10" fmla="*/ 38 w 76"/>
                <a:gd name="T11" fmla="*/ 108 h 108"/>
                <a:gd name="T12" fmla="*/ 0 w 76"/>
                <a:gd name="T13" fmla="*/ 108 h 108"/>
                <a:gd name="T14" fmla="*/ 0 w 76"/>
                <a:gd name="T15" fmla="*/ 108 h 108"/>
                <a:gd name="T16" fmla="*/ 76 w 76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08">
                  <a:moveTo>
                    <a:pt x="0" y="0"/>
                  </a:moveTo>
                  <a:lnTo>
                    <a:pt x="0" y="0"/>
                  </a:lnTo>
                  <a:lnTo>
                    <a:pt x="76" y="0"/>
                  </a:lnTo>
                  <a:moveTo>
                    <a:pt x="38" y="0"/>
                  </a:moveTo>
                  <a:lnTo>
                    <a:pt x="38" y="0"/>
                  </a:lnTo>
                  <a:lnTo>
                    <a:pt x="38" y="108"/>
                  </a:lnTo>
                  <a:moveTo>
                    <a:pt x="0" y="108"/>
                  </a:moveTo>
                  <a:lnTo>
                    <a:pt x="0" y="108"/>
                  </a:lnTo>
                  <a:lnTo>
                    <a:pt x="76" y="108"/>
                  </a:lnTo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2" name="Freeform 800"/>
            <p:cNvSpPr>
              <a:spLocks noEditPoints="1"/>
            </p:cNvSpPr>
            <p:nvPr/>
          </p:nvSpPr>
          <p:spPr bwMode="auto">
            <a:xfrm>
              <a:off x="2431337" y="2216539"/>
              <a:ext cx="74613" cy="111125"/>
            </a:xfrm>
            <a:custGeom>
              <a:avLst/>
              <a:gdLst>
                <a:gd name="T0" fmla="*/ 0 w 77"/>
                <a:gd name="T1" fmla="*/ 0 h 115"/>
                <a:gd name="T2" fmla="*/ 0 w 77"/>
                <a:gd name="T3" fmla="*/ 0 h 115"/>
                <a:gd name="T4" fmla="*/ 77 w 77"/>
                <a:gd name="T5" fmla="*/ 0 h 115"/>
                <a:gd name="T6" fmla="*/ 39 w 77"/>
                <a:gd name="T7" fmla="*/ 0 h 115"/>
                <a:gd name="T8" fmla="*/ 39 w 77"/>
                <a:gd name="T9" fmla="*/ 0 h 115"/>
                <a:gd name="T10" fmla="*/ 39 w 77"/>
                <a:gd name="T11" fmla="*/ 115 h 115"/>
                <a:gd name="T12" fmla="*/ 0 w 77"/>
                <a:gd name="T13" fmla="*/ 115 h 115"/>
                <a:gd name="T14" fmla="*/ 0 w 77"/>
                <a:gd name="T15" fmla="*/ 115 h 115"/>
                <a:gd name="T16" fmla="*/ 77 w 77"/>
                <a:gd name="T17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15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moveTo>
                    <a:pt x="39" y="0"/>
                  </a:moveTo>
                  <a:lnTo>
                    <a:pt x="39" y="0"/>
                  </a:lnTo>
                  <a:lnTo>
                    <a:pt x="39" y="115"/>
                  </a:lnTo>
                  <a:moveTo>
                    <a:pt x="0" y="115"/>
                  </a:moveTo>
                  <a:lnTo>
                    <a:pt x="0" y="115"/>
                  </a:lnTo>
                  <a:lnTo>
                    <a:pt x="77" y="115"/>
                  </a:lnTo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3" name="Freeform 801"/>
            <p:cNvSpPr>
              <a:spLocks noEditPoints="1"/>
            </p:cNvSpPr>
            <p:nvPr/>
          </p:nvSpPr>
          <p:spPr bwMode="auto">
            <a:xfrm>
              <a:off x="2615487" y="2035564"/>
              <a:ext cx="73025" cy="138113"/>
            </a:xfrm>
            <a:custGeom>
              <a:avLst/>
              <a:gdLst>
                <a:gd name="T0" fmla="*/ 0 w 77"/>
                <a:gd name="T1" fmla="*/ 0 h 144"/>
                <a:gd name="T2" fmla="*/ 0 w 77"/>
                <a:gd name="T3" fmla="*/ 0 h 144"/>
                <a:gd name="T4" fmla="*/ 77 w 77"/>
                <a:gd name="T5" fmla="*/ 0 h 144"/>
                <a:gd name="T6" fmla="*/ 38 w 77"/>
                <a:gd name="T7" fmla="*/ 0 h 144"/>
                <a:gd name="T8" fmla="*/ 38 w 77"/>
                <a:gd name="T9" fmla="*/ 0 h 144"/>
                <a:gd name="T10" fmla="*/ 38 w 77"/>
                <a:gd name="T11" fmla="*/ 144 h 144"/>
                <a:gd name="T12" fmla="*/ 0 w 77"/>
                <a:gd name="T13" fmla="*/ 144 h 144"/>
                <a:gd name="T14" fmla="*/ 0 w 77"/>
                <a:gd name="T15" fmla="*/ 144 h 144"/>
                <a:gd name="T16" fmla="*/ 77 w 77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44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moveTo>
                    <a:pt x="38" y="0"/>
                  </a:moveTo>
                  <a:lnTo>
                    <a:pt x="38" y="0"/>
                  </a:lnTo>
                  <a:lnTo>
                    <a:pt x="38" y="144"/>
                  </a:lnTo>
                  <a:moveTo>
                    <a:pt x="0" y="144"/>
                  </a:moveTo>
                  <a:lnTo>
                    <a:pt x="0" y="144"/>
                  </a:lnTo>
                  <a:lnTo>
                    <a:pt x="77" y="144"/>
                  </a:lnTo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4" name="Freeform 802"/>
            <p:cNvSpPr>
              <a:spLocks noEditPoints="1"/>
            </p:cNvSpPr>
            <p:nvPr/>
          </p:nvSpPr>
          <p:spPr bwMode="auto">
            <a:xfrm>
              <a:off x="2890125" y="1841889"/>
              <a:ext cx="73025" cy="119063"/>
            </a:xfrm>
            <a:custGeom>
              <a:avLst/>
              <a:gdLst>
                <a:gd name="T0" fmla="*/ 0 w 76"/>
                <a:gd name="T1" fmla="*/ 0 h 125"/>
                <a:gd name="T2" fmla="*/ 0 w 76"/>
                <a:gd name="T3" fmla="*/ 0 h 125"/>
                <a:gd name="T4" fmla="*/ 76 w 76"/>
                <a:gd name="T5" fmla="*/ 0 h 125"/>
                <a:gd name="T6" fmla="*/ 38 w 76"/>
                <a:gd name="T7" fmla="*/ 0 h 125"/>
                <a:gd name="T8" fmla="*/ 38 w 76"/>
                <a:gd name="T9" fmla="*/ 0 h 125"/>
                <a:gd name="T10" fmla="*/ 38 w 76"/>
                <a:gd name="T11" fmla="*/ 125 h 125"/>
                <a:gd name="T12" fmla="*/ 0 w 76"/>
                <a:gd name="T13" fmla="*/ 125 h 125"/>
                <a:gd name="T14" fmla="*/ 0 w 76"/>
                <a:gd name="T15" fmla="*/ 125 h 125"/>
                <a:gd name="T16" fmla="*/ 76 w 76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25">
                  <a:moveTo>
                    <a:pt x="0" y="0"/>
                  </a:moveTo>
                  <a:lnTo>
                    <a:pt x="0" y="0"/>
                  </a:lnTo>
                  <a:lnTo>
                    <a:pt x="76" y="0"/>
                  </a:lnTo>
                  <a:moveTo>
                    <a:pt x="38" y="0"/>
                  </a:moveTo>
                  <a:lnTo>
                    <a:pt x="38" y="0"/>
                  </a:lnTo>
                  <a:lnTo>
                    <a:pt x="38" y="125"/>
                  </a:lnTo>
                  <a:moveTo>
                    <a:pt x="0" y="125"/>
                  </a:moveTo>
                  <a:lnTo>
                    <a:pt x="0" y="125"/>
                  </a:lnTo>
                  <a:lnTo>
                    <a:pt x="76" y="125"/>
                  </a:lnTo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5" name="Freeform 803"/>
            <p:cNvSpPr>
              <a:spLocks noEditPoints="1"/>
            </p:cNvSpPr>
            <p:nvPr/>
          </p:nvSpPr>
          <p:spPr bwMode="auto">
            <a:xfrm>
              <a:off x="3072687" y="1681552"/>
              <a:ext cx="74613" cy="134938"/>
            </a:xfrm>
            <a:custGeom>
              <a:avLst/>
              <a:gdLst>
                <a:gd name="T0" fmla="*/ 0 w 77"/>
                <a:gd name="T1" fmla="*/ 0 h 141"/>
                <a:gd name="T2" fmla="*/ 0 w 77"/>
                <a:gd name="T3" fmla="*/ 0 h 141"/>
                <a:gd name="T4" fmla="*/ 77 w 77"/>
                <a:gd name="T5" fmla="*/ 0 h 141"/>
                <a:gd name="T6" fmla="*/ 39 w 77"/>
                <a:gd name="T7" fmla="*/ 0 h 141"/>
                <a:gd name="T8" fmla="*/ 39 w 77"/>
                <a:gd name="T9" fmla="*/ 0 h 141"/>
                <a:gd name="T10" fmla="*/ 39 w 77"/>
                <a:gd name="T11" fmla="*/ 141 h 141"/>
                <a:gd name="T12" fmla="*/ 0 w 77"/>
                <a:gd name="T13" fmla="*/ 141 h 141"/>
                <a:gd name="T14" fmla="*/ 0 w 77"/>
                <a:gd name="T15" fmla="*/ 141 h 141"/>
                <a:gd name="T16" fmla="*/ 77 w 77"/>
                <a:gd name="T1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41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moveTo>
                    <a:pt x="39" y="0"/>
                  </a:moveTo>
                  <a:lnTo>
                    <a:pt x="39" y="0"/>
                  </a:lnTo>
                  <a:lnTo>
                    <a:pt x="39" y="141"/>
                  </a:lnTo>
                  <a:moveTo>
                    <a:pt x="0" y="141"/>
                  </a:moveTo>
                  <a:lnTo>
                    <a:pt x="0" y="141"/>
                  </a:lnTo>
                  <a:lnTo>
                    <a:pt x="77" y="141"/>
                  </a:lnTo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6" name="Freeform 804"/>
            <p:cNvSpPr>
              <a:spLocks noEditPoints="1"/>
            </p:cNvSpPr>
            <p:nvPr/>
          </p:nvSpPr>
          <p:spPr bwMode="auto">
            <a:xfrm>
              <a:off x="3256837" y="1548202"/>
              <a:ext cx="74613" cy="133350"/>
            </a:xfrm>
            <a:custGeom>
              <a:avLst/>
              <a:gdLst>
                <a:gd name="T0" fmla="*/ 0 w 77"/>
                <a:gd name="T1" fmla="*/ 0 h 140"/>
                <a:gd name="T2" fmla="*/ 0 w 77"/>
                <a:gd name="T3" fmla="*/ 0 h 140"/>
                <a:gd name="T4" fmla="*/ 77 w 77"/>
                <a:gd name="T5" fmla="*/ 0 h 140"/>
                <a:gd name="T6" fmla="*/ 38 w 77"/>
                <a:gd name="T7" fmla="*/ 0 h 140"/>
                <a:gd name="T8" fmla="*/ 38 w 77"/>
                <a:gd name="T9" fmla="*/ 0 h 140"/>
                <a:gd name="T10" fmla="*/ 38 w 77"/>
                <a:gd name="T11" fmla="*/ 140 h 140"/>
                <a:gd name="T12" fmla="*/ 0 w 77"/>
                <a:gd name="T13" fmla="*/ 140 h 140"/>
                <a:gd name="T14" fmla="*/ 0 w 77"/>
                <a:gd name="T15" fmla="*/ 140 h 140"/>
                <a:gd name="T16" fmla="*/ 77 w 77"/>
                <a:gd name="T1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40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moveTo>
                    <a:pt x="38" y="0"/>
                  </a:moveTo>
                  <a:lnTo>
                    <a:pt x="38" y="0"/>
                  </a:lnTo>
                  <a:lnTo>
                    <a:pt x="38" y="140"/>
                  </a:lnTo>
                  <a:moveTo>
                    <a:pt x="0" y="140"/>
                  </a:moveTo>
                  <a:lnTo>
                    <a:pt x="0" y="140"/>
                  </a:lnTo>
                  <a:lnTo>
                    <a:pt x="77" y="140"/>
                  </a:lnTo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" name="Freeform 805"/>
            <p:cNvSpPr>
              <a:spLocks noEditPoints="1"/>
            </p:cNvSpPr>
            <p:nvPr/>
          </p:nvSpPr>
          <p:spPr bwMode="auto">
            <a:xfrm>
              <a:off x="3531475" y="1076714"/>
              <a:ext cx="73025" cy="180975"/>
            </a:xfrm>
            <a:custGeom>
              <a:avLst/>
              <a:gdLst>
                <a:gd name="T0" fmla="*/ 0 w 77"/>
                <a:gd name="T1" fmla="*/ 0 h 188"/>
                <a:gd name="T2" fmla="*/ 0 w 77"/>
                <a:gd name="T3" fmla="*/ 0 h 188"/>
                <a:gd name="T4" fmla="*/ 77 w 77"/>
                <a:gd name="T5" fmla="*/ 0 h 188"/>
                <a:gd name="T6" fmla="*/ 39 w 77"/>
                <a:gd name="T7" fmla="*/ 0 h 188"/>
                <a:gd name="T8" fmla="*/ 39 w 77"/>
                <a:gd name="T9" fmla="*/ 0 h 188"/>
                <a:gd name="T10" fmla="*/ 39 w 77"/>
                <a:gd name="T11" fmla="*/ 188 h 188"/>
                <a:gd name="T12" fmla="*/ 0 w 77"/>
                <a:gd name="T13" fmla="*/ 188 h 188"/>
                <a:gd name="T14" fmla="*/ 0 w 77"/>
                <a:gd name="T15" fmla="*/ 188 h 188"/>
                <a:gd name="T16" fmla="*/ 77 w 77"/>
                <a:gd name="T1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88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moveTo>
                    <a:pt x="39" y="0"/>
                  </a:moveTo>
                  <a:lnTo>
                    <a:pt x="39" y="0"/>
                  </a:lnTo>
                  <a:lnTo>
                    <a:pt x="39" y="188"/>
                  </a:lnTo>
                  <a:moveTo>
                    <a:pt x="0" y="188"/>
                  </a:moveTo>
                  <a:lnTo>
                    <a:pt x="0" y="188"/>
                  </a:lnTo>
                  <a:lnTo>
                    <a:pt x="77" y="188"/>
                  </a:lnTo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" name="Freeform 806"/>
            <p:cNvSpPr>
              <a:spLocks/>
            </p:cNvSpPr>
            <p:nvPr/>
          </p:nvSpPr>
          <p:spPr bwMode="auto">
            <a:xfrm>
              <a:off x="961312" y="2581664"/>
              <a:ext cx="80963" cy="79375"/>
            </a:xfrm>
            <a:custGeom>
              <a:avLst/>
              <a:gdLst>
                <a:gd name="T0" fmla="*/ 70 w 85"/>
                <a:gd name="T1" fmla="*/ 15 h 84"/>
                <a:gd name="T2" fmla="*/ 70 w 85"/>
                <a:gd name="T3" fmla="*/ 15 h 84"/>
                <a:gd name="T4" fmla="*/ 70 w 85"/>
                <a:gd name="T5" fmla="*/ 69 h 84"/>
                <a:gd name="T6" fmla="*/ 15 w 85"/>
                <a:gd name="T7" fmla="*/ 69 h 84"/>
                <a:gd name="T8" fmla="*/ 15 w 85"/>
                <a:gd name="T9" fmla="*/ 15 h 84"/>
                <a:gd name="T10" fmla="*/ 70 w 85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4">
                  <a:moveTo>
                    <a:pt x="70" y="15"/>
                  </a:moveTo>
                  <a:lnTo>
                    <a:pt x="70" y="15"/>
                  </a:lnTo>
                  <a:cubicBezTo>
                    <a:pt x="85" y="30"/>
                    <a:pt x="85" y="54"/>
                    <a:pt x="70" y="69"/>
                  </a:cubicBezTo>
                  <a:cubicBezTo>
                    <a:pt x="55" y="84"/>
                    <a:pt x="30" y="84"/>
                    <a:pt x="15" y="69"/>
                  </a:cubicBezTo>
                  <a:cubicBezTo>
                    <a:pt x="0" y="54"/>
                    <a:pt x="0" y="30"/>
                    <a:pt x="15" y="15"/>
                  </a:cubicBezTo>
                  <a:cubicBezTo>
                    <a:pt x="30" y="0"/>
                    <a:pt x="55" y="0"/>
                    <a:pt x="70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" name="Freeform 807"/>
            <p:cNvSpPr>
              <a:spLocks/>
            </p:cNvSpPr>
            <p:nvPr/>
          </p:nvSpPr>
          <p:spPr bwMode="auto">
            <a:xfrm>
              <a:off x="1328025" y="2572139"/>
              <a:ext cx="80963" cy="80963"/>
            </a:xfrm>
            <a:custGeom>
              <a:avLst/>
              <a:gdLst>
                <a:gd name="T0" fmla="*/ 69 w 84"/>
                <a:gd name="T1" fmla="*/ 15 h 84"/>
                <a:gd name="T2" fmla="*/ 69 w 84"/>
                <a:gd name="T3" fmla="*/ 15 h 84"/>
                <a:gd name="T4" fmla="*/ 69 w 84"/>
                <a:gd name="T5" fmla="*/ 69 h 84"/>
                <a:gd name="T6" fmla="*/ 15 w 84"/>
                <a:gd name="T7" fmla="*/ 69 h 84"/>
                <a:gd name="T8" fmla="*/ 15 w 84"/>
                <a:gd name="T9" fmla="*/ 15 h 84"/>
                <a:gd name="T10" fmla="*/ 69 w 84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4">
                  <a:moveTo>
                    <a:pt x="69" y="15"/>
                  </a:moveTo>
                  <a:lnTo>
                    <a:pt x="69" y="15"/>
                  </a:lnTo>
                  <a:cubicBezTo>
                    <a:pt x="84" y="30"/>
                    <a:pt x="84" y="54"/>
                    <a:pt x="69" y="69"/>
                  </a:cubicBezTo>
                  <a:cubicBezTo>
                    <a:pt x="54" y="84"/>
                    <a:pt x="30" y="84"/>
                    <a:pt x="15" y="69"/>
                  </a:cubicBezTo>
                  <a:cubicBezTo>
                    <a:pt x="0" y="54"/>
                    <a:pt x="0" y="30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0" name="Freeform 808"/>
            <p:cNvSpPr>
              <a:spLocks/>
            </p:cNvSpPr>
            <p:nvPr/>
          </p:nvSpPr>
          <p:spPr bwMode="auto">
            <a:xfrm>
              <a:off x="1602662" y="2540389"/>
              <a:ext cx="80963" cy="79375"/>
            </a:xfrm>
            <a:custGeom>
              <a:avLst/>
              <a:gdLst>
                <a:gd name="T0" fmla="*/ 69 w 84"/>
                <a:gd name="T1" fmla="*/ 15 h 84"/>
                <a:gd name="T2" fmla="*/ 69 w 84"/>
                <a:gd name="T3" fmla="*/ 15 h 84"/>
                <a:gd name="T4" fmla="*/ 69 w 84"/>
                <a:gd name="T5" fmla="*/ 69 h 84"/>
                <a:gd name="T6" fmla="*/ 15 w 84"/>
                <a:gd name="T7" fmla="*/ 69 h 84"/>
                <a:gd name="T8" fmla="*/ 15 w 84"/>
                <a:gd name="T9" fmla="*/ 15 h 84"/>
                <a:gd name="T10" fmla="*/ 69 w 84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4">
                  <a:moveTo>
                    <a:pt x="69" y="15"/>
                  </a:moveTo>
                  <a:lnTo>
                    <a:pt x="69" y="15"/>
                  </a:lnTo>
                  <a:cubicBezTo>
                    <a:pt x="84" y="30"/>
                    <a:pt x="84" y="54"/>
                    <a:pt x="69" y="69"/>
                  </a:cubicBezTo>
                  <a:cubicBezTo>
                    <a:pt x="54" y="84"/>
                    <a:pt x="30" y="84"/>
                    <a:pt x="15" y="69"/>
                  </a:cubicBezTo>
                  <a:cubicBezTo>
                    <a:pt x="0" y="54"/>
                    <a:pt x="0" y="30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1" name="Freeform 809"/>
            <p:cNvSpPr>
              <a:spLocks/>
            </p:cNvSpPr>
            <p:nvPr/>
          </p:nvSpPr>
          <p:spPr bwMode="auto">
            <a:xfrm>
              <a:off x="1786812" y="2456252"/>
              <a:ext cx="80963" cy="79375"/>
            </a:xfrm>
            <a:custGeom>
              <a:avLst/>
              <a:gdLst>
                <a:gd name="T0" fmla="*/ 69 w 84"/>
                <a:gd name="T1" fmla="*/ 15 h 84"/>
                <a:gd name="T2" fmla="*/ 69 w 84"/>
                <a:gd name="T3" fmla="*/ 15 h 84"/>
                <a:gd name="T4" fmla="*/ 69 w 84"/>
                <a:gd name="T5" fmla="*/ 69 h 84"/>
                <a:gd name="T6" fmla="*/ 15 w 84"/>
                <a:gd name="T7" fmla="*/ 69 h 84"/>
                <a:gd name="T8" fmla="*/ 15 w 84"/>
                <a:gd name="T9" fmla="*/ 15 h 84"/>
                <a:gd name="T10" fmla="*/ 69 w 84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4">
                  <a:moveTo>
                    <a:pt x="69" y="15"/>
                  </a:moveTo>
                  <a:lnTo>
                    <a:pt x="69" y="15"/>
                  </a:lnTo>
                  <a:cubicBezTo>
                    <a:pt x="84" y="30"/>
                    <a:pt x="84" y="54"/>
                    <a:pt x="69" y="69"/>
                  </a:cubicBezTo>
                  <a:cubicBezTo>
                    <a:pt x="54" y="84"/>
                    <a:pt x="30" y="84"/>
                    <a:pt x="15" y="69"/>
                  </a:cubicBezTo>
                  <a:cubicBezTo>
                    <a:pt x="0" y="54"/>
                    <a:pt x="0" y="30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2" name="Freeform 810"/>
            <p:cNvSpPr>
              <a:spLocks/>
            </p:cNvSpPr>
            <p:nvPr/>
          </p:nvSpPr>
          <p:spPr bwMode="auto">
            <a:xfrm>
              <a:off x="1970962" y="2356239"/>
              <a:ext cx="79375" cy="80963"/>
            </a:xfrm>
            <a:custGeom>
              <a:avLst/>
              <a:gdLst>
                <a:gd name="T0" fmla="*/ 69 w 84"/>
                <a:gd name="T1" fmla="*/ 15 h 85"/>
                <a:gd name="T2" fmla="*/ 69 w 84"/>
                <a:gd name="T3" fmla="*/ 15 h 85"/>
                <a:gd name="T4" fmla="*/ 69 w 84"/>
                <a:gd name="T5" fmla="*/ 70 h 85"/>
                <a:gd name="T6" fmla="*/ 15 w 84"/>
                <a:gd name="T7" fmla="*/ 70 h 85"/>
                <a:gd name="T8" fmla="*/ 15 w 84"/>
                <a:gd name="T9" fmla="*/ 15 h 85"/>
                <a:gd name="T10" fmla="*/ 69 w 84"/>
                <a:gd name="T11" fmla="*/ 1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5">
                  <a:moveTo>
                    <a:pt x="69" y="15"/>
                  </a:moveTo>
                  <a:lnTo>
                    <a:pt x="69" y="15"/>
                  </a:lnTo>
                  <a:cubicBezTo>
                    <a:pt x="84" y="30"/>
                    <a:pt x="84" y="55"/>
                    <a:pt x="69" y="70"/>
                  </a:cubicBezTo>
                  <a:cubicBezTo>
                    <a:pt x="54" y="85"/>
                    <a:pt x="30" y="85"/>
                    <a:pt x="15" y="70"/>
                  </a:cubicBezTo>
                  <a:cubicBezTo>
                    <a:pt x="0" y="55"/>
                    <a:pt x="0" y="30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3" name="Freeform 811"/>
            <p:cNvSpPr>
              <a:spLocks/>
            </p:cNvSpPr>
            <p:nvPr/>
          </p:nvSpPr>
          <p:spPr bwMode="auto">
            <a:xfrm>
              <a:off x="2245600" y="2260989"/>
              <a:ext cx="79375" cy="80963"/>
            </a:xfrm>
            <a:custGeom>
              <a:avLst/>
              <a:gdLst>
                <a:gd name="T0" fmla="*/ 69 w 84"/>
                <a:gd name="T1" fmla="*/ 15 h 84"/>
                <a:gd name="T2" fmla="*/ 69 w 84"/>
                <a:gd name="T3" fmla="*/ 15 h 84"/>
                <a:gd name="T4" fmla="*/ 69 w 84"/>
                <a:gd name="T5" fmla="*/ 69 h 84"/>
                <a:gd name="T6" fmla="*/ 15 w 84"/>
                <a:gd name="T7" fmla="*/ 69 h 84"/>
                <a:gd name="T8" fmla="*/ 15 w 84"/>
                <a:gd name="T9" fmla="*/ 15 h 84"/>
                <a:gd name="T10" fmla="*/ 69 w 84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4">
                  <a:moveTo>
                    <a:pt x="69" y="15"/>
                  </a:moveTo>
                  <a:lnTo>
                    <a:pt x="69" y="15"/>
                  </a:lnTo>
                  <a:cubicBezTo>
                    <a:pt x="84" y="30"/>
                    <a:pt x="84" y="54"/>
                    <a:pt x="69" y="69"/>
                  </a:cubicBezTo>
                  <a:cubicBezTo>
                    <a:pt x="54" y="84"/>
                    <a:pt x="30" y="84"/>
                    <a:pt x="15" y="69"/>
                  </a:cubicBezTo>
                  <a:cubicBezTo>
                    <a:pt x="0" y="54"/>
                    <a:pt x="0" y="30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4" name="Freeform 812"/>
            <p:cNvSpPr>
              <a:spLocks/>
            </p:cNvSpPr>
            <p:nvPr/>
          </p:nvSpPr>
          <p:spPr bwMode="auto">
            <a:xfrm>
              <a:off x="2428162" y="2230827"/>
              <a:ext cx="80963" cy="82550"/>
            </a:xfrm>
            <a:custGeom>
              <a:avLst/>
              <a:gdLst>
                <a:gd name="T0" fmla="*/ 69 w 84"/>
                <a:gd name="T1" fmla="*/ 15 h 85"/>
                <a:gd name="T2" fmla="*/ 69 w 84"/>
                <a:gd name="T3" fmla="*/ 15 h 85"/>
                <a:gd name="T4" fmla="*/ 69 w 84"/>
                <a:gd name="T5" fmla="*/ 70 h 85"/>
                <a:gd name="T6" fmla="*/ 15 w 84"/>
                <a:gd name="T7" fmla="*/ 70 h 85"/>
                <a:gd name="T8" fmla="*/ 15 w 84"/>
                <a:gd name="T9" fmla="*/ 15 h 85"/>
                <a:gd name="T10" fmla="*/ 69 w 84"/>
                <a:gd name="T11" fmla="*/ 1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5">
                  <a:moveTo>
                    <a:pt x="69" y="15"/>
                  </a:moveTo>
                  <a:lnTo>
                    <a:pt x="69" y="15"/>
                  </a:lnTo>
                  <a:cubicBezTo>
                    <a:pt x="84" y="30"/>
                    <a:pt x="84" y="55"/>
                    <a:pt x="69" y="70"/>
                  </a:cubicBezTo>
                  <a:cubicBezTo>
                    <a:pt x="54" y="85"/>
                    <a:pt x="30" y="85"/>
                    <a:pt x="15" y="70"/>
                  </a:cubicBezTo>
                  <a:cubicBezTo>
                    <a:pt x="0" y="55"/>
                    <a:pt x="0" y="30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5" name="Freeform 813"/>
            <p:cNvSpPr>
              <a:spLocks/>
            </p:cNvSpPr>
            <p:nvPr/>
          </p:nvSpPr>
          <p:spPr bwMode="auto">
            <a:xfrm>
              <a:off x="2610725" y="2064139"/>
              <a:ext cx="82550" cy="80963"/>
            </a:xfrm>
            <a:custGeom>
              <a:avLst/>
              <a:gdLst>
                <a:gd name="T0" fmla="*/ 70 w 85"/>
                <a:gd name="T1" fmla="*/ 15 h 84"/>
                <a:gd name="T2" fmla="*/ 70 w 85"/>
                <a:gd name="T3" fmla="*/ 15 h 84"/>
                <a:gd name="T4" fmla="*/ 70 w 85"/>
                <a:gd name="T5" fmla="*/ 69 h 84"/>
                <a:gd name="T6" fmla="*/ 15 w 85"/>
                <a:gd name="T7" fmla="*/ 69 h 84"/>
                <a:gd name="T8" fmla="*/ 15 w 85"/>
                <a:gd name="T9" fmla="*/ 15 h 84"/>
                <a:gd name="T10" fmla="*/ 70 w 85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4">
                  <a:moveTo>
                    <a:pt x="70" y="15"/>
                  </a:moveTo>
                  <a:lnTo>
                    <a:pt x="70" y="15"/>
                  </a:lnTo>
                  <a:cubicBezTo>
                    <a:pt x="85" y="30"/>
                    <a:pt x="85" y="54"/>
                    <a:pt x="70" y="69"/>
                  </a:cubicBezTo>
                  <a:cubicBezTo>
                    <a:pt x="55" y="84"/>
                    <a:pt x="30" y="84"/>
                    <a:pt x="15" y="69"/>
                  </a:cubicBezTo>
                  <a:cubicBezTo>
                    <a:pt x="0" y="54"/>
                    <a:pt x="0" y="30"/>
                    <a:pt x="15" y="15"/>
                  </a:cubicBezTo>
                  <a:cubicBezTo>
                    <a:pt x="30" y="0"/>
                    <a:pt x="55" y="0"/>
                    <a:pt x="70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6" name="Freeform 814"/>
            <p:cNvSpPr>
              <a:spLocks/>
            </p:cNvSpPr>
            <p:nvPr/>
          </p:nvSpPr>
          <p:spPr bwMode="auto">
            <a:xfrm>
              <a:off x="2886950" y="1860939"/>
              <a:ext cx="80963" cy="79375"/>
            </a:xfrm>
            <a:custGeom>
              <a:avLst/>
              <a:gdLst>
                <a:gd name="T0" fmla="*/ 69 w 84"/>
                <a:gd name="T1" fmla="*/ 15 h 84"/>
                <a:gd name="T2" fmla="*/ 69 w 84"/>
                <a:gd name="T3" fmla="*/ 15 h 84"/>
                <a:gd name="T4" fmla="*/ 69 w 84"/>
                <a:gd name="T5" fmla="*/ 69 h 84"/>
                <a:gd name="T6" fmla="*/ 15 w 84"/>
                <a:gd name="T7" fmla="*/ 69 h 84"/>
                <a:gd name="T8" fmla="*/ 15 w 84"/>
                <a:gd name="T9" fmla="*/ 15 h 84"/>
                <a:gd name="T10" fmla="*/ 69 w 84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4">
                  <a:moveTo>
                    <a:pt x="69" y="15"/>
                  </a:moveTo>
                  <a:lnTo>
                    <a:pt x="69" y="15"/>
                  </a:lnTo>
                  <a:cubicBezTo>
                    <a:pt x="84" y="30"/>
                    <a:pt x="84" y="54"/>
                    <a:pt x="69" y="69"/>
                  </a:cubicBezTo>
                  <a:cubicBezTo>
                    <a:pt x="54" y="84"/>
                    <a:pt x="30" y="84"/>
                    <a:pt x="15" y="69"/>
                  </a:cubicBezTo>
                  <a:cubicBezTo>
                    <a:pt x="0" y="54"/>
                    <a:pt x="0" y="30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7" name="Freeform 815"/>
            <p:cNvSpPr>
              <a:spLocks/>
            </p:cNvSpPr>
            <p:nvPr/>
          </p:nvSpPr>
          <p:spPr bwMode="auto">
            <a:xfrm>
              <a:off x="3071100" y="1708539"/>
              <a:ext cx="79375" cy="80963"/>
            </a:xfrm>
            <a:custGeom>
              <a:avLst/>
              <a:gdLst>
                <a:gd name="T0" fmla="*/ 69 w 84"/>
                <a:gd name="T1" fmla="*/ 15 h 84"/>
                <a:gd name="T2" fmla="*/ 69 w 84"/>
                <a:gd name="T3" fmla="*/ 15 h 84"/>
                <a:gd name="T4" fmla="*/ 69 w 84"/>
                <a:gd name="T5" fmla="*/ 69 h 84"/>
                <a:gd name="T6" fmla="*/ 15 w 84"/>
                <a:gd name="T7" fmla="*/ 69 h 84"/>
                <a:gd name="T8" fmla="*/ 15 w 84"/>
                <a:gd name="T9" fmla="*/ 15 h 84"/>
                <a:gd name="T10" fmla="*/ 69 w 84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4">
                  <a:moveTo>
                    <a:pt x="69" y="15"/>
                  </a:moveTo>
                  <a:lnTo>
                    <a:pt x="69" y="15"/>
                  </a:lnTo>
                  <a:cubicBezTo>
                    <a:pt x="84" y="29"/>
                    <a:pt x="84" y="54"/>
                    <a:pt x="69" y="69"/>
                  </a:cubicBezTo>
                  <a:cubicBezTo>
                    <a:pt x="54" y="84"/>
                    <a:pt x="30" y="84"/>
                    <a:pt x="15" y="69"/>
                  </a:cubicBezTo>
                  <a:cubicBezTo>
                    <a:pt x="0" y="54"/>
                    <a:pt x="0" y="29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8" name="Freeform 816"/>
            <p:cNvSpPr>
              <a:spLocks/>
            </p:cNvSpPr>
            <p:nvPr/>
          </p:nvSpPr>
          <p:spPr bwMode="auto">
            <a:xfrm>
              <a:off x="3253662" y="1573602"/>
              <a:ext cx="79375" cy="80963"/>
            </a:xfrm>
            <a:custGeom>
              <a:avLst/>
              <a:gdLst>
                <a:gd name="T0" fmla="*/ 69 w 84"/>
                <a:gd name="T1" fmla="*/ 15 h 84"/>
                <a:gd name="T2" fmla="*/ 69 w 84"/>
                <a:gd name="T3" fmla="*/ 15 h 84"/>
                <a:gd name="T4" fmla="*/ 69 w 84"/>
                <a:gd name="T5" fmla="*/ 69 h 84"/>
                <a:gd name="T6" fmla="*/ 15 w 84"/>
                <a:gd name="T7" fmla="*/ 69 h 84"/>
                <a:gd name="T8" fmla="*/ 15 w 84"/>
                <a:gd name="T9" fmla="*/ 15 h 84"/>
                <a:gd name="T10" fmla="*/ 69 w 84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4">
                  <a:moveTo>
                    <a:pt x="69" y="15"/>
                  </a:moveTo>
                  <a:lnTo>
                    <a:pt x="69" y="15"/>
                  </a:lnTo>
                  <a:cubicBezTo>
                    <a:pt x="84" y="30"/>
                    <a:pt x="84" y="54"/>
                    <a:pt x="69" y="69"/>
                  </a:cubicBezTo>
                  <a:cubicBezTo>
                    <a:pt x="54" y="84"/>
                    <a:pt x="30" y="84"/>
                    <a:pt x="15" y="69"/>
                  </a:cubicBezTo>
                  <a:cubicBezTo>
                    <a:pt x="0" y="54"/>
                    <a:pt x="0" y="30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9" name="Freeform 817"/>
            <p:cNvSpPr>
              <a:spLocks/>
            </p:cNvSpPr>
            <p:nvPr/>
          </p:nvSpPr>
          <p:spPr bwMode="auto">
            <a:xfrm>
              <a:off x="3528300" y="1127514"/>
              <a:ext cx="80963" cy="79375"/>
            </a:xfrm>
            <a:custGeom>
              <a:avLst/>
              <a:gdLst>
                <a:gd name="T0" fmla="*/ 69 w 84"/>
                <a:gd name="T1" fmla="*/ 15 h 84"/>
                <a:gd name="T2" fmla="*/ 69 w 84"/>
                <a:gd name="T3" fmla="*/ 15 h 84"/>
                <a:gd name="T4" fmla="*/ 69 w 84"/>
                <a:gd name="T5" fmla="*/ 69 h 84"/>
                <a:gd name="T6" fmla="*/ 15 w 84"/>
                <a:gd name="T7" fmla="*/ 69 h 84"/>
                <a:gd name="T8" fmla="*/ 15 w 84"/>
                <a:gd name="T9" fmla="*/ 15 h 84"/>
                <a:gd name="T10" fmla="*/ 69 w 84"/>
                <a:gd name="T1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4">
                  <a:moveTo>
                    <a:pt x="69" y="15"/>
                  </a:moveTo>
                  <a:lnTo>
                    <a:pt x="69" y="15"/>
                  </a:lnTo>
                  <a:cubicBezTo>
                    <a:pt x="84" y="30"/>
                    <a:pt x="84" y="54"/>
                    <a:pt x="69" y="69"/>
                  </a:cubicBezTo>
                  <a:cubicBezTo>
                    <a:pt x="54" y="84"/>
                    <a:pt x="30" y="84"/>
                    <a:pt x="15" y="69"/>
                  </a:cubicBezTo>
                  <a:cubicBezTo>
                    <a:pt x="0" y="54"/>
                    <a:pt x="0" y="30"/>
                    <a:pt x="15" y="15"/>
                  </a:cubicBezTo>
                  <a:cubicBezTo>
                    <a:pt x="30" y="0"/>
                    <a:pt x="54" y="0"/>
                    <a:pt x="69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0" name="Freeform 818"/>
            <p:cNvSpPr>
              <a:spLocks/>
            </p:cNvSpPr>
            <p:nvPr/>
          </p:nvSpPr>
          <p:spPr bwMode="auto">
            <a:xfrm>
              <a:off x="1001000" y="1854589"/>
              <a:ext cx="2568575" cy="766763"/>
            </a:xfrm>
            <a:custGeom>
              <a:avLst/>
              <a:gdLst>
                <a:gd name="T0" fmla="*/ 0 w 2684"/>
                <a:gd name="T1" fmla="*/ 803 h 803"/>
                <a:gd name="T2" fmla="*/ 0 w 2684"/>
                <a:gd name="T3" fmla="*/ 803 h 803"/>
                <a:gd name="T4" fmla="*/ 0 w 2684"/>
                <a:gd name="T5" fmla="*/ 803 h 803"/>
                <a:gd name="T6" fmla="*/ 384 w 2684"/>
                <a:gd name="T7" fmla="*/ 802 h 803"/>
                <a:gd name="T8" fmla="*/ 671 w 2684"/>
                <a:gd name="T9" fmla="*/ 770 h 803"/>
                <a:gd name="T10" fmla="*/ 863 w 2684"/>
                <a:gd name="T11" fmla="*/ 739 h 803"/>
                <a:gd name="T12" fmla="*/ 1055 w 2684"/>
                <a:gd name="T13" fmla="*/ 682 h 803"/>
                <a:gd name="T14" fmla="*/ 1342 w 2684"/>
                <a:gd name="T15" fmla="*/ 636 h 803"/>
                <a:gd name="T16" fmla="*/ 1534 w 2684"/>
                <a:gd name="T17" fmla="*/ 591 h 803"/>
                <a:gd name="T18" fmla="*/ 1725 w 2684"/>
                <a:gd name="T19" fmla="*/ 527 h 803"/>
                <a:gd name="T20" fmla="*/ 2013 w 2684"/>
                <a:gd name="T21" fmla="*/ 423 h 803"/>
                <a:gd name="T22" fmla="*/ 2205 w 2684"/>
                <a:gd name="T23" fmla="*/ 310 h 803"/>
                <a:gd name="T24" fmla="*/ 2396 w 2684"/>
                <a:gd name="T25" fmla="*/ 211 h 803"/>
                <a:gd name="T26" fmla="*/ 2684 w 2684"/>
                <a:gd name="T27" fmla="*/ 0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4" h="803">
                  <a:moveTo>
                    <a:pt x="0" y="803"/>
                  </a:moveTo>
                  <a:lnTo>
                    <a:pt x="0" y="803"/>
                  </a:lnTo>
                  <a:lnTo>
                    <a:pt x="0" y="803"/>
                  </a:lnTo>
                  <a:lnTo>
                    <a:pt x="384" y="802"/>
                  </a:lnTo>
                  <a:lnTo>
                    <a:pt x="671" y="770"/>
                  </a:lnTo>
                  <a:lnTo>
                    <a:pt x="863" y="739"/>
                  </a:lnTo>
                  <a:lnTo>
                    <a:pt x="1055" y="682"/>
                  </a:lnTo>
                  <a:lnTo>
                    <a:pt x="1342" y="636"/>
                  </a:lnTo>
                  <a:lnTo>
                    <a:pt x="1534" y="591"/>
                  </a:lnTo>
                  <a:lnTo>
                    <a:pt x="1725" y="527"/>
                  </a:lnTo>
                  <a:lnTo>
                    <a:pt x="2013" y="423"/>
                  </a:lnTo>
                  <a:lnTo>
                    <a:pt x="2205" y="310"/>
                  </a:lnTo>
                  <a:lnTo>
                    <a:pt x="2396" y="211"/>
                  </a:lnTo>
                  <a:lnTo>
                    <a:pt x="2684" y="0"/>
                  </a:lnTo>
                </a:path>
              </a:pathLst>
            </a:custGeom>
            <a:noFill/>
            <a:ln w="17463" cap="rnd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1" name="Freeform 819"/>
            <p:cNvSpPr>
              <a:spLocks noEditPoints="1"/>
            </p:cNvSpPr>
            <p:nvPr/>
          </p:nvSpPr>
          <p:spPr bwMode="auto">
            <a:xfrm>
              <a:off x="2890125" y="2211777"/>
              <a:ext cx="73025" cy="92075"/>
            </a:xfrm>
            <a:custGeom>
              <a:avLst/>
              <a:gdLst>
                <a:gd name="T0" fmla="*/ 0 w 76"/>
                <a:gd name="T1" fmla="*/ 0 h 96"/>
                <a:gd name="T2" fmla="*/ 0 w 76"/>
                <a:gd name="T3" fmla="*/ 0 h 96"/>
                <a:gd name="T4" fmla="*/ 76 w 76"/>
                <a:gd name="T5" fmla="*/ 0 h 96"/>
                <a:gd name="T6" fmla="*/ 38 w 76"/>
                <a:gd name="T7" fmla="*/ 0 h 96"/>
                <a:gd name="T8" fmla="*/ 38 w 76"/>
                <a:gd name="T9" fmla="*/ 0 h 96"/>
                <a:gd name="T10" fmla="*/ 38 w 76"/>
                <a:gd name="T11" fmla="*/ 96 h 96"/>
                <a:gd name="T12" fmla="*/ 0 w 76"/>
                <a:gd name="T13" fmla="*/ 96 h 96"/>
                <a:gd name="T14" fmla="*/ 0 w 76"/>
                <a:gd name="T15" fmla="*/ 96 h 96"/>
                <a:gd name="T16" fmla="*/ 76 w 76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96">
                  <a:moveTo>
                    <a:pt x="0" y="0"/>
                  </a:moveTo>
                  <a:lnTo>
                    <a:pt x="0" y="0"/>
                  </a:lnTo>
                  <a:lnTo>
                    <a:pt x="76" y="0"/>
                  </a:lnTo>
                  <a:moveTo>
                    <a:pt x="38" y="0"/>
                  </a:moveTo>
                  <a:lnTo>
                    <a:pt x="38" y="0"/>
                  </a:lnTo>
                  <a:lnTo>
                    <a:pt x="38" y="96"/>
                  </a:lnTo>
                  <a:moveTo>
                    <a:pt x="0" y="96"/>
                  </a:moveTo>
                  <a:lnTo>
                    <a:pt x="0" y="96"/>
                  </a:lnTo>
                  <a:lnTo>
                    <a:pt x="76" y="96"/>
                  </a:lnTo>
                </a:path>
              </a:pathLst>
            </a:custGeom>
            <a:noFill/>
            <a:ln w="26988" cap="rnd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2" name="Freeform 820"/>
            <p:cNvSpPr>
              <a:spLocks noEditPoints="1"/>
            </p:cNvSpPr>
            <p:nvPr/>
          </p:nvSpPr>
          <p:spPr bwMode="auto">
            <a:xfrm>
              <a:off x="3072687" y="2087952"/>
              <a:ext cx="74613" cy="123825"/>
            </a:xfrm>
            <a:custGeom>
              <a:avLst/>
              <a:gdLst>
                <a:gd name="T0" fmla="*/ 0 w 77"/>
                <a:gd name="T1" fmla="*/ 0 h 131"/>
                <a:gd name="T2" fmla="*/ 0 w 77"/>
                <a:gd name="T3" fmla="*/ 0 h 131"/>
                <a:gd name="T4" fmla="*/ 77 w 77"/>
                <a:gd name="T5" fmla="*/ 0 h 131"/>
                <a:gd name="T6" fmla="*/ 39 w 77"/>
                <a:gd name="T7" fmla="*/ 0 h 131"/>
                <a:gd name="T8" fmla="*/ 39 w 77"/>
                <a:gd name="T9" fmla="*/ 0 h 131"/>
                <a:gd name="T10" fmla="*/ 39 w 77"/>
                <a:gd name="T11" fmla="*/ 131 h 131"/>
                <a:gd name="T12" fmla="*/ 0 w 77"/>
                <a:gd name="T13" fmla="*/ 131 h 131"/>
                <a:gd name="T14" fmla="*/ 0 w 77"/>
                <a:gd name="T15" fmla="*/ 131 h 131"/>
                <a:gd name="T16" fmla="*/ 77 w 77"/>
                <a:gd name="T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31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moveTo>
                    <a:pt x="39" y="0"/>
                  </a:moveTo>
                  <a:lnTo>
                    <a:pt x="39" y="0"/>
                  </a:lnTo>
                  <a:lnTo>
                    <a:pt x="39" y="131"/>
                  </a:lnTo>
                  <a:moveTo>
                    <a:pt x="0" y="131"/>
                  </a:moveTo>
                  <a:lnTo>
                    <a:pt x="0" y="131"/>
                  </a:lnTo>
                  <a:lnTo>
                    <a:pt x="77" y="131"/>
                  </a:lnTo>
                </a:path>
              </a:pathLst>
            </a:custGeom>
            <a:noFill/>
            <a:ln w="26988" cap="rnd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3" name="Freeform 821"/>
            <p:cNvSpPr>
              <a:spLocks noEditPoints="1"/>
            </p:cNvSpPr>
            <p:nvPr/>
          </p:nvSpPr>
          <p:spPr bwMode="auto">
            <a:xfrm>
              <a:off x="3256837" y="1980002"/>
              <a:ext cx="74613" cy="150813"/>
            </a:xfrm>
            <a:custGeom>
              <a:avLst/>
              <a:gdLst>
                <a:gd name="T0" fmla="*/ 0 w 77"/>
                <a:gd name="T1" fmla="*/ 0 h 157"/>
                <a:gd name="T2" fmla="*/ 0 w 77"/>
                <a:gd name="T3" fmla="*/ 0 h 157"/>
                <a:gd name="T4" fmla="*/ 77 w 77"/>
                <a:gd name="T5" fmla="*/ 0 h 157"/>
                <a:gd name="T6" fmla="*/ 38 w 77"/>
                <a:gd name="T7" fmla="*/ 0 h 157"/>
                <a:gd name="T8" fmla="*/ 38 w 77"/>
                <a:gd name="T9" fmla="*/ 0 h 157"/>
                <a:gd name="T10" fmla="*/ 38 w 77"/>
                <a:gd name="T11" fmla="*/ 157 h 157"/>
                <a:gd name="T12" fmla="*/ 0 w 77"/>
                <a:gd name="T13" fmla="*/ 157 h 157"/>
                <a:gd name="T14" fmla="*/ 0 w 77"/>
                <a:gd name="T15" fmla="*/ 157 h 157"/>
                <a:gd name="T16" fmla="*/ 77 w 77"/>
                <a:gd name="T17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5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moveTo>
                    <a:pt x="38" y="0"/>
                  </a:moveTo>
                  <a:lnTo>
                    <a:pt x="38" y="0"/>
                  </a:lnTo>
                  <a:lnTo>
                    <a:pt x="38" y="157"/>
                  </a:lnTo>
                  <a:moveTo>
                    <a:pt x="0" y="157"/>
                  </a:moveTo>
                  <a:lnTo>
                    <a:pt x="0" y="157"/>
                  </a:lnTo>
                  <a:lnTo>
                    <a:pt x="77" y="157"/>
                  </a:lnTo>
                </a:path>
              </a:pathLst>
            </a:custGeom>
            <a:noFill/>
            <a:ln w="26988" cap="rnd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4" name="Freeform 822"/>
            <p:cNvSpPr>
              <a:spLocks noEditPoints="1"/>
            </p:cNvSpPr>
            <p:nvPr/>
          </p:nvSpPr>
          <p:spPr bwMode="auto">
            <a:xfrm>
              <a:off x="3531475" y="1745052"/>
              <a:ext cx="73025" cy="217488"/>
            </a:xfrm>
            <a:custGeom>
              <a:avLst/>
              <a:gdLst>
                <a:gd name="T0" fmla="*/ 0 w 77"/>
                <a:gd name="T1" fmla="*/ 0 h 227"/>
                <a:gd name="T2" fmla="*/ 0 w 77"/>
                <a:gd name="T3" fmla="*/ 0 h 227"/>
                <a:gd name="T4" fmla="*/ 77 w 77"/>
                <a:gd name="T5" fmla="*/ 0 h 227"/>
                <a:gd name="T6" fmla="*/ 39 w 77"/>
                <a:gd name="T7" fmla="*/ 0 h 227"/>
                <a:gd name="T8" fmla="*/ 39 w 77"/>
                <a:gd name="T9" fmla="*/ 0 h 227"/>
                <a:gd name="T10" fmla="*/ 39 w 77"/>
                <a:gd name="T11" fmla="*/ 227 h 227"/>
                <a:gd name="T12" fmla="*/ 0 w 77"/>
                <a:gd name="T13" fmla="*/ 227 h 227"/>
                <a:gd name="T14" fmla="*/ 0 w 77"/>
                <a:gd name="T15" fmla="*/ 227 h 227"/>
                <a:gd name="T16" fmla="*/ 77 w 77"/>
                <a:gd name="T17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22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moveTo>
                    <a:pt x="39" y="0"/>
                  </a:moveTo>
                  <a:lnTo>
                    <a:pt x="39" y="0"/>
                  </a:lnTo>
                  <a:lnTo>
                    <a:pt x="39" y="227"/>
                  </a:lnTo>
                  <a:moveTo>
                    <a:pt x="0" y="227"/>
                  </a:moveTo>
                  <a:lnTo>
                    <a:pt x="0" y="227"/>
                  </a:lnTo>
                  <a:lnTo>
                    <a:pt x="77" y="227"/>
                  </a:lnTo>
                </a:path>
              </a:pathLst>
            </a:custGeom>
            <a:noFill/>
            <a:ln w="26988" cap="rnd">
              <a:solidFill>
                <a:srgbClr val="A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5" name="Freeform 823"/>
            <p:cNvSpPr>
              <a:spLocks noEditPoints="1"/>
            </p:cNvSpPr>
            <p:nvPr/>
          </p:nvSpPr>
          <p:spPr bwMode="auto">
            <a:xfrm>
              <a:off x="964487" y="2584839"/>
              <a:ext cx="74613" cy="73025"/>
            </a:xfrm>
            <a:custGeom>
              <a:avLst/>
              <a:gdLst>
                <a:gd name="T0" fmla="*/ 0 w 77"/>
                <a:gd name="T1" fmla="*/ 0 h 77"/>
                <a:gd name="T2" fmla="*/ 0 w 77"/>
                <a:gd name="T3" fmla="*/ 0 h 77"/>
                <a:gd name="T4" fmla="*/ 77 w 77"/>
                <a:gd name="T5" fmla="*/ 0 h 77"/>
                <a:gd name="T6" fmla="*/ 77 w 77"/>
                <a:gd name="T7" fmla="*/ 77 h 77"/>
                <a:gd name="T8" fmla="*/ 0 w 77"/>
                <a:gd name="T9" fmla="*/ 77 h 77"/>
                <a:gd name="T10" fmla="*/ 0 w 77"/>
                <a:gd name="T11" fmla="*/ 0 h 77"/>
                <a:gd name="T12" fmla="*/ 0 w 77"/>
                <a:gd name="T13" fmla="*/ 0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6" name="Freeform 824"/>
            <p:cNvSpPr>
              <a:spLocks noEditPoints="1"/>
            </p:cNvSpPr>
            <p:nvPr/>
          </p:nvSpPr>
          <p:spPr bwMode="auto">
            <a:xfrm>
              <a:off x="1331200" y="2583252"/>
              <a:ext cx="74613" cy="73025"/>
            </a:xfrm>
            <a:custGeom>
              <a:avLst/>
              <a:gdLst>
                <a:gd name="T0" fmla="*/ 0 w 77"/>
                <a:gd name="T1" fmla="*/ 0 h 77"/>
                <a:gd name="T2" fmla="*/ 0 w 77"/>
                <a:gd name="T3" fmla="*/ 0 h 77"/>
                <a:gd name="T4" fmla="*/ 77 w 77"/>
                <a:gd name="T5" fmla="*/ 0 h 77"/>
                <a:gd name="T6" fmla="*/ 77 w 77"/>
                <a:gd name="T7" fmla="*/ 77 h 77"/>
                <a:gd name="T8" fmla="*/ 0 w 77"/>
                <a:gd name="T9" fmla="*/ 77 h 77"/>
                <a:gd name="T10" fmla="*/ 0 w 77"/>
                <a:gd name="T11" fmla="*/ 0 h 77"/>
                <a:gd name="T12" fmla="*/ 0 w 77"/>
                <a:gd name="T13" fmla="*/ 0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7" name="Freeform 825"/>
            <p:cNvSpPr>
              <a:spLocks noEditPoints="1"/>
            </p:cNvSpPr>
            <p:nvPr/>
          </p:nvSpPr>
          <p:spPr bwMode="auto">
            <a:xfrm>
              <a:off x="1607425" y="2553089"/>
              <a:ext cx="73025" cy="73025"/>
            </a:xfrm>
            <a:custGeom>
              <a:avLst/>
              <a:gdLst>
                <a:gd name="T0" fmla="*/ 0 w 77"/>
                <a:gd name="T1" fmla="*/ 0 h 77"/>
                <a:gd name="T2" fmla="*/ 0 w 77"/>
                <a:gd name="T3" fmla="*/ 0 h 77"/>
                <a:gd name="T4" fmla="*/ 77 w 77"/>
                <a:gd name="T5" fmla="*/ 0 h 77"/>
                <a:gd name="T6" fmla="*/ 77 w 77"/>
                <a:gd name="T7" fmla="*/ 77 h 77"/>
                <a:gd name="T8" fmla="*/ 0 w 77"/>
                <a:gd name="T9" fmla="*/ 77 h 77"/>
                <a:gd name="T10" fmla="*/ 0 w 77"/>
                <a:gd name="T11" fmla="*/ 0 h 77"/>
                <a:gd name="T12" fmla="*/ 0 w 77"/>
                <a:gd name="T13" fmla="*/ 0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8" name="Freeform 826"/>
            <p:cNvSpPr>
              <a:spLocks noEditPoints="1"/>
            </p:cNvSpPr>
            <p:nvPr/>
          </p:nvSpPr>
          <p:spPr bwMode="auto">
            <a:xfrm>
              <a:off x="1789987" y="2524514"/>
              <a:ext cx="73025" cy="73025"/>
            </a:xfrm>
            <a:custGeom>
              <a:avLst/>
              <a:gdLst>
                <a:gd name="T0" fmla="*/ 0 w 76"/>
                <a:gd name="T1" fmla="*/ 0 h 77"/>
                <a:gd name="T2" fmla="*/ 0 w 76"/>
                <a:gd name="T3" fmla="*/ 0 h 77"/>
                <a:gd name="T4" fmla="*/ 76 w 76"/>
                <a:gd name="T5" fmla="*/ 0 h 77"/>
                <a:gd name="T6" fmla="*/ 76 w 76"/>
                <a:gd name="T7" fmla="*/ 77 h 77"/>
                <a:gd name="T8" fmla="*/ 0 w 76"/>
                <a:gd name="T9" fmla="*/ 77 h 77"/>
                <a:gd name="T10" fmla="*/ 0 w 76"/>
                <a:gd name="T11" fmla="*/ 0 h 77"/>
                <a:gd name="T12" fmla="*/ 0 w 76"/>
                <a:gd name="T13" fmla="*/ 0 h 77"/>
                <a:gd name="T14" fmla="*/ 0 w 76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77">
                  <a:moveTo>
                    <a:pt x="0" y="0"/>
                  </a:moveTo>
                  <a:lnTo>
                    <a:pt x="0" y="0"/>
                  </a:lnTo>
                  <a:lnTo>
                    <a:pt x="76" y="0"/>
                  </a:lnTo>
                  <a:lnTo>
                    <a:pt x="76" y="77"/>
                  </a:lnTo>
                  <a:lnTo>
                    <a:pt x="0" y="7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9" name="Freeform 827"/>
            <p:cNvSpPr>
              <a:spLocks noEditPoints="1"/>
            </p:cNvSpPr>
            <p:nvPr/>
          </p:nvSpPr>
          <p:spPr bwMode="auto">
            <a:xfrm>
              <a:off x="1974137" y="2468952"/>
              <a:ext cx="73025" cy="73025"/>
            </a:xfrm>
            <a:custGeom>
              <a:avLst/>
              <a:gdLst>
                <a:gd name="T0" fmla="*/ 0 w 77"/>
                <a:gd name="T1" fmla="*/ 0 h 76"/>
                <a:gd name="T2" fmla="*/ 0 w 77"/>
                <a:gd name="T3" fmla="*/ 0 h 76"/>
                <a:gd name="T4" fmla="*/ 77 w 77"/>
                <a:gd name="T5" fmla="*/ 0 h 76"/>
                <a:gd name="T6" fmla="*/ 77 w 77"/>
                <a:gd name="T7" fmla="*/ 76 h 76"/>
                <a:gd name="T8" fmla="*/ 0 w 77"/>
                <a:gd name="T9" fmla="*/ 76 h 76"/>
                <a:gd name="T10" fmla="*/ 0 w 77"/>
                <a:gd name="T11" fmla="*/ 0 h 76"/>
                <a:gd name="T12" fmla="*/ 0 w 77"/>
                <a:gd name="T13" fmla="*/ 0 h 76"/>
                <a:gd name="T14" fmla="*/ 0 w 77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6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76"/>
                  </a:lnTo>
                  <a:lnTo>
                    <a:pt x="0" y="76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0" name="Freeform 828"/>
            <p:cNvSpPr>
              <a:spLocks noEditPoints="1"/>
            </p:cNvSpPr>
            <p:nvPr/>
          </p:nvSpPr>
          <p:spPr bwMode="auto">
            <a:xfrm>
              <a:off x="2248775" y="2424502"/>
              <a:ext cx="73025" cy="73025"/>
            </a:xfrm>
            <a:custGeom>
              <a:avLst/>
              <a:gdLst>
                <a:gd name="T0" fmla="*/ 0 w 76"/>
                <a:gd name="T1" fmla="*/ 0 h 77"/>
                <a:gd name="T2" fmla="*/ 0 w 76"/>
                <a:gd name="T3" fmla="*/ 0 h 77"/>
                <a:gd name="T4" fmla="*/ 76 w 76"/>
                <a:gd name="T5" fmla="*/ 0 h 77"/>
                <a:gd name="T6" fmla="*/ 76 w 76"/>
                <a:gd name="T7" fmla="*/ 77 h 77"/>
                <a:gd name="T8" fmla="*/ 0 w 76"/>
                <a:gd name="T9" fmla="*/ 77 h 77"/>
                <a:gd name="T10" fmla="*/ 0 w 76"/>
                <a:gd name="T11" fmla="*/ 0 h 77"/>
                <a:gd name="T12" fmla="*/ 0 w 76"/>
                <a:gd name="T13" fmla="*/ 0 h 77"/>
                <a:gd name="T14" fmla="*/ 0 w 76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77">
                  <a:moveTo>
                    <a:pt x="0" y="0"/>
                  </a:moveTo>
                  <a:lnTo>
                    <a:pt x="0" y="0"/>
                  </a:lnTo>
                  <a:lnTo>
                    <a:pt x="76" y="0"/>
                  </a:lnTo>
                  <a:lnTo>
                    <a:pt x="76" y="77"/>
                  </a:lnTo>
                  <a:lnTo>
                    <a:pt x="0" y="7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1" name="Freeform 829"/>
            <p:cNvSpPr>
              <a:spLocks noEditPoints="1"/>
            </p:cNvSpPr>
            <p:nvPr/>
          </p:nvSpPr>
          <p:spPr bwMode="auto">
            <a:xfrm>
              <a:off x="2431337" y="2381639"/>
              <a:ext cx="74613" cy="73025"/>
            </a:xfrm>
            <a:custGeom>
              <a:avLst/>
              <a:gdLst>
                <a:gd name="T0" fmla="*/ 0 w 77"/>
                <a:gd name="T1" fmla="*/ 0 h 77"/>
                <a:gd name="T2" fmla="*/ 0 w 77"/>
                <a:gd name="T3" fmla="*/ 0 h 77"/>
                <a:gd name="T4" fmla="*/ 77 w 77"/>
                <a:gd name="T5" fmla="*/ 0 h 77"/>
                <a:gd name="T6" fmla="*/ 77 w 77"/>
                <a:gd name="T7" fmla="*/ 77 h 77"/>
                <a:gd name="T8" fmla="*/ 0 w 77"/>
                <a:gd name="T9" fmla="*/ 77 h 77"/>
                <a:gd name="T10" fmla="*/ 0 w 77"/>
                <a:gd name="T11" fmla="*/ 0 h 77"/>
                <a:gd name="T12" fmla="*/ 0 w 77"/>
                <a:gd name="T13" fmla="*/ 0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2" name="Freeform 830"/>
            <p:cNvSpPr>
              <a:spLocks noEditPoints="1"/>
            </p:cNvSpPr>
            <p:nvPr/>
          </p:nvSpPr>
          <p:spPr bwMode="auto">
            <a:xfrm>
              <a:off x="2615487" y="2321314"/>
              <a:ext cx="73025" cy="73025"/>
            </a:xfrm>
            <a:custGeom>
              <a:avLst/>
              <a:gdLst>
                <a:gd name="T0" fmla="*/ 0 w 77"/>
                <a:gd name="T1" fmla="*/ 0 h 76"/>
                <a:gd name="T2" fmla="*/ 0 w 77"/>
                <a:gd name="T3" fmla="*/ 0 h 76"/>
                <a:gd name="T4" fmla="*/ 77 w 77"/>
                <a:gd name="T5" fmla="*/ 0 h 76"/>
                <a:gd name="T6" fmla="*/ 77 w 77"/>
                <a:gd name="T7" fmla="*/ 76 h 76"/>
                <a:gd name="T8" fmla="*/ 0 w 77"/>
                <a:gd name="T9" fmla="*/ 76 h 76"/>
                <a:gd name="T10" fmla="*/ 0 w 77"/>
                <a:gd name="T11" fmla="*/ 0 h 76"/>
                <a:gd name="T12" fmla="*/ 0 w 77"/>
                <a:gd name="T13" fmla="*/ 0 h 76"/>
                <a:gd name="T14" fmla="*/ 0 w 77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6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76"/>
                  </a:lnTo>
                  <a:lnTo>
                    <a:pt x="0" y="76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3" name="Freeform 831"/>
            <p:cNvSpPr>
              <a:spLocks noEditPoints="1"/>
            </p:cNvSpPr>
            <p:nvPr/>
          </p:nvSpPr>
          <p:spPr bwMode="auto">
            <a:xfrm>
              <a:off x="2890125" y="2221302"/>
              <a:ext cx="73025" cy="73025"/>
            </a:xfrm>
            <a:custGeom>
              <a:avLst/>
              <a:gdLst>
                <a:gd name="T0" fmla="*/ 0 w 76"/>
                <a:gd name="T1" fmla="*/ 0 h 76"/>
                <a:gd name="T2" fmla="*/ 0 w 76"/>
                <a:gd name="T3" fmla="*/ 0 h 76"/>
                <a:gd name="T4" fmla="*/ 76 w 76"/>
                <a:gd name="T5" fmla="*/ 0 h 76"/>
                <a:gd name="T6" fmla="*/ 76 w 76"/>
                <a:gd name="T7" fmla="*/ 76 h 76"/>
                <a:gd name="T8" fmla="*/ 0 w 76"/>
                <a:gd name="T9" fmla="*/ 76 h 76"/>
                <a:gd name="T10" fmla="*/ 0 w 76"/>
                <a:gd name="T11" fmla="*/ 0 h 76"/>
                <a:gd name="T12" fmla="*/ 0 w 76"/>
                <a:gd name="T13" fmla="*/ 0 h 76"/>
                <a:gd name="T14" fmla="*/ 0 w 76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76">
                  <a:moveTo>
                    <a:pt x="0" y="0"/>
                  </a:moveTo>
                  <a:lnTo>
                    <a:pt x="0" y="0"/>
                  </a:lnTo>
                  <a:lnTo>
                    <a:pt x="76" y="0"/>
                  </a:lnTo>
                  <a:lnTo>
                    <a:pt x="76" y="76"/>
                  </a:lnTo>
                  <a:lnTo>
                    <a:pt x="0" y="76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4" name="Freeform 832"/>
            <p:cNvSpPr>
              <a:spLocks noEditPoints="1"/>
            </p:cNvSpPr>
            <p:nvPr/>
          </p:nvSpPr>
          <p:spPr bwMode="auto">
            <a:xfrm>
              <a:off x="3072687" y="2113352"/>
              <a:ext cx="74613" cy="73025"/>
            </a:xfrm>
            <a:custGeom>
              <a:avLst/>
              <a:gdLst>
                <a:gd name="T0" fmla="*/ 0 w 77"/>
                <a:gd name="T1" fmla="*/ 0 h 77"/>
                <a:gd name="T2" fmla="*/ 0 w 77"/>
                <a:gd name="T3" fmla="*/ 0 h 77"/>
                <a:gd name="T4" fmla="*/ 77 w 77"/>
                <a:gd name="T5" fmla="*/ 0 h 77"/>
                <a:gd name="T6" fmla="*/ 77 w 77"/>
                <a:gd name="T7" fmla="*/ 77 h 77"/>
                <a:gd name="T8" fmla="*/ 0 w 77"/>
                <a:gd name="T9" fmla="*/ 77 h 77"/>
                <a:gd name="T10" fmla="*/ 0 w 77"/>
                <a:gd name="T11" fmla="*/ 0 h 77"/>
                <a:gd name="T12" fmla="*/ 0 w 77"/>
                <a:gd name="T13" fmla="*/ 0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5" name="Freeform 833"/>
            <p:cNvSpPr>
              <a:spLocks noEditPoints="1"/>
            </p:cNvSpPr>
            <p:nvPr/>
          </p:nvSpPr>
          <p:spPr bwMode="auto">
            <a:xfrm>
              <a:off x="3256837" y="2018102"/>
              <a:ext cx="74613" cy="74613"/>
            </a:xfrm>
            <a:custGeom>
              <a:avLst/>
              <a:gdLst>
                <a:gd name="T0" fmla="*/ 0 w 77"/>
                <a:gd name="T1" fmla="*/ 0 h 77"/>
                <a:gd name="T2" fmla="*/ 0 w 77"/>
                <a:gd name="T3" fmla="*/ 0 h 77"/>
                <a:gd name="T4" fmla="*/ 77 w 77"/>
                <a:gd name="T5" fmla="*/ 0 h 77"/>
                <a:gd name="T6" fmla="*/ 77 w 77"/>
                <a:gd name="T7" fmla="*/ 77 h 77"/>
                <a:gd name="T8" fmla="*/ 0 w 77"/>
                <a:gd name="T9" fmla="*/ 77 h 77"/>
                <a:gd name="T10" fmla="*/ 0 w 77"/>
                <a:gd name="T11" fmla="*/ 0 h 77"/>
                <a:gd name="T12" fmla="*/ 0 w 77"/>
                <a:gd name="T13" fmla="*/ 0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77"/>
                  </a:lnTo>
                  <a:lnTo>
                    <a:pt x="0" y="7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6" name="Freeform 834"/>
            <p:cNvSpPr>
              <a:spLocks noEditPoints="1"/>
            </p:cNvSpPr>
            <p:nvPr/>
          </p:nvSpPr>
          <p:spPr bwMode="auto">
            <a:xfrm>
              <a:off x="3531475" y="1818077"/>
              <a:ext cx="73025" cy="73025"/>
            </a:xfrm>
            <a:custGeom>
              <a:avLst/>
              <a:gdLst>
                <a:gd name="T0" fmla="*/ 0 w 77"/>
                <a:gd name="T1" fmla="*/ 0 h 76"/>
                <a:gd name="T2" fmla="*/ 0 w 77"/>
                <a:gd name="T3" fmla="*/ 0 h 76"/>
                <a:gd name="T4" fmla="*/ 77 w 77"/>
                <a:gd name="T5" fmla="*/ 0 h 76"/>
                <a:gd name="T6" fmla="*/ 77 w 77"/>
                <a:gd name="T7" fmla="*/ 76 h 76"/>
                <a:gd name="T8" fmla="*/ 0 w 77"/>
                <a:gd name="T9" fmla="*/ 76 h 76"/>
                <a:gd name="T10" fmla="*/ 0 w 77"/>
                <a:gd name="T11" fmla="*/ 0 h 76"/>
                <a:gd name="T12" fmla="*/ 0 w 77"/>
                <a:gd name="T13" fmla="*/ 0 h 76"/>
                <a:gd name="T14" fmla="*/ 0 w 77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6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76"/>
                  </a:lnTo>
                  <a:lnTo>
                    <a:pt x="0" y="76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7" name="Rectangle 855"/>
            <p:cNvSpPr>
              <a:spLocks noChangeArrowheads="1"/>
            </p:cNvSpPr>
            <p:nvPr/>
          </p:nvSpPr>
          <p:spPr bwMode="auto">
            <a:xfrm>
              <a:off x="2175751" y="2881702"/>
              <a:ext cx="307776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900" b="1" dirty="0">
                  <a:solidFill>
                    <a:srgbClr val="000000"/>
                  </a:solidFill>
                  <a:latin typeface="+mn-lt"/>
                </a:rPr>
                <a:t>Days</a:t>
              </a:r>
              <a:endParaRPr lang="en-US" altLang="fr-FR" sz="1350" dirty="0">
                <a:latin typeface="+mn-lt"/>
              </a:endParaRPr>
            </a:p>
          </p:txBody>
        </p:sp>
        <p:grpSp>
          <p:nvGrpSpPr>
            <p:cNvPr id="202" name="Groupe 201"/>
            <p:cNvGrpSpPr/>
            <p:nvPr/>
          </p:nvGrpSpPr>
          <p:grpSpPr>
            <a:xfrm>
              <a:off x="1063561" y="751446"/>
              <a:ext cx="1152890" cy="365792"/>
              <a:chOff x="1063561" y="751446"/>
              <a:chExt cx="1152890" cy="365792"/>
            </a:xfrm>
          </p:grpSpPr>
          <p:sp>
            <p:nvSpPr>
              <p:cNvPr id="98" name="Rectangle 856"/>
              <p:cNvSpPr>
                <a:spLocks noChangeArrowheads="1"/>
              </p:cNvSpPr>
              <p:nvPr/>
            </p:nvSpPr>
            <p:spPr bwMode="auto">
              <a:xfrm>
                <a:off x="1369772" y="751446"/>
                <a:ext cx="180792" cy="154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fr-FR" sz="900" b="1" dirty="0">
                    <a:solidFill>
                      <a:srgbClr val="000000"/>
                    </a:solidFill>
                    <a:latin typeface="+mn-lt"/>
                  </a:rPr>
                  <a:t>WT</a:t>
                </a:r>
                <a:endParaRPr lang="en-US" altLang="fr-FR" sz="1350" b="1" dirty="0">
                  <a:latin typeface="+mn-lt"/>
                </a:endParaRPr>
              </a:p>
            </p:txBody>
          </p:sp>
          <p:sp>
            <p:nvSpPr>
              <p:cNvPr id="100" name="Freeform 858"/>
              <p:cNvSpPr>
                <a:spLocks/>
              </p:cNvSpPr>
              <p:nvPr/>
            </p:nvSpPr>
            <p:spPr bwMode="auto">
              <a:xfrm>
                <a:off x="1063561" y="847483"/>
                <a:ext cx="196850" cy="0"/>
              </a:xfrm>
              <a:custGeom>
                <a:avLst/>
                <a:gdLst>
                  <a:gd name="T0" fmla="*/ 0 w 205"/>
                  <a:gd name="T1" fmla="*/ 0 w 205"/>
                  <a:gd name="T2" fmla="*/ 205 w 20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5">
                    <a:moveTo>
                      <a:pt x="0" y="0"/>
                    </a:moveTo>
                    <a:lnTo>
                      <a:pt x="0" y="0"/>
                    </a:lnTo>
                    <a:lnTo>
                      <a:pt x="205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01" name="Freeform 859"/>
              <p:cNvSpPr>
                <a:spLocks/>
              </p:cNvSpPr>
              <p:nvPr/>
            </p:nvSpPr>
            <p:spPr bwMode="auto">
              <a:xfrm>
                <a:off x="1120536" y="795894"/>
                <a:ext cx="80963" cy="80963"/>
              </a:xfrm>
              <a:custGeom>
                <a:avLst/>
                <a:gdLst>
                  <a:gd name="T0" fmla="*/ 69 w 84"/>
                  <a:gd name="T1" fmla="*/ 15 h 85"/>
                  <a:gd name="T2" fmla="*/ 69 w 84"/>
                  <a:gd name="T3" fmla="*/ 15 h 85"/>
                  <a:gd name="T4" fmla="*/ 69 w 84"/>
                  <a:gd name="T5" fmla="*/ 70 h 85"/>
                  <a:gd name="T6" fmla="*/ 15 w 84"/>
                  <a:gd name="T7" fmla="*/ 70 h 85"/>
                  <a:gd name="T8" fmla="*/ 15 w 84"/>
                  <a:gd name="T9" fmla="*/ 15 h 85"/>
                  <a:gd name="T10" fmla="*/ 69 w 84"/>
                  <a:gd name="T11" fmla="*/ 1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85">
                    <a:moveTo>
                      <a:pt x="69" y="15"/>
                    </a:moveTo>
                    <a:lnTo>
                      <a:pt x="69" y="15"/>
                    </a:lnTo>
                    <a:cubicBezTo>
                      <a:pt x="84" y="30"/>
                      <a:pt x="84" y="55"/>
                      <a:pt x="69" y="70"/>
                    </a:cubicBezTo>
                    <a:cubicBezTo>
                      <a:pt x="54" y="85"/>
                      <a:pt x="30" y="85"/>
                      <a:pt x="15" y="70"/>
                    </a:cubicBezTo>
                    <a:cubicBezTo>
                      <a:pt x="0" y="55"/>
                      <a:pt x="0" y="30"/>
                      <a:pt x="15" y="15"/>
                    </a:cubicBezTo>
                    <a:cubicBezTo>
                      <a:pt x="30" y="0"/>
                      <a:pt x="54" y="0"/>
                      <a:pt x="69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02" name="Rectangle 860"/>
              <p:cNvSpPr>
                <a:spLocks noChangeArrowheads="1"/>
              </p:cNvSpPr>
              <p:nvPr/>
            </p:nvSpPr>
            <p:spPr bwMode="auto">
              <a:xfrm>
                <a:off x="1369772" y="962581"/>
                <a:ext cx="846679" cy="154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fr-FR" sz="900" b="1" dirty="0">
                    <a:solidFill>
                      <a:srgbClr val="000000"/>
                    </a:solidFill>
                    <a:latin typeface="+mn-lt"/>
                  </a:rPr>
                  <a:t>OSM Knock Out</a:t>
                </a:r>
                <a:endParaRPr lang="en-US" altLang="fr-FR" sz="1350" b="1" dirty="0">
                  <a:latin typeface="+mn-lt"/>
                </a:endParaRPr>
              </a:p>
            </p:txBody>
          </p:sp>
          <p:sp>
            <p:nvSpPr>
              <p:cNvPr id="103" name="Freeform 861"/>
              <p:cNvSpPr>
                <a:spLocks/>
              </p:cNvSpPr>
              <p:nvPr/>
            </p:nvSpPr>
            <p:spPr bwMode="auto">
              <a:xfrm>
                <a:off x="1063561" y="1058626"/>
                <a:ext cx="196850" cy="0"/>
              </a:xfrm>
              <a:custGeom>
                <a:avLst/>
                <a:gdLst>
                  <a:gd name="T0" fmla="*/ 0 w 205"/>
                  <a:gd name="T1" fmla="*/ 0 w 205"/>
                  <a:gd name="T2" fmla="*/ 205 w 20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5">
                    <a:moveTo>
                      <a:pt x="0" y="0"/>
                    </a:moveTo>
                    <a:lnTo>
                      <a:pt x="0" y="0"/>
                    </a:lnTo>
                    <a:lnTo>
                      <a:pt x="205" y="0"/>
                    </a:lnTo>
                  </a:path>
                </a:pathLst>
              </a:custGeom>
              <a:noFill/>
              <a:ln w="17463" cap="rnd">
                <a:solidFill>
                  <a:srgbClr val="A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04" name="Freeform 862"/>
              <p:cNvSpPr>
                <a:spLocks noEditPoints="1"/>
              </p:cNvSpPr>
              <p:nvPr/>
            </p:nvSpPr>
            <p:spPr bwMode="auto">
              <a:xfrm>
                <a:off x="1125298" y="1011796"/>
                <a:ext cx="73025" cy="71438"/>
              </a:xfrm>
              <a:custGeom>
                <a:avLst/>
                <a:gdLst>
                  <a:gd name="T0" fmla="*/ 0 w 77"/>
                  <a:gd name="T1" fmla="*/ 0 h 76"/>
                  <a:gd name="T2" fmla="*/ 0 w 77"/>
                  <a:gd name="T3" fmla="*/ 0 h 76"/>
                  <a:gd name="T4" fmla="*/ 77 w 77"/>
                  <a:gd name="T5" fmla="*/ 0 h 76"/>
                  <a:gd name="T6" fmla="*/ 77 w 77"/>
                  <a:gd name="T7" fmla="*/ 76 h 76"/>
                  <a:gd name="T8" fmla="*/ 0 w 77"/>
                  <a:gd name="T9" fmla="*/ 76 h 76"/>
                  <a:gd name="T10" fmla="*/ 0 w 77"/>
                  <a:gd name="T11" fmla="*/ 0 h 76"/>
                  <a:gd name="T12" fmla="*/ 0 w 77"/>
                  <a:gd name="T13" fmla="*/ 0 h 76"/>
                  <a:gd name="T14" fmla="*/ 0 w 77"/>
                  <a:gd name="T1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76">
                    <a:moveTo>
                      <a:pt x="0" y="0"/>
                    </a:moveTo>
                    <a:lnTo>
                      <a:pt x="0" y="0"/>
                    </a:lnTo>
                    <a:lnTo>
                      <a:pt x="77" y="0"/>
                    </a:lnTo>
                    <a:lnTo>
                      <a:pt x="77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  <p:sp>
          <p:nvSpPr>
            <p:cNvPr id="105" name="Rectangle 496"/>
            <p:cNvSpPr>
              <a:spLocks noChangeArrowheads="1"/>
            </p:cNvSpPr>
            <p:nvPr/>
          </p:nvSpPr>
          <p:spPr bwMode="auto">
            <a:xfrm>
              <a:off x="3502901" y="888595"/>
              <a:ext cx="230832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900" dirty="0">
                  <a:solidFill>
                    <a:srgbClr val="000000"/>
                  </a:solidFill>
                  <a:latin typeface="+mn-lt"/>
                </a:rPr>
                <a:t>***</a:t>
              </a:r>
              <a:endParaRPr lang="en-US" altLang="fr-FR" sz="1350" dirty="0">
                <a:latin typeface="+mn-lt"/>
              </a:endParaRPr>
            </a:p>
          </p:txBody>
        </p:sp>
        <p:sp>
          <p:nvSpPr>
            <p:cNvPr id="112" name="Rectangle 855"/>
            <p:cNvSpPr>
              <a:spLocks noChangeArrowheads="1"/>
            </p:cNvSpPr>
            <p:nvPr/>
          </p:nvSpPr>
          <p:spPr bwMode="auto">
            <a:xfrm rot="16200000">
              <a:off x="-265768" y="1567080"/>
              <a:ext cx="1372171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fr-FR" sz="900" b="1" dirty="0">
                  <a:solidFill>
                    <a:srgbClr val="000000"/>
                  </a:solidFill>
                  <a:latin typeface="+mn-lt"/>
                </a:rPr>
                <a:t>Tumor volume (mm</a:t>
              </a:r>
              <a:r>
                <a:rPr lang="en-US" altLang="fr-FR" sz="900" b="1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altLang="fr-FR" sz="900" b="1" dirty="0">
                  <a:solidFill>
                    <a:srgbClr val="000000"/>
                  </a:solidFill>
                  <a:latin typeface="+mn-lt"/>
                </a:rPr>
                <a:t>)</a:t>
              </a:r>
              <a:endParaRPr lang="en-US" altLang="fr-FR" sz="1350" dirty="0">
                <a:latin typeface="+mn-lt"/>
              </a:endParaRPr>
            </a:p>
          </p:txBody>
        </p:sp>
      </p:grpSp>
      <p:pic>
        <p:nvPicPr>
          <p:cNvPr id="217" name="Image 2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8" t="68034" r="44643" b="8333"/>
          <a:stretch/>
        </p:blipFill>
        <p:spPr>
          <a:xfrm>
            <a:off x="1010393" y="5557011"/>
            <a:ext cx="570872" cy="672813"/>
          </a:xfrm>
          <a:prstGeom prst="rect">
            <a:avLst/>
          </a:prstGeom>
        </p:spPr>
      </p:pic>
      <p:sp>
        <p:nvSpPr>
          <p:cNvPr id="231" name="ZoneTexte 230"/>
          <p:cNvSpPr txBox="1"/>
          <p:nvPr/>
        </p:nvSpPr>
        <p:spPr>
          <a:xfrm>
            <a:off x="5924539" y="1090025"/>
            <a:ext cx="3358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In vitro</a:t>
            </a:r>
            <a:r>
              <a:rPr lang="en-US" sz="1600" b="1" dirty="0"/>
              <a:t> OSM induced loss of differentiation and EMT</a:t>
            </a:r>
          </a:p>
        </p:txBody>
      </p:sp>
      <p:sp>
        <p:nvSpPr>
          <p:cNvPr id="232" name="ZoneTexte 231"/>
          <p:cNvSpPr txBox="1"/>
          <p:nvPr/>
        </p:nvSpPr>
        <p:spPr>
          <a:xfrm>
            <a:off x="3634299" y="1131540"/>
            <a:ext cx="2506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In vitro</a:t>
            </a:r>
            <a:r>
              <a:rPr lang="en-US" sz="1600" b="1" dirty="0"/>
              <a:t> OSM induced</a:t>
            </a:r>
          </a:p>
          <a:p>
            <a:r>
              <a:rPr lang="en-US" sz="1600" b="1" dirty="0"/>
              <a:t>     cancer cell migration</a:t>
            </a:r>
          </a:p>
        </p:txBody>
      </p:sp>
      <p:sp>
        <p:nvSpPr>
          <p:cNvPr id="233" name="ZoneTexte 232"/>
          <p:cNvSpPr txBox="1"/>
          <p:nvPr/>
        </p:nvSpPr>
        <p:spPr>
          <a:xfrm>
            <a:off x="134135" y="4234784"/>
            <a:ext cx="3480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In vivo</a:t>
            </a:r>
            <a:r>
              <a:rPr lang="en-US" sz="1600" b="1" dirty="0"/>
              <a:t> OSM induces tumor growth </a:t>
            </a:r>
          </a:p>
        </p:txBody>
      </p:sp>
      <p:pic>
        <p:nvPicPr>
          <p:cNvPr id="114" name="Image 113">
            <a:extLst>
              <a:ext uri="{FF2B5EF4-FFF2-40B4-BE49-F238E27FC236}">
                <a16:creationId xmlns:a16="http://schemas.microsoft.com/office/drawing/2014/main" id="{9C4C0B91-1A55-4537-BF07-9EC4CAAC3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6" r="24356" b="64443"/>
          <a:stretch/>
        </p:blipFill>
        <p:spPr>
          <a:xfrm>
            <a:off x="6763107" y="4769546"/>
            <a:ext cx="2153404" cy="1891384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9C4C0B91-1A55-4537-BF07-9EC4CAAC3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76" r="-1" b="91326"/>
          <a:stretch/>
        </p:blipFill>
        <p:spPr>
          <a:xfrm>
            <a:off x="7419806" y="4855341"/>
            <a:ext cx="688523" cy="423934"/>
          </a:xfrm>
          <a:prstGeom prst="rect">
            <a:avLst/>
          </a:prstGeom>
        </p:spPr>
      </p:pic>
      <p:grpSp>
        <p:nvGrpSpPr>
          <p:cNvPr id="243" name="Groupe 242"/>
          <p:cNvGrpSpPr/>
          <p:nvPr/>
        </p:nvGrpSpPr>
        <p:grpSpPr>
          <a:xfrm>
            <a:off x="6266857" y="1716315"/>
            <a:ext cx="2675397" cy="2574819"/>
            <a:chOff x="5421273" y="1843181"/>
            <a:chExt cx="2675397" cy="2574819"/>
          </a:xfrm>
        </p:grpSpPr>
        <p:grpSp>
          <p:nvGrpSpPr>
            <p:cNvPr id="235" name="Groupe 234"/>
            <p:cNvGrpSpPr/>
            <p:nvPr/>
          </p:nvGrpSpPr>
          <p:grpSpPr>
            <a:xfrm>
              <a:off x="5421273" y="1843181"/>
              <a:ext cx="2675397" cy="2574819"/>
              <a:chOff x="1323158" y="4100292"/>
              <a:chExt cx="2043896" cy="1967058"/>
            </a:xfrm>
          </p:grpSpPr>
          <p:pic>
            <p:nvPicPr>
              <p:cNvPr id="229" name="Image 2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3158" y="4100292"/>
                <a:ext cx="2043896" cy="1967058"/>
              </a:xfrm>
              <a:prstGeom prst="rect">
                <a:avLst/>
              </a:prstGeom>
            </p:spPr>
          </p:pic>
          <p:sp>
            <p:nvSpPr>
              <p:cNvPr id="234" name="ZoneTexte 233"/>
              <p:cNvSpPr txBox="1"/>
              <p:nvPr/>
            </p:nvSpPr>
            <p:spPr>
              <a:xfrm>
                <a:off x="1943468" y="4232272"/>
                <a:ext cx="6319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/>
                  <a:t>OSM 24H</a:t>
                </a:r>
                <a:endParaRPr lang="en-US" sz="900" b="1" i="1" dirty="0"/>
              </a:p>
            </p:txBody>
          </p:sp>
        </p:grpSp>
        <p:sp>
          <p:nvSpPr>
            <p:cNvPr id="242" name="Rectangle 241"/>
            <p:cNvSpPr/>
            <p:nvPr/>
          </p:nvSpPr>
          <p:spPr>
            <a:xfrm>
              <a:off x="7593106" y="1934175"/>
              <a:ext cx="412376" cy="17630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0" name="ZoneTexte 229"/>
          <p:cNvSpPr txBox="1"/>
          <p:nvPr/>
        </p:nvSpPr>
        <p:spPr>
          <a:xfrm>
            <a:off x="4326057" y="4226996"/>
            <a:ext cx="3272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OSM a prognostic marker </a:t>
            </a:r>
            <a:r>
              <a:rPr lang="en-US" sz="1600" b="1" i="1" dirty="0"/>
              <a:t>ex vivo</a:t>
            </a:r>
          </a:p>
        </p:txBody>
      </p:sp>
      <p:pic>
        <p:nvPicPr>
          <p:cNvPr id="123" name="Image 1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44" y="12551"/>
            <a:ext cx="767255" cy="494742"/>
          </a:xfrm>
          <a:prstGeom prst="rect">
            <a:avLst/>
          </a:prstGeom>
        </p:spPr>
      </p:pic>
      <p:pic>
        <p:nvPicPr>
          <p:cNvPr id="236" name="Image 2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221" y="1780102"/>
            <a:ext cx="1618742" cy="1082193"/>
          </a:xfrm>
          <a:prstGeom prst="rect">
            <a:avLst/>
          </a:prstGeom>
        </p:spPr>
      </p:pic>
      <p:pic>
        <p:nvPicPr>
          <p:cNvPr id="238" name="Image 2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315" y="2911824"/>
            <a:ext cx="1609648" cy="1077646"/>
          </a:xfrm>
          <a:prstGeom prst="rect">
            <a:avLst/>
          </a:prstGeom>
        </p:spPr>
      </p:pic>
      <p:sp>
        <p:nvSpPr>
          <p:cNvPr id="117" name="ZoneTexte 116">
            <a:extLst>
              <a:ext uri="{FF2B5EF4-FFF2-40B4-BE49-F238E27FC236}">
                <a16:creationId xmlns:a16="http://schemas.microsoft.com/office/drawing/2014/main" id="{FD3AA375-95F6-4784-B44F-8669FA5D373A}"/>
              </a:ext>
            </a:extLst>
          </p:cNvPr>
          <p:cNvSpPr txBox="1"/>
          <p:nvPr/>
        </p:nvSpPr>
        <p:spPr>
          <a:xfrm>
            <a:off x="3449105" y="2161449"/>
            <a:ext cx="951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9C0EBEE-E991-43F7-940D-1E9CCA104323}"/>
              </a:ext>
            </a:extLst>
          </p:cNvPr>
          <p:cNvSpPr txBox="1"/>
          <p:nvPr/>
        </p:nvSpPr>
        <p:spPr>
          <a:xfrm>
            <a:off x="3117851" y="3315094"/>
            <a:ext cx="1360776" cy="314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OSM </a:t>
            </a:r>
          </a:p>
        </p:txBody>
      </p:sp>
      <p:pic>
        <p:nvPicPr>
          <p:cNvPr id="119" name="Image 1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2" y="1715566"/>
            <a:ext cx="2309875" cy="1580981"/>
          </a:xfrm>
          <a:prstGeom prst="rect">
            <a:avLst/>
          </a:prstGeom>
        </p:spPr>
      </p:pic>
      <p:sp>
        <p:nvSpPr>
          <p:cNvPr id="120" name="ZoneTexte 119"/>
          <p:cNvSpPr txBox="1"/>
          <p:nvPr/>
        </p:nvSpPr>
        <p:spPr>
          <a:xfrm>
            <a:off x="208603" y="1141696"/>
            <a:ext cx="2909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Cancer related inflammation</a:t>
            </a:r>
          </a:p>
        </p:txBody>
      </p:sp>
      <p:sp>
        <p:nvSpPr>
          <p:cNvPr id="239" name="ZoneTexte 238"/>
          <p:cNvSpPr txBox="1"/>
          <p:nvPr/>
        </p:nvSpPr>
        <p:spPr>
          <a:xfrm>
            <a:off x="745569" y="2427559"/>
            <a:ext cx="593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IL-4</a:t>
            </a:r>
          </a:p>
          <a:p>
            <a:r>
              <a:rPr lang="fr-FR" sz="1600" dirty="0"/>
              <a:t>IL-13</a:t>
            </a:r>
          </a:p>
        </p:txBody>
      </p:sp>
      <p:sp>
        <p:nvSpPr>
          <p:cNvPr id="122" name="ZoneTexte 121"/>
          <p:cNvSpPr txBox="1"/>
          <p:nvPr/>
        </p:nvSpPr>
        <p:spPr>
          <a:xfrm>
            <a:off x="2066473" y="1950670"/>
            <a:ext cx="593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IFN</a:t>
            </a:r>
            <a:r>
              <a:rPr lang="fr-FR" sz="1600" dirty="0">
                <a:sym typeface="Symbol" panose="05050102010706020507" pitchFamily="18" charset="2"/>
              </a:rPr>
              <a:t></a:t>
            </a:r>
            <a:endParaRPr lang="fr-FR" sz="1600" dirty="0"/>
          </a:p>
          <a:p>
            <a:r>
              <a:rPr lang="fr-FR" sz="1600" dirty="0"/>
              <a:t>IL-12</a:t>
            </a:r>
          </a:p>
        </p:txBody>
      </p:sp>
      <p:sp>
        <p:nvSpPr>
          <p:cNvPr id="240" name="ZoneTexte 239"/>
          <p:cNvSpPr txBox="1"/>
          <p:nvPr/>
        </p:nvSpPr>
        <p:spPr>
          <a:xfrm>
            <a:off x="242665" y="3315094"/>
            <a:ext cx="303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Pro-Tumoral       Anti-Tumoral</a:t>
            </a:r>
          </a:p>
        </p:txBody>
      </p:sp>
      <p:pic>
        <p:nvPicPr>
          <p:cNvPr id="245" name="Image 2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1777" y="4769546"/>
            <a:ext cx="2449464" cy="20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241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a5f2010-7847-47d0-843d-ba9833818ce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31C155384ADA459F9994C3C7914DA7" ma:contentTypeVersion="18" ma:contentTypeDescription="Crée un document." ma:contentTypeScope="" ma:versionID="68598e348333a35d55f78875e3035a6e">
  <xsd:schema xmlns:xsd="http://www.w3.org/2001/XMLSchema" xmlns:xs="http://www.w3.org/2001/XMLSchema" xmlns:p="http://schemas.microsoft.com/office/2006/metadata/properties" xmlns:ns3="ea5f2010-7847-47d0-843d-ba9833818ce6" xmlns:ns4="3e045699-5dc1-4c3a-9a81-9742bacf199e" targetNamespace="http://schemas.microsoft.com/office/2006/metadata/properties" ma:root="true" ma:fieldsID="50f9fc4f35b9712ad7399483bd201455" ns3:_="" ns4:_="">
    <xsd:import namespace="ea5f2010-7847-47d0-843d-ba9833818ce6"/>
    <xsd:import namespace="3e045699-5dc1-4c3a-9a81-9742bacf19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f2010-7847-47d0-843d-ba9833818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45699-5dc1-4c3a-9a81-9742bacf199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444B14-7454-458F-8EF8-CE3C6C8A4676}">
  <ds:schemaRefs>
    <ds:schemaRef ds:uri="http://purl.org/dc/terms/"/>
    <ds:schemaRef ds:uri="http://schemas.openxmlformats.org/package/2006/metadata/core-properties"/>
    <ds:schemaRef ds:uri="ea5f2010-7847-47d0-843d-ba9833818ce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3e045699-5dc1-4c3a-9a81-9742bacf199e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AA67E6F-3FBC-434E-97FD-782FB4D829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4B3F23-C225-4F2F-8613-3AD1EA27CC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5f2010-7847-47d0-843d-ba9833818ce6"/>
    <ds:schemaRef ds:uri="3e045699-5dc1-4c3a-9a81-9742bacf19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2306</TotalTime>
  <Words>646</Words>
  <Application>Microsoft Office PowerPoint</Application>
  <PresentationFormat>Affichage à l'écran (4:3)</PresentationFormat>
  <Paragraphs>230</Paragraphs>
  <Slides>12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Times New Roman</vt:lpstr>
      <vt:lpstr>Trebuchet MS</vt:lpstr>
      <vt:lpstr>Wingdings</vt:lpstr>
      <vt:lpstr>Thème Office</vt:lpstr>
      <vt:lpstr>Présentation PowerPoint</vt:lpstr>
      <vt:lpstr>LITEC research domain</vt:lpstr>
      <vt:lpstr>Présentation PowerPoint</vt:lpstr>
      <vt:lpstr>Présentation PowerPoint</vt:lpstr>
      <vt:lpstr>Présentation PowerPoint</vt:lpstr>
      <vt:lpstr>Présentation PowerPoint</vt:lpstr>
      <vt:lpstr>Cellular models</vt:lpstr>
      <vt:lpstr>In vivo model of psoriasiform dermatitis</vt:lpstr>
      <vt:lpstr>Présentation PowerPoint</vt:lpstr>
      <vt:lpstr>Translational research: Pediatric skin grafts using cell suspensions of isolated keratinocytes</vt:lpstr>
      <vt:lpstr>Présentation PowerPoint</vt:lpstr>
      <vt:lpstr>Cutaneous antiviral response to arbovirus infection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Franck Morel</dc:creator>
  <cp:lastModifiedBy>Franck Morel</cp:lastModifiedBy>
  <cp:revision>104</cp:revision>
  <cp:lastPrinted>2022-10-05T07:15:56Z</cp:lastPrinted>
  <dcterms:created xsi:type="dcterms:W3CDTF">2022-09-14T07:58:35Z</dcterms:created>
  <dcterms:modified xsi:type="dcterms:W3CDTF">2025-05-25T16:10:11Z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0x010100D731C155384ADA459F9994C3C7914DA7</vt:lpwstr>
  </property>
</Properties>
</file>