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92" r:id="rId2"/>
    <p:sldId id="660" r:id="rId3"/>
    <p:sldId id="2147473970" r:id="rId4"/>
    <p:sldId id="419" r:id="rId5"/>
    <p:sldId id="2147473971" r:id="rId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E4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518"/>
    <p:restoredTop sz="85189" autoAdjust="0"/>
  </p:normalViewPr>
  <p:slideViewPr>
    <p:cSldViewPr snapToGrid="0" snapToObjects="1">
      <p:cViewPr varScale="1">
        <p:scale>
          <a:sx n="61" d="100"/>
          <a:sy n="61" d="100"/>
        </p:scale>
        <p:origin x="68" y="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621663-3290-7F42-B0EE-A2004F407C79}" type="datetimeFigureOut">
              <a:rPr lang="fr-FR" smtClean="0"/>
              <a:t>26/05/2025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D6016F-4634-BB45-A634-C33B07F7AB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7811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93D975-2665-C44D-B426-C127A5B1A278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56628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93D975-2665-C44D-B426-C127A5B1A278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7982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CA0213-21CE-9F47-BCA7-81ED19ED3E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257590B-366E-A34C-9CB9-D5D9891C62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18D74BE-8297-FF4F-B62A-65DDC54FB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80B84-B783-244F-8973-AC7B55C5349A}" type="datetimeFigureOut">
              <a:rPr lang="fr-FR" smtClean="0"/>
              <a:t>26/05/2025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A10F561-9B0E-2D40-87C1-4C96EA31C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8746140-59CB-2844-AEDB-8F5078371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E6816-52F9-9440-BDA5-6E51ACBF3A1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6587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FA8089-8468-364C-AC66-07F1D664C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8CDC852-6564-2149-B38C-CD85C4FD70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1DF9C4C-8ACC-604A-AC2C-078E0A5BF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80B84-B783-244F-8973-AC7B55C5349A}" type="datetimeFigureOut">
              <a:rPr lang="fr-FR" smtClean="0"/>
              <a:t>26/05/2025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373315-7B6C-E14F-966D-2DC8AF311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2520E50-535E-BA4A-BC9E-22176167F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E6816-52F9-9440-BDA5-6E51ACBF3A1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2483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B0206E8-2A80-F647-8D5F-6662933883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CBFCEA9-7A98-7C43-9332-F51F23494D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AD20683-CA99-3C41-AF58-03848DE0C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80B84-B783-244F-8973-AC7B55C5349A}" type="datetimeFigureOut">
              <a:rPr lang="fr-FR" smtClean="0"/>
              <a:t>26/05/2025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3377822-36DC-E84E-8ECD-24DA11B1F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1F2BD7F-6489-AC48-A55D-FC9769D93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E6816-52F9-9440-BDA5-6E51ACBF3A1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4353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9F2C092-B83B-634B-90DD-FD866FC88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BBDFF76-018B-024B-A0C2-BD16E0A01B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BB736F7-1772-604F-923E-8227ED29D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80B84-B783-244F-8973-AC7B55C5349A}" type="datetimeFigureOut">
              <a:rPr lang="fr-FR" smtClean="0"/>
              <a:t>26/05/2025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2AC9584-9BED-FE47-8660-B10D688AF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2DEB863-6E32-3D42-AE62-97B27C3D5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E6816-52F9-9440-BDA5-6E51ACBF3A1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5374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A7AD31-6132-2146-98F0-976515847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CC0BB4B-8A24-FE49-AC76-36C721F5D2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B91EE78-FB4E-1A48-8A82-E0C681888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80B84-B783-244F-8973-AC7B55C5349A}" type="datetimeFigureOut">
              <a:rPr lang="fr-FR" smtClean="0"/>
              <a:t>26/05/2025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EFF2DAD-7E25-124A-BFF6-6D72369D5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F48CDFB-D758-2A46-A42C-10C3C99C3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E6816-52F9-9440-BDA5-6E51ACBF3A1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0214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6E896B-3032-7042-B87E-8A9A0939C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DC4A7A9-1088-3840-906B-EE3E3E0EFD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775AB75-90B1-744D-856E-41DBC31BDC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450E068-0DDC-4943-BDE4-6341F904E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80B84-B783-244F-8973-AC7B55C5349A}" type="datetimeFigureOut">
              <a:rPr lang="fr-FR" smtClean="0"/>
              <a:t>26/05/2025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74E03CC-543F-1247-9A40-2A04B4902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0A02BEB-BB09-9A45-986D-7006B17EB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E6816-52F9-9440-BDA5-6E51ACBF3A1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4140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0624F8-E5FD-1B40-8EEF-D88A701DE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1240711-6CF0-C143-AE19-4207A26193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EF4A85F-9EEF-B349-9E3A-6F8E2C3478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09E2A2C-E8EF-E74F-A350-3D4134C326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4BAADA9-D9F4-8A45-9380-1E2F483398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D3ED494-2AEA-9246-BA47-760C13C65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80B84-B783-244F-8973-AC7B55C5349A}" type="datetimeFigureOut">
              <a:rPr lang="fr-FR" smtClean="0"/>
              <a:t>26/05/2025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7C31907A-5DAD-644A-AA3D-E3E6B2426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5045AE8-91E7-F148-8A58-61BA040A6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E6816-52F9-9440-BDA5-6E51ACBF3A1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2045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971AF9B-22D3-A947-8CE0-8C8DE23E0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619E0ED-9CA6-C549-B812-F0F48A694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80B84-B783-244F-8973-AC7B55C5349A}" type="datetimeFigureOut">
              <a:rPr lang="fr-FR" smtClean="0"/>
              <a:t>26/05/2025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6E3E845-6F0A-E844-BA00-EB0DF967A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34715DD-93AE-6E45-8D06-A18B57604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E6816-52F9-9440-BDA5-6E51ACBF3A1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8271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BBE5FD0-E027-BC4B-8AC6-11990EBAF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80B84-B783-244F-8973-AC7B55C5349A}" type="datetimeFigureOut">
              <a:rPr lang="fr-FR" smtClean="0"/>
              <a:t>26/05/2025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5A3588F-0F7D-784B-BCBB-7758D413D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DE8A361-1332-054A-B315-D96114168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E6816-52F9-9440-BDA5-6E51ACBF3A1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728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386D4B5-971C-7741-9D1E-1D2F722FD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060C679-0080-2E40-8229-CA66299329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041F91C-812A-AE42-BC58-8174DA56EA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04C2AF0-7C20-C340-9C66-11AF9D776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80B84-B783-244F-8973-AC7B55C5349A}" type="datetimeFigureOut">
              <a:rPr lang="fr-FR" smtClean="0"/>
              <a:t>26/05/2025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DEF5210-A270-9449-947E-8A327F8E5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927408E-1AB4-3249-B991-F8607A0E0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E6816-52F9-9440-BDA5-6E51ACBF3A1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9881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72258D-AA8B-F142-A421-44D1ABD88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07043652-AB4E-D54D-8334-6BB875318E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4FA6684-00C7-0C4A-9C54-2CD00F91F6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31F3ED9-FC80-8D44-8467-CECE9BFB0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80B84-B783-244F-8973-AC7B55C5349A}" type="datetimeFigureOut">
              <a:rPr lang="fr-FR" smtClean="0"/>
              <a:t>26/05/2025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6F6D751-12DD-0B4D-AE9F-21C88B235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8420041-C2BD-1E46-9C58-49AB035A2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E6816-52F9-9440-BDA5-6E51ACBF3A1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8362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64E6418-6581-A740-9223-2AAD71A8D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96DE9C2-13DB-004A-90A7-69C0CE61DC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B425774-AF04-3C42-BBAE-3BA8146557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D80B84-B783-244F-8973-AC7B55C5349A}" type="datetimeFigureOut">
              <a:rPr lang="fr-FR" smtClean="0"/>
              <a:t>26/05/2025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79E3879-8298-104A-AEC8-7567B3684C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5AD7788-961A-3D4E-9965-C352CBF641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4E6816-52F9-9440-BDA5-6E51ACBF3A1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5459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file:///\\upload.wikimedia.org\wikipedia\fr\b\b7\Universite&#769;_Bordeaux_(Logo_2013).jpg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jpe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jpe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8.png"/><Relationship Id="rId4" Type="http://schemas.openxmlformats.org/officeDocument/2006/relationships/image" Target="../media/image15.png"/><Relationship Id="rId9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D3A6262E-6ECB-442D-9DAD-93E100B4DE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9101" y="2361406"/>
            <a:ext cx="4754118" cy="2677954"/>
          </a:xfrm>
          <a:prstGeom prst="rect">
            <a:avLst/>
          </a:prstGeom>
        </p:spPr>
      </p:pic>
      <p:pic>
        <p:nvPicPr>
          <p:cNvPr id="8" name="Picture 11" descr="Fichier:Université Bordeaux (Logo 2013).jpg">
            <a:hlinkClick r:id="rId3" action="ppaction://hlinkfile"/>
            <a:extLst>
              <a:ext uri="{FF2B5EF4-FFF2-40B4-BE49-F238E27FC236}">
                <a16:creationId xmlns:a16="http://schemas.microsoft.com/office/drawing/2014/main" id="{5D9E9B69-D803-4515-91CF-34A0BACCD0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5209" y="5798752"/>
            <a:ext cx="2139696" cy="858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4" descr="sigle-centrereference">
            <a:extLst>
              <a:ext uri="{FF2B5EF4-FFF2-40B4-BE49-F238E27FC236}">
                <a16:creationId xmlns:a16="http://schemas.microsoft.com/office/drawing/2014/main" id="{BCCE6B98-03ED-49ED-A561-E35796C6A9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46999" y="5722549"/>
            <a:ext cx="1657350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159B76AE-053E-48F7-AE1E-E305F925F3F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8847" y="5789328"/>
            <a:ext cx="1836000" cy="942158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A98123E9-F4A1-444F-B7C7-484E38F0BAC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2066" y="5726120"/>
            <a:ext cx="1931988" cy="93073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254B9DFE-C5E4-4E19-BC84-577FA231C8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482421" y="5626985"/>
            <a:ext cx="1324572" cy="1129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C7F4E7F0-29A7-4A0D-8A61-E4D0A7F9130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02960" y="5712800"/>
            <a:ext cx="1000000" cy="98628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0047C2EE-E45C-46E3-BE84-76E8F5B15BE7}"/>
              </a:ext>
            </a:extLst>
          </p:cNvPr>
          <p:cNvSpPr/>
          <p:nvPr/>
        </p:nvSpPr>
        <p:spPr>
          <a:xfrm>
            <a:off x="3776741" y="1493519"/>
            <a:ext cx="465883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400" b="1" dirty="0"/>
              <a:t>CNRS UMR5164 – </a:t>
            </a:r>
            <a:r>
              <a:rPr lang="fr-FR" sz="2400" b="1" dirty="0" err="1"/>
              <a:t>ImmunoConcEpT</a:t>
            </a:r>
            <a:endParaRPr lang="fr-FR" sz="2400" b="1" dirty="0"/>
          </a:p>
          <a:p>
            <a:pPr algn="ctr"/>
            <a:r>
              <a:rPr lang="fr-FR" sz="2400" b="1" dirty="0"/>
              <a:t>Groupe </a:t>
            </a:r>
            <a:r>
              <a:rPr lang="fr-FR" sz="2400" b="1" dirty="0" err="1"/>
              <a:t>Immunodermatologie</a:t>
            </a:r>
            <a:endParaRPr lang="fr-FR" sz="2400" b="1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7883A28-7F41-492E-A8E5-F10A997113AB}"/>
              </a:ext>
            </a:extLst>
          </p:cNvPr>
          <p:cNvSpPr/>
          <p:nvPr/>
        </p:nvSpPr>
        <p:spPr>
          <a:xfrm>
            <a:off x="4169573" y="5058409"/>
            <a:ext cx="387317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200" dirty="0"/>
              <a:t>Katia Boniface - Julien </a:t>
            </a:r>
            <a:r>
              <a:rPr lang="fr-FR" sz="2200" dirty="0" err="1"/>
              <a:t>Seneschal</a:t>
            </a:r>
            <a:endParaRPr lang="fr-FR" sz="2200" dirty="0"/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DEBBFA75-F146-4227-B105-017FB24CCDB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26905" y="285114"/>
            <a:ext cx="2466975" cy="1847850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2B87F8E3-0F43-4297-9036-4213D390E9E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8120" y="201141"/>
            <a:ext cx="2857500" cy="1600200"/>
          </a:xfrm>
          <a:prstGeom prst="rect">
            <a:avLst/>
          </a:prstGeom>
        </p:spPr>
      </p:pic>
      <p:sp>
        <p:nvSpPr>
          <p:cNvPr id="13" name="ZoneTexte 5">
            <a:extLst>
              <a:ext uri="{FF2B5EF4-FFF2-40B4-BE49-F238E27FC236}">
                <a16:creationId xmlns:a16="http://schemas.microsoft.com/office/drawing/2014/main" id="{4798D03D-F459-4B67-8953-CB3062F1BD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6123" y="71203"/>
            <a:ext cx="334008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sz="2200" b="1" dirty="0" err="1">
                <a:latin typeface="+mn-lt"/>
              </a:rPr>
              <a:t>Réseau</a:t>
            </a:r>
            <a:r>
              <a:rPr lang="en-US" sz="2200" b="1" dirty="0">
                <a:latin typeface="+mn-lt"/>
              </a:rPr>
              <a:t> HR2S - 26 </a:t>
            </a:r>
            <a:r>
              <a:rPr lang="en-US" sz="2200" b="1" dirty="0" err="1">
                <a:latin typeface="+mn-lt"/>
              </a:rPr>
              <a:t>mai</a:t>
            </a:r>
            <a:r>
              <a:rPr lang="en-US" sz="2200" b="1" dirty="0">
                <a:latin typeface="+mn-lt"/>
              </a:rPr>
              <a:t> 2025</a:t>
            </a:r>
            <a:endParaRPr lang="fr-FR" altLang="fr-FR" sz="2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43755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82">
            <a:extLst>
              <a:ext uri="{FF2B5EF4-FFF2-40B4-BE49-F238E27FC236}">
                <a16:creationId xmlns:a16="http://schemas.microsoft.com/office/drawing/2014/main" id="{4F8E96F2-D68C-4E53-A661-CC1F636247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253" y="87208"/>
            <a:ext cx="1132707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fr-FR" sz="2800" b="1" dirty="0" err="1">
                <a:solidFill>
                  <a:srgbClr val="0070C0"/>
                </a:solidFill>
                <a:latin typeface="+mn-lt"/>
              </a:rPr>
              <a:t>Contexte</a:t>
            </a:r>
            <a:r>
              <a:rPr lang="en-US" altLang="fr-FR" sz="2800" b="1" dirty="0">
                <a:solidFill>
                  <a:srgbClr val="0070C0"/>
                </a:solidFill>
                <a:latin typeface="+mn-lt"/>
              </a:rPr>
              <a:t> de la </a:t>
            </a:r>
            <a:r>
              <a:rPr lang="en-US" altLang="fr-FR" sz="2800" b="1" dirty="0" err="1">
                <a:solidFill>
                  <a:srgbClr val="0070C0"/>
                </a:solidFill>
                <a:latin typeface="+mn-lt"/>
              </a:rPr>
              <a:t>recherche</a:t>
            </a:r>
            <a:r>
              <a:rPr lang="en-US" altLang="fr-FR" sz="2800" b="1" dirty="0">
                <a:solidFill>
                  <a:srgbClr val="0070C0"/>
                </a:solidFill>
                <a:latin typeface="+mn-lt"/>
              </a:rPr>
              <a:t> : le vitiligo</a:t>
            </a: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E389CE85-8E63-4A18-9273-88BA9F4B1D42}"/>
              </a:ext>
            </a:extLst>
          </p:cNvPr>
          <p:cNvGrpSpPr>
            <a:grpSpLocks noChangeAspect="1"/>
          </p:cNvGrpSpPr>
          <p:nvPr/>
        </p:nvGrpSpPr>
        <p:grpSpPr>
          <a:xfrm>
            <a:off x="736744" y="1489201"/>
            <a:ext cx="6174649" cy="3038616"/>
            <a:chOff x="1698171" y="1336316"/>
            <a:chExt cx="7705810" cy="3792121"/>
          </a:xfrm>
        </p:grpSpPr>
        <p:pic>
          <p:nvPicPr>
            <p:cNvPr id="12" name="Picture 317">
              <a:extLst>
                <a:ext uri="{FF2B5EF4-FFF2-40B4-BE49-F238E27FC236}">
                  <a16:creationId xmlns:a16="http://schemas.microsoft.com/office/drawing/2014/main" id="{121E901D-5C81-4C36-B7AA-499F8B688289}"/>
                </a:ext>
              </a:extLst>
            </p:cNvPr>
            <p:cNvPicPr/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698171" y="1489295"/>
              <a:ext cx="4819918" cy="349694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lc="http://schemas.openxmlformats.org/drawingml/2006/lockedCanvas" xmlns:a14="http://schemas.microsoft.com/office/drawing/2010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/>
              </a:ext>
            </a:extLst>
          </p:spPr>
        </p:pic>
        <p:grpSp>
          <p:nvGrpSpPr>
            <p:cNvPr id="13" name="Groupe 12">
              <a:extLst>
                <a:ext uri="{FF2B5EF4-FFF2-40B4-BE49-F238E27FC236}">
                  <a16:creationId xmlns:a16="http://schemas.microsoft.com/office/drawing/2014/main" id="{B08159CC-66F4-4CF1-845D-10FCFA3CDF7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927621" y="1336316"/>
              <a:ext cx="2476360" cy="3792121"/>
              <a:chOff x="6850273" y="1543144"/>
              <a:chExt cx="1861928" cy="2851219"/>
            </a:xfrm>
          </p:grpSpPr>
          <p:pic>
            <p:nvPicPr>
              <p:cNvPr id="14" name="Picture 302">
                <a:extLst>
                  <a:ext uri="{FF2B5EF4-FFF2-40B4-BE49-F238E27FC236}">
                    <a16:creationId xmlns:a16="http://schemas.microsoft.com/office/drawing/2014/main" id="{FCA18CE3-D676-4A48-82D1-1D966AA248D7}"/>
                  </a:ext>
                </a:extLst>
              </p:cNvPr>
              <p:cNvPicPr/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6850273" y="1543144"/>
                <a:ext cx="1861928" cy="1429662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lc="http://schemas.openxmlformats.org/drawingml/2006/lockedCanvas" xmlns:a14="http://schemas.microsoft.com/office/drawing/2010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/>
                </a:ext>
              </a:extLst>
            </p:spPr>
          </p:pic>
          <p:pic>
            <p:nvPicPr>
              <p:cNvPr id="15" name="Picture 303">
                <a:extLst>
                  <a:ext uri="{FF2B5EF4-FFF2-40B4-BE49-F238E27FC236}">
                    <a16:creationId xmlns:a16="http://schemas.microsoft.com/office/drawing/2014/main" id="{15B474C4-2B98-4B7F-94D2-4D034A4303D5}"/>
                  </a:ext>
                </a:extLst>
              </p:cNvPr>
              <p:cNvPicPr/>
              <p:nvPr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6902133" y="2995470"/>
                <a:ext cx="1758206" cy="1398893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lc="http://schemas.openxmlformats.org/drawingml/2006/lockedCanvas" xmlns:a14="http://schemas.microsoft.com/office/drawing/2010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/>
                </a:ext>
              </a:extLst>
            </p:spPr>
          </p:pic>
        </p:grpSp>
      </p:grpSp>
      <p:grpSp>
        <p:nvGrpSpPr>
          <p:cNvPr id="16" name="Groupe 1">
            <a:extLst>
              <a:ext uri="{FF2B5EF4-FFF2-40B4-BE49-F238E27FC236}">
                <a16:creationId xmlns:a16="http://schemas.microsoft.com/office/drawing/2014/main" id="{D97A080E-4CEA-4194-8CE2-4485C0D2C0BF}"/>
              </a:ext>
            </a:extLst>
          </p:cNvPr>
          <p:cNvGrpSpPr>
            <a:grpSpLocks/>
          </p:cNvGrpSpPr>
          <p:nvPr/>
        </p:nvGrpSpPr>
        <p:grpSpPr bwMode="auto">
          <a:xfrm>
            <a:off x="586253" y="4648267"/>
            <a:ext cx="1546825" cy="896801"/>
            <a:chOff x="415088" y="1066800"/>
            <a:chExt cx="3505200" cy="1965325"/>
          </a:xfrm>
        </p:grpSpPr>
        <p:pic>
          <p:nvPicPr>
            <p:cNvPr id="17" name="Picture 63" descr="Skin.jpg">
              <a:extLst>
                <a:ext uri="{FF2B5EF4-FFF2-40B4-BE49-F238E27FC236}">
                  <a16:creationId xmlns:a16="http://schemas.microsoft.com/office/drawing/2014/main" id="{501C136C-30CE-44DE-9DA1-8AF5D7A34B7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088" y="1066800"/>
              <a:ext cx="3505200" cy="1965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DBB988CB-9EBF-4833-95A9-564663C18FF8}"/>
                </a:ext>
              </a:extLst>
            </p:cNvPr>
            <p:cNvSpPr/>
            <p:nvPr/>
          </p:nvSpPr>
          <p:spPr>
            <a:xfrm>
              <a:off x="1532914" y="1898174"/>
              <a:ext cx="1499659" cy="677334"/>
            </a:xfrm>
            <a:custGeom>
              <a:avLst/>
              <a:gdLst>
                <a:gd name="connsiteX0" fmla="*/ 355600 w 1499658"/>
                <a:gd name="connsiteY0" fmla="*/ 612775 h 677333"/>
                <a:gd name="connsiteX1" fmla="*/ 825500 w 1499658"/>
                <a:gd name="connsiteY1" fmla="*/ 663575 h 677333"/>
                <a:gd name="connsiteX2" fmla="*/ 920750 w 1499658"/>
                <a:gd name="connsiteY2" fmla="*/ 530225 h 677333"/>
                <a:gd name="connsiteX3" fmla="*/ 1016000 w 1499658"/>
                <a:gd name="connsiteY3" fmla="*/ 365125 h 677333"/>
                <a:gd name="connsiteX4" fmla="*/ 1447800 w 1499658"/>
                <a:gd name="connsiteY4" fmla="*/ 307975 h 677333"/>
                <a:gd name="connsiteX5" fmla="*/ 1327150 w 1499658"/>
                <a:gd name="connsiteY5" fmla="*/ 288925 h 677333"/>
                <a:gd name="connsiteX6" fmla="*/ 1187450 w 1499658"/>
                <a:gd name="connsiteY6" fmla="*/ 288925 h 677333"/>
                <a:gd name="connsiteX7" fmla="*/ 1035050 w 1499658"/>
                <a:gd name="connsiteY7" fmla="*/ 320675 h 677333"/>
                <a:gd name="connsiteX8" fmla="*/ 977900 w 1499658"/>
                <a:gd name="connsiteY8" fmla="*/ 257175 h 677333"/>
                <a:gd name="connsiteX9" fmla="*/ 889000 w 1499658"/>
                <a:gd name="connsiteY9" fmla="*/ 225425 h 677333"/>
                <a:gd name="connsiteX10" fmla="*/ 755650 w 1499658"/>
                <a:gd name="connsiteY10" fmla="*/ 225425 h 677333"/>
                <a:gd name="connsiteX11" fmla="*/ 736600 w 1499658"/>
                <a:gd name="connsiteY11" fmla="*/ 155575 h 677333"/>
                <a:gd name="connsiteX12" fmla="*/ 755650 w 1499658"/>
                <a:gd name="connsiteY12" fmla="*/ 66675 h 677333"/>
                <a:gd name="connsiteX13" fmla="*/ 660400 w 1499658"/>
                <a:gd name="connsiteY13" fmla="*/ 3175 h 677333"/>
                <a:gd name="connsiteX14" fmla="*/ 711200 w 1499658"/>
                <a:gd name="connsiteY14" fmla="*/ 85725 h 677333"/>
                <a:gd name="connsiteX15" fmla="*/ 698500 w 1499658"/>
                <a:gd name="connsiteY15" fmla="*/ 225425 h 677333"/>
                <a:gd name="connsiteX16" fmla="*/ 571500 w 1499658"/>
                <a:gd name="connsiteY16" fmla="*/ 263525 h 677333"/>
                <a:gd name="connsiteX17" fmla="*/ 330200 w 1499658"/>
                <a:gd name="connsiteY17" fmla="*/ 301625 h 677333"/>
                <a:gd name="connsiteX18" fmla="*/ 184150 w 1499658"/>
                <a:gd name="connsiteY18" fmla="*/ 206375 h 677333"/>
                <a:gd name="connsiteX19" fmla="*/ 12700 w 1499658"/>
                <a:gd name="connsiteY19" fmla="*/ 180975 h 677333"/>
                <a:gd name="connsiteX20" fmla="*/ 260350 w 1499658"/>
                <a:gd name="connsiteY20" fmla="*/ 282575 h 677333"/>
                <a:gd name="connsiteX21" fmla="*/ 330200 w 1499658"/>
                <a:gd name="connsiteY21" fmla="*/ 447675 h 677333"/>
                <a:gd name="connsiteX22" fmla="*/ 355600 w 1499658"/>
                <a:gd name="connsiteY22" fmla="*/ 612775 h 677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499658" h="677333">
                  <a:moveTo>
                    <a:pt x="355600" y="612775"/>
                  </a:moveTo>
                  <a:cubicBezTo>
                    <a:pt x="438150" y="648758"/>
                    <a:pt x="731308" y="677333"/>
                    <a:pt x="825500" y="663575"/>
                  </a:cubicBezTo>
                  <a:cubicBezTo>
                    <a:pt x="919692" y="649817"/>
                    <a:pt x="889000" y="579967"/>
                    <a:pt x="920750" y="530225"/>
                  </a:cubicBezTo>
                  <a:cubicBezTo>
                    <a:pt x="952500" y="480483"/>
                    <a:pt x="928158" y="402167"/>
                    <a:pt x="1016000" y="365125"/>
                  </a:cubicBezTo>
                  <a:cubicBezTo>
                    <a:pt x="1103842" y="328083"/>
                    <a:pt x="1395942" y="320675"/>
                    <a:pt x="1447800" y="307975"/>
                  </a:cubicBezTo>
                  <a:cubicBezTo>
                    <a:pt x="1499658" y="295275"/>
                    <a:pt x="1370542" y="292100"/>
                    <a:pt x="1327150" y="288925"/>
                  </a:cubicBezTo>
                  <a:cubicBezTo>
                    <a:pt x="1283758" y="285750"/>
                    <a:pt x="1236133" y="283633"/>
                    <a:pt x="1187450" y="288925"/>
                  </a:cubicBezTo>
                  <a:cubicBezTo>
                    <a:pt x="1138767" y="294217"/>
                    <a:pt x="1069975" y="325967"/>
                    <a:pt x="1035050" y="320675"/>
                  </a:cubicBezTo>
                  <a:cubicBezTo>
                    <a:pt x="1000125" y="315383"/>
                    <a:pt x="1002242" y="273050"/>
                    <a:pt x="977900" y="257175"/>
                  </a:cubicBezTo>
                  <a:cubicBezTo>
                    <a:pt x="953558" y="241300"/>
                    <a:pt x="926042" y="230717"/>
                    <a:pt x="889000" y="225425"/>
                  </a:cubicBezTo>
                  <a:cubicBezTo>
                    <a:pt x="851958" y="220133"/>
                    <a:pt x="781050" y="237067"/>
                    <a:pt x="755650" y="225425"/>
                  </a:cubicBezTo>
                  <a:cubicBezTo>
                    <a:pt x="730250" y="213783"/>
                    <a:pt x="736600" y="182033"/>
                    <a:pt x="736600" y="155575"/>
                  </a:cubicBezTo>
                  <a:cubicBezTo>
                    <a:pt x="736600" y="129117"/>
                    <a:pt x="768350" y="92075"/>
                    <a:pt x="755650" y="66675"/>
                  </a:cubicBezTo>
                  <a:cubicBezTo>
                    <a:pt x="742950" y="41275"/>
                    <a:pt x="667808" y="0"/>
                    <a:pt x="660400" y="3175"/>
                  </a:cubicBezTo>
                  <a:cubicBezTo>
                    <a:pt x="652992" y="6350"/>
                    <a:pt x="704850" y="48683"/>
                    <a:pt x="711200" y="85725"/>
                  </a:cubicBezTo>
                  <a:cubicBezTo>
                    <a:pt x="717550" y="122767"/>
                    <a:pt x="721783" y="195792"/>
                    <a:pt x="698500" y="225425"/>
                  </a:cubicBezTo>
                  <a:cubicBezTo>
                    <a:pt x="675217" y="255058"/>
                    <a:pt x="632883" y="250825"/>
                    <a:pt x="571500" y="263525"/>
                  </a:cubicBezTo>
                  <a:cubicBezTo>
                    <a:pt x="510117" y="276225"/>
                    <a:pt x="394758" y="311150"/>
                    <a:pt x="330200" y="301625"/>
                  </a:cubicBezTo>
                  <a:cubicBezTo>
                    <a:pt x="265642" y="292100"/>
                    <a:pt x="237067" y="226483"/>
                    <a:pt x="184150" y="206375"/>
                  </a:cubicBezTo>
                  <a:cubicBezTo>
                    <a:pt x="131233" y="186267"/>
                    <a:pt x="0" y="168275"/>
                    <a:pt x="12700" y="180975"/>
                  </a:cubicBezTo>
                  <a:cubicBezTo>
                    <a:pt x="25400" y="193675"/>
                    <a:pt x="207433" y="238125"/>
                    <a:pt x="260350" y="282575"/>
                  </a:cubicBezTo>
                  <a:cubicBezTo>
                    <a:pt x="313267" y="327025"/>
                    <a:pt x="316442" y="389467"/>
                    <a:pt x="330200" y="447675"/>
                  </a:cubicBezTo>
                  <a:cubicBezTo>
                    <a:pt x="343958" y="505883"/>
                    <a:pt x="273050" y="576792"/>
                    <a:pt x="355600" y="612775"/>
                  </a:cubicBezTo>
                  <a:close/>
                </a:path>
              </a:pathLst>
            </a:custGeom>
            <a:gradFill flip="none" rotWithShape="1">
              <a:gsLst>
                <a:gs pos="30000">
                  <a:srgbClr val="800000"/>
                </a:gs>
                <a:gs pos="100000">
                  <a:srgbClr val="FFFFFF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" charset="-128"/>
                </a:defRPr>
              </a:lvl9pPr>
            </a:lstStyle>
            <a:p>
              <a:pPr algn="ctr" eaLnBrk="1" hangingPunct="1">
                <a:defRPr/>
              </a:pPr>
              <a:endParaRPr lang="fr-FR" sz="10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20" name="Oval 6">
              <a:extLst>
                <a:ext uri="{FF2B5EF4-FFF2-40B4-BE49-F238E27FC236}">
                  <a16:creationId xmlns:a16="http://schemas.microsoft.com/office/drawing/2014/main" id="{87531D00-AF35-4CA9-94C4-E13F948CACE9}"/>
                </a:ext>
              </a:extLst>
            </p:cNvPr>
            <p:cNvSpPr/>
            <p:nvPr/>
          </p:nvSpPr>
          <p:spPr>
            <a:xfrm>
              <a:off x="2000396" y="2331634"/>
              <a:ext cx="234950" cy="133349"/>
            </a:xfrm>
            <a:prstGeom prst="ellipse">
              <a:avLst/>
            </a:prstGeom>
            <a:gradFill flip="none" rotWithShape="1">
              <a:gsLst>
                <a:gs pos="20000">
                  <a:schemeClr val="tx1"/>
                </a:gs>
                <a:gs pos="100000">
                  <a:srgbClr val="FFFFFF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3EB68D57-B071-4E5B-BB4A-BA8BE85AFF1D}"/>
              </a:ext>
            </a:extLst>
          </p:cNvPr>
          <p:cNvCxnSpPr/>
          <p:nvPr/>
        </p:nvCxnSpPr>
        <p:spPr>
          <a:xfrm>
            <a:off x="2373672" y="5157619"/>
            <a:ext cx="2913519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ZoneTexte 21">
            <a:extLst>
              <a:ext uri="{FF2B5EF4-FFF2-40B4-BE49-F238E27FC236}">
                <a16:creationId xmlns:a16="http://schemas.microsoft.com/office/drawing/2014/main" id="{0B3DA9FF-C7C1-469E-B8E1-50D3767498D3}"/>
              </a:ext>
            </a:extLst>
          </p:cNvPr>
          <p:cNvSpPr txBox="1"/>
          <p:nvPr/>
        </p:nvSpPr>
        <p:spPr>
          <a:xfrm>
            <a:off x="2404409" y="4659929"/>
            <a:ext cx="2788879" cy="964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cap="all" dirty="0"/>
              <a:t>PERTE DES MELANOCYTES</a:t>
            </a:r>
          </a:p>
        </p:txBody>
      </p:sp>
      <p:pic>
        <p:nvPicPr>
          <p:cNvPr id="23" name="Picture 63" descr="Skin.jpg">
            <a:extLst>
              <a:ext uri="{FF2B5EF4-FFF2-40B4-BE49-F238E27FC236}">
                <a16:creationId xmlns:a16="http://schemas.microsoft.com/office/drawing/2014/main" id="{B02C21D5-079E-4C96-ACB6-B34BA828861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54951" y="4648267"/>
            <a:ext cx="1546825" cy="896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ZoneTexte 23">
            <a:extLst>
              <a:ext uri="{FF2B5EF4-FFF2-40B4-BE49-F238E27FC236}">
                <a16:creationId xmlns:a16="http://schemas.microsoft.com/office/drawing/2014/main" id="{AF243931-5F27-407B-8195-8253AEB713A8}"/>
              </a:ext>
            </a:extLst>
          </p:cNvPr>
          <p:cNvSpPr txBox="1"/>
          <p:nvPr/>
        </p:nvSpPr>
        <p:spPr>
          <a:xfrm>
            <a:off x="614710" y="5501276"/>
            <a:ext cx="1709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Zone pigmentée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1F02A28B-E6B9-4712-8C8B-C7E4AA396AF6}"/>
              </a:ext>
            </a:extLst>
          </p:cNvPr>
          <p:cNvSpPr txBox="1"/>
          <p:nvPr/>
        </p:nvSpPr>
        <p:spPr>
          <a:xfrm>
            <a:off x="5418581" y="5575309"/>
            <a:ext cx="1946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Zone dépigmentée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8E34AD8-FCE4-414A-8BBC-D85F12787B31}"/>
              </a:ext>
            </a:extLst>
          </p:cNvPr>
          <p:cNvSpPr/>
          <p:nvPr/>
        </p:nvSpPr>
        <p:spPr>
          <a:xfrm>
            <a:off x="586253" y="717905"/>
            <a:ext cx="11016000" cy="68400"/>
          </a:xfrm>
          <a:prstGeom prst="rect">
            <a:avLst/>
          </a:prstGeom>
          <a:gradFill>
            <a:gsLst>
              <a:gs pos="0">
                <a:srgbClr val="0070C0"/>
              </a:gs>
              <a:gs pos="50000">
                <a:srgbClr val="8FCFFF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89311C11-0497-461E-B338-70EF91C2825D}"/>
              </a:ext>
            </a:extLst>
          </p:cNvPr>
          <p:cNvSpPr txBox="1"/>
          <p:nvPr/>
        </p:nvSpPr>
        <p:spPr>
          <a:xfrm>
            <a:off x="1390875" y="6269661"/>
            <a:ext cx="94833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i="1" dirty="0">
                <a:solidFill>
                  <a:srgbClr val="0070C0"/>
                </a:solidFill>
              </a:rPr>
              <a:t>Une pathologie marquée par des développements thérapeutiques récents</a:t>
            </a:r>
          </a:p>
        </p:txBody>
      </p: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7D5055F1-B6E1-431A-B7B6-736394B0A232}"/>
              </a:ext>
            </a:extLst>
          </p:cNvPr>
          <p:cNvGrpSpPr>
            <a:grpSpLocks noChangeAspect="1"/>
          </p:cNvGrpSpPr>
          <p:nvPr/>
        </p:nvGrpSpPr>
        <p:grpSpPr>
          <a:xfrm>
            <a:off x="7554819" y="2008756"/>
            <a:ext cx="4265561" cy="2856299"/>
            <a:chOff x="2199812" y="843900"/>
            <a:chExt cx="4915566" cy="3455691"/>
          </a:xfrm>
        </p:grpSpPr>
        <p:sp>
          <p:nvSpPr>
            <p:cNvPr id="31" name="Shape 94">
              <a:extLst>
                <a:ext uri="{FF2B5EF4-FFF2-40B4-BE49-F238E27FC236}">
                  <a16:creationId xmlns:a16="http://schemas.microsoft.com/office/drawing/2014/main" id="{0E51038A-4066-4350-BC85-A06BB9B55F8A}"/>
                </a:ext>
              </a:extLst>
            </p:cNvPr>
            <p:cNvSpPr/>
            <p:nvPr/>
          </p:nvSpPr>
          <p:spPr>
            <a:xfrm>
              <a:off x="2199812" y="2624091"/>
              <a:ext cx="1756200" cy="1675500"/>
            </a:xfrm>
            <a:prstGeom prst="ellipse">
              <a:avLst/>
            </a:prstGeom>
            <a:solidFill>
              <a:schemeClr val="bg2"/>
            </a:solidFill>
            <a:ln w="19050" cap="flat" cmpd="sng">
              <a:solidFill>
                <a:schemeClr val="bg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solidFill>
                  <a:srgbClr val="FFFFFF"/>
                </a:solidFill>
              </a:endParaRPr>
            </a:p>
          </p:txBody>
        </p:sp>
        <p:sp>
          <p:nvSpPr>
            <p:cNvPr id="32" name="Shape 95">
              <a:extLst>
                <a:ext uri="{FF2B5EF4-FFF2-40B4-BE49-F238E27FC236}">
                  <a16:creationId xmlns:a16="http://schemas.microsoft.com/office/drawing/2014/main" id="{A5D6247A-63CC-4206-A9F7-89DED05E7D69}"/>
                </a:ext>
              </a:extLst>
            </p:cNvPr>
            <p:cNvSpPr/>
            <p:nvPr/>
          </p:nvSpPr>
          <p:spPr>
            <a:xfrm>
              <a:off x="5187982" y="2624091"/>
              <a:ext cx="1756200" cy="1675500"/>
            </a:xfrm>
            <a:prstGeom prst="ellipse">
              <a:avLst/>
            </a:prstGeom>
            <a:solidFill>
              <a:schemeClr val="bg2"/>
            </a:solidFill>
            <a:ln w="19050" cap="flat" cmpd="sng">
              <a:solidFill>
                <a:schemeClr val="bg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solidFill>
                  <a:srgbClr val="FFFFFF"/>
                </a:solidFill>
              </a:endParaRPr>
            </a:p>
          </p:txBody>
        </p:sp>
        <p:sp>
          <p:nvSpPr>
            <p:cNvPr id="33" name="Shape 96">
              <a:extLst>
                <a:ext uri="{FF2B5EF4-FFF2-40B4-BE49-F238E27FC236}">
                  <a16:creationId xmlns:a16="http://schemas.microsoft.com/office/drawing/2014/main" id="{4D2D39EE-8D88-4154-956B-A3B528BE40B6}"/>
                </a:ext>
              </a:extLst>
            </p:cNvPr>
            <p:cNvSpPr/>
            <p:nvPr/>
          </p:nvSpPr>
          <p:spPr>
            <a:xfrm>
              <a:off x="5236343" y="843900"/>
              <a:ext cx="1756200" cy="1675500"/>
            </a:xfrm>
            <a:prstGeom prst="ellipse">
              <a:avLst/>
            </a:prstGeom>
            <a:solidFill>
              <a:schemeClr val="bg2"/>
            </a:solidFill>
            <a:ln w="19050" cap="flat" cmpd="sng">
              <a:solidFill>
                <a:schemeClr val="bg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/>
            </a:p>
          </p:txBody>
        </p:sp>
        <p:sp>
          <p:nvSpPr>
            <p:cNvPr id="34" name="Shape 97">
              <a:extLst>
                <a:ext uri="{FF2B5EF4-FFF2-40B4-BE49-F238E27FC236}">
                  <a16:creationId xmlns:a16="http://schemas.microsoft.com/office/drawing/2014/main" id="{F30C9164-5B52-4A95-9290-A16D7DCE90C4}"/>
                </a:ext>
              </a:extLst>
            </p:cNvPr>
            <p:cNvSpPr/>
            <p:nvPr/>
          </p:nvSpPr>
          <p:spPr>
            <a:xfrm>
              <a:off x="2199812" y="843900"/>
              <a:ext cx="1756200" cy="1675500"/>
            </a:xfrm>
            <a:prstGeom prst="ellipse">
              <a:avLst/>
            </a:prstGeom>
            <a:solidFill>
              <a:schemeClr val="bg2"/>
            </a:solidFill>
            <a:ln w="19050" cap="flat" cmpd="sng">
              <a:solidFill>
                <a:schemeClr val="bg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solidFill>
                  <a:srgbClr val="FFFFFF"/>
                </a:solidFill>
              </a:endParaRPr>
            </a:p>
          </p:txBody>
        </p:sp>
        <p:sp>
          <p:nvSpPr>
            <p:cNvPr id="35" name="Shape 99">
              <a:extLst>
                <a:ext uri="{FF2B5EF4-FFF2-40B4-BE49-F238E27FC236}">
                  <a16:creationId xmlns:a16="http://schemas.microsoft.com/office/drawing/2014/main" id="{2C2732CF-5DAB-42C7-91F1-438E8BC3086C}"/>
                </a:ext>
              </a:extLst>
            </p:cNvPr>
            <p:cNvSpPr/>
            <p:nvPr/>
          </p:nvSpPr>
          <p:spPr>
            <a:xfrm>
              <a:off x="3485784" y="1503827"/>
              <a:ext cx="2115300" cy="20673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 cap="flat" cmpd="sng">
              <a:solidFill>
                <a:schemeClr val="accent4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solidFill>
                  <a:srgbClr val="FFFFFF"/>
                </a:solidFill>
              </a:endParaRPr>
            </a:p>
          </p:txBody>
        </p:sp>
        <p:sp>
          <p:nvSpPr>
            <p:cNvPr id="36" name="Shape 100">
              <a:extLst>
                <a:ext uri="{FF2B5EF4-FFF2-40B4-BE49-F238E27FC236}">
                  <a16:creationId xmlns:a16="http://schemas.microsoft.com/office/drawing/2014/main" id="{5CF5DF94-6CB1-4B5A-A1E8-C35F051DA712}"/>
                </a:ext>
              </a:extLst>
            </p:cNvPr>
            <p:cNvSpPr txBox="1"/>
            <p:nvPr/>
          </p:nvSpPr>
          <p:spPr>
            <a:xfrm>
              <a:off x="2205454" y="1336069"/>
              <a:ext cx="1728177" cy="6911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1600" dirty="0"/>
                <a:t>Génétique</a:t>
              </a:r>
              <a:endParaRPr sz="1600" dirty="0"/>
            </a:p>
          </p:txBody>
        </p:sp>
        <p:sp>
          <p:nvSpPr>
            <p:cNvPr id="37" name="Shape 101">
              <a:extLst>
                <a:ext uri="{FF2B5EF4-FFF2-40B4-BE49-F238E27FC236}">
                  <a16:creationId xmlns:a16="http://schemas.microsoft.com/office/drawing/2014/main" id="{10232EE0-E87D-4BC4-A066-3C8B402CE6C6}"/>
                </a:ext>
              </a:extLst>
            </p:cNvPr>
            <p:cNvSpPr txBox="1"/>
            <p:nvPr/>
          </p:nvSpPr>
          <p:spPr>
            <a:xfrm>
              <a:off x="2205454" y="3116261"/>
              <a:ext cx="1728177" cy="6911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1600" dirty="0"/>
                <a:t>Système immunitaire</a:t>
              </a:r>
              <a:endParaRPr sz="1600" dirty="0"/>
            </a:p>
          </p:txBody>
        </p:sp>
        <p:sp>
          <p:nvSpPr>
            <p:cNvPr id="38" name="Shape 102">
              <a:extLst>
                <a:ext uri="{FF2B5EF4-FFF2-40B4-BE49-F238E27FC236}">
                  <a16:creationId xmlns:a16="http://schemas.microsoft.com/office/drawing/2014/main" id="{C45A7F96-E0B1-47D7-AE88-3CD6856EDA95}"/>
                </a:ext>
              </a:extLst>
            </p:cNvPr>
            <p:cNvSpPr txBox="1"/>
            <p:nvPr/>
          </p:nvSpPr>
          <p:spPr>
            <a:xfrm>
              <a:off x="5060821" y="1336075"/>
              <a:ext cx="2054557" cy="6911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1600" dirty="0"/>
                <a:t>Environnement</a:t>
              </a:r>
              <a:endParaRPr sz="1600" dirty="0"/>
            </a:p>
          </p:txBody>
        </p:sp>
        <p:sp>
          <p:nvSpPr>
            <p:cNvPr id="39" name="Shape 103">
              <a:extLst>
                <a:ext uri="{FF2B5EF4-FFF2-40B4-BE49-F238E27FC236}">
                  <a16:creationId xmlns:a16="http://schemas.microsoft.com/office/drawing/2014/main" id="{E9678E0B-AFCB-441E-A7CC-B91514E8E267}"/>
                </a:ext>
              </a:extLst>
            </p:cNvPr>
            <p:cNvSpPr txBox="1"/>
            <p:nvPr/>
          </p:nvSpPr>
          <p:spPr>
            <a:xfrm>
              <a:off x="5117843" y="3116261"/>
              <a:ext cx="1960136" cy="6911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1600" dirty="0"/>
                <a:t>Métabolisme</a:t>
              </a:r>
              <a:endParaRPr sz="1600" dirty="0"/>
            </a:p>
          </p:txBody>
        </p:sp>
        <p:sp>
          <p:nvSpPr>
            <p:cNvPr id="40" name="Shape 104">
              <a:extLst>
                <a:ext uri="{FF2B5EF4-FFF2-40B4-BE49-F238E27FC236}">
                  <a16:creationId xmlns:a16="http://schemas.microsoft.com/office/drawing/2014/main" id="{1E8A8E86-63E4-480E-A58D-8A60B013162C}"/>
                </a:ext>
              </a:extLst>
            </p:cNvPr>
            <p:cNvSpPr txBox="1"/>
            <p:nvPr/>
          </p:nvSpPr>
          <p:spPr>
            <a:xfrm>
              <a:off x="3608812" y="2226162"/>
              <a:ext cx="1927365" cy="6911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1600" b="1" dirty="0">
                  <a:solidFill>
                    <a:srgbClr val="FFFFFF"/>
                  </a:solidFill>
                </a:rPr>
                <a:t>VITILIGO</a:t>
              </a:r>
              <a:endParaRPr sz="16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41" name="Groupe 40">
            <a:extLst>
              <a:ext uri="{FF2B5EF4-FFF2-40B4-BE49-F238E27FC236}">
                <a16:creationId xmlns:a16="http://schemas.microsoft.com/office/drawing/2014/main" id="{40C97B97-B9EE-41E9-B6A6-4095F83F2741}"/>
              </a:ext>
            </a:extLst>
          </p:cNvPr>
          <p:cNvGrpSpPr/>
          <p:nvPr/>
        </p:nvGrpSpPr>
        <p:grpSpPr>
          <a:xfrm>
            <a:off x="7570040" y="3475106"/>
            <a:ext cx="1523971" cy="1384883"/>
            <a:chOff x="8039849" y="4817722"/>
            <a:chExt cx="1523971" cy="1384883"/>
          </a:xfrm>
        </p:grpSpPr>
        <p:sp>
          <p:nvSpPr>
            <p:cNvPr id="42" name="Shape 94">
              <a:extLst>
                <a:ext uri="{FF2B5EF4-FFF2-40B4-BE49-F238E27FC236}">
                  <a16:creationId xmlns:a16="http://schemas.microsoft.com/office/drawing/2014/main" id="{72494980-8F29-42E2-8927-04E9405DABCB}"/>
                </a:ext>
              </a:extLst>
            </p:cNvPr>
            <p:cNvSpPr/>
            <p:nvPr/>
          </p:nvSpPr>
          <p:spPr>
            <a:xfrm>
              <a:off x="8039849" y="4817722"/>
              <a:ext cx="1523971" cy="1384883"/>
            </a:xfrm>
            <a:prstGeom prst="ellipse">
              <a:avLst/>
            </a:prstGeom>
            <a:solidFill>
              <a:schemeClr val="bg2"/>
            </a:solidFill>
            <a:ln w="5715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>
                <a:solidFill>
                  <a:srgbClr val="FFFFFF"/>
                </a:solidFill>
              </a:endParaRPr>
            </a:p>
          </p:txBody>
        </p:sp>
        <p:sp>
          <p:nvSpPr>
            <p:cNvPr id="43" name="Shape 101">
              <a:extLst>
                <a:ext uri="{FF2B5EF4-FFF2-40B4-BE49-F238E27FC236}">
                  <a16:creationId xmlns:a16="http://schemas.microsoft.com/office/drawing/2014/main" id="{AC3DF6FF-1D56-4DB7-A7D0-D41907C29E2E}"/>
                </a:ext>
              </a:extLst>
            </p:cNvPr>
            <p:cNvSpPr txBox="1"/>
            <p:nvPr/>
          </p:nvSpPr>
          <p:spPr>
            <a:xfrm>
              <a:off x="8044745" y="5224524"/>
              <a:ext cx="1499653" cy="571310"/>
            </a:xfrm>
            <a:prstGeom prst="rect">
              <a:avLst/>
            </a:prstGeom>
            <a:noFill/>
            <a:ln w="57150"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1600" b="1" dirty="0">
                  <a:solidFill>
                    <a:srgbClr val="FF0000"/>
                  </a:solidFill>
                </a:rPr>
                <a:t>Système immunitaire</a:t>
              </a:r>
              <a:endParaRPr sz="16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8253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82"/>
          <p:cNvSpPr txBox="1">
            <a:spLocks noChangeArrowheads="1"/>
          </p:cNvSpPr>
          <p:nvPr/>
        </p:nvSpPr>
        <p:spPr bwMode="auto">
          <a:xfrm>
            <a:off x="481478" y="87208"/>
            <a:ext cx="1132707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fr-FR" sz="2800" b="1" dirty="0">
                <a:solidFill>
                  <a:srgbClr val="0070C0"/>
                </a:solidFill>
                <a:latin typeface="+mn-lt"/>
              </a:rPr>
              <a:t>Axes de </a:t>
            </a:r>
            <a:r>
              <a:rPr lang="en-US" altLang="fr-FR" sz="2800" b="1" dirty="0" err="1">
                <a:solidFill>
                  <a:srgbClr val="0070C0"/>
                </a:solidFill>
                <a:latin typeface="+mn-lt"/>
              </a:rPr>
              <a:t>recherche</a:t>
            </a:r>
            <a:r>
              <a:rPr lang="en-US" altLang="fr-FR" sz="2800" b="1" dirty="0">
                <a:solidFill>
                  <a:srgbClr val="0070C0"/>
                </a:solidFill>
                <a:latin typeface="+mn-lt"/>
              </a:rPr>
              <a:t> </a:t>
            </a:r>
            <a:r>
              <a:rPr lang="en-US" altLang="fr-FR" sz="2800" b="1" dirty="0" err="1">
                <a:solidFill>
                  <a:srgbClr val="0070C0"/>
                </a:solidFill>
                <a:latin typeface="+mn-lt"/>
              </a:rPr>
              <a:t>développés</a:t>
            </a:r>
            <a:endParaRPr lang="en-US" altLang="fr-FR" sz="28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4353" y="717905"/>
            <a:ext cx="11016000" cy="68400"/>
          </a:xfrm>
          <a:prstGeom prst="rect">
            <a:avLst/>
          </a:prstGeom>
          <a:gradFill>
            <a:gsLst>
              <a:gs pos="0">
                <a:srgbClr val="0070C0"/>
              </a:gs>
              <a:gs pos="50000">
                <a:srgbClr val="8FCFFF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5" name="ZoneTexte 4"/>
          <p:cNvSpPr txBox="1"/>
          <p:nvPr/>
        </p:nvSpPr>
        <p:spPr>
          <a:xfrm>
            <a:off x="540733" y="982154"/>
            <a:ext cx="1063780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2200" dirty="0"/>
              <a:t>Comprendre les mécanismes immunitaires impliqués dans la perte des mélanocytes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fr-FR" sz="22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2200" dirty="0"/>
              <a:t>Identifier des cibles thérapeutiques / traitements potentiels pour les patients</a:t>
            </a:r>
          </a:p>
          <a:p>
            <a:endParaRPr lang="fr-FR" sz="2200" dirty="0"/>
          </a:p>
        </p:txBody>
      </p: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E60FCB44-347A-4184-B3D2-FF8AF1625CF5}"/>
              </a:ext>
            </a:extLst>
          </p:cNvPr>
          <p:cNvGrpSpPr/>
          <p:nvPr/>
        </p:nvGrpSpPr>
        <p:grpSpPr>
          <a:xfrm>
            <a:off x="609820" y="2215701"/>
            <a:ext cx="10336396" cy="4578451"/>
            <a:chOff x="609820" y="2215701"/>
            <a:chExt cx="10336396" cy="4578451"/>
          </a:xfrm>
        </p:grpSpPr>
        <p:grpSp>
          <p:nvGrpSpPr>
            <p:cNvPr id="3" name="Groupe 2">
              <a:extLst>
                <a:ext uri="{FF2B5EF4-FFF2-40B4-BE49-F238E27FC236}">
                  <a16:creationId xmlns:a16="http://schemas.microsoft.com/office/drawing/2014/main" id="{3215E1F7-C380-4CC7-A910-F49BB91C19B1}"/>
                </a:ext>
              </a:extLst>
            </p:cNvPr>
            <p:cNvGrpSpPr/>
            <p:nvPr/>
          </p:nvGrpSpPr>
          <p:grpSpPr>
            <a:xfrm>
              <a:off x="609820" y="2215701"/>
              <a:ext cx="2775108" cy="4072681"/>
              <a:chOff x="1077449" y="913579"/>
              <a:chExt cx="2775108" cy="4072681"/>
            </a:xfrm>
          </p:grpSpPr>
          <p:pic>
            <p:nvPicPr>
              <p:cNvPr id="13" name="Image 12">
                <a:extLst>
                  <a:ext uri="{FF2B5EF4-FFF2-40B4-BE49-F238E27FC236}">
                    <a16:creationId xmlns:a16="http://schemas.microsoft.com/office/drawing/2014/main" id="{E6D7DE38-3C75-49E2-B90C-984378A6FFC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30541" t="10502" r="32567" b="16408"/>
              <a:stretch/>
            </p:blipFill>
            <p:spPr>
              <a:xfrm>
                <a:off x="1111692" y="913579"/>
                <a:ext cx="2740865" cy="4072681"/>
              </a:xfrm>
              <a:prstGeom prst="rect">
                <a:avLst/>
              </a:prstGeom>
            </p:spPr>
          </p:pic>
          <p:pic>
            <p:nvPicPr>
              <p:cNvPr id="19" name="Image 18">
                <a:extLst>
                  <a:ext uri="{FF2B5EF4-FFF2-40B4-BE49-F238E27FC236}">
                    <a16:creationId xmlns:a16="http://schemas.microsoft.com/office/drawing/2014/main" id="{B3F732CB-6E64-43DF-876C-6DA1C3673A1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21052802">
                <a:off x="2989222" y="3945225"/>
                <a:ext cx="712263" cy="798361"/>
              </a:xfrm>
              <a:prstGeom prst="rect">
                <a:avLst/>
              </a:prstGeom>
            </p:spPr>
          </p:pic>
          <p:pic>
            <p:nvPicPr>
              <p:cNvPr id="23" name="Image 22">
                <a:extLst>
                  <a:ext uri="{FF2B5EF4-FFF2-40B4-BE49-F238E27FC236}">
                    <a16:creationId xmlns:a16="http://schemas.microsoft.com/office/drawing/2014/main" id="{519CBB78-F12B-4A79-AF1F-F5912D3B716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8651" t="22435" r="79287" b="58658"/>
              <a:stretch/>
            </p:blipFill>
            <p:spPr>
              <a:xfrm>
                <a:off x="1376328" y="2453375"/>
                <a:ext cx="1206351" cy="1063967"/>
              </a:xfrm>
              <a:prstGeom prst="rect">
                <a:avLst/>
              </a:prstGeom>
            </p:spPr>
          </p:pic>
          <p:pic>
            <p:nvPicPr>
              <p:cNvPr id="25" name="Image 24" descr="Une image contenant texte, capture d’écran, cercle, sphère&#10;&#10;Description générée automatiquement">
                <a:extLst>
                  <a:ext uri="{FF2B5EF4-FFF2-40B4-BE49-F238E27FC236}">
                    <a16:creationId xmlns:a16="http://schemas.microsoft.com/office/drawing/2014/main" id="{975EE5F2-2BD1-41B2-899C-1E5FF0F2C456}"/>
                  </a:ext>
                </a:extLst>
              </p:cNvPr>
              <p:cNvPicPr preferRelativeResize="0">
                <a:picLocks noChangeAspect="1"/>
              </p:cNvPicPr>
              <p:nvPr/>
            </p:nvPicPr>
            <p:blipFill rotWithShape="1">
              <a:blip r:embed="rId6" cstate="print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347" t="65314" r="80819" b="17565"/>
              <a:stretch/>
            </p:blipFill>
            <p:spPr>
              <a:xfrm>
                <a:off x="1088719" y="4319889"/>
                <a:ext cx="712800" cy="617550"/>
              </a:xfrm>
              <a:prstGeom prst="rect">
                <a:avLst/>
              </a:prstGeom>
            </p:spPr>
          </p:pic>
          <p:pic>
            <p:nvPicPr>
              <p:cNvPr id="26" name="Image 25" descr="Une image contenant texte, capture d’écran, cercle, sphère&#10;&#10;Description générée automatiquement">
                <a:extLst>
                  <a:ext uri="{FF2B5EF4-FFF2-40B4-BE49-F238E27FC236}">
                    <a16:creationId xmlns:a16="http://schemas.microsoft.com/office/drawing/2014/main" id="{2A2D5728-02D8-42F6-9ACC-EB16DB2FBED8}"/>
                  </a:ext>
                </a:extLst>
              </p:cNvPr>
              <p:cNvPicPr preferRelativeResize="0">
                <a:picLocks noChangeAspect="1"/>
              </p:cNvPicPr>
              <p:nvPr/>
            </p:nvPicPr>
            <p:blipFill rotWithShape="1">
              <a:blip r:embed="rId6" cstate="print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347" t="65314" r="80819" b="17565"/>
              <a:stretch/>
            </p:blipFill>
            <p:spPr>
              <a:xfrm>
                <a:off x="1600794" y="4303779"/>
                <a:ext cx="712800" cy="617550"/>
              </a:xfrm>
              <a:prstGeom prst="rect">
                <a:avLst/>
              </a:prstGeom>
            </p:spPr>
          </p:pic>
          <p:sp>
            <p:nvSpPr>
              <p:cNvPr id="27" name="ZoneTexte 26">
                <a:extLst>
                  <a:ext uri="{FF2B5EF4-FFF2-40B4-BE49-F238E27FC236}">
                    <a16:creationId xmlns:a16="http://schemas.microsoft.com/office/drawing/2014/main" id="{ED656AB8-C391-4431-B7C8-1EB546734974}"/>
                  </a:ext>
                </a:extLst>
              </p:cNvPr>
              <p:cNvSpPr txBox="1"/>
              <p:nvPr/>
            </p:nvSpPr>
            <p:spPr>
              <a:xfrm>
                <a:off x="1077449" y="4055476"/>
                <a:ext cx="6739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 err="1"/>
                  <a:t>Tregs</a:t>
                </a:r>
                <a:endParaRPr lang="fr-FR" dirty="0"/>
              </a:p>
            </p:txBody>
          </p:sp>
          <p:sp>
            <p:nvSpPr>
              <p:cNvPr id="28" name="ZoneTexte 27">
                <a:extLst>
                  <a:ext uri="{FF2B5EF4-FFF2-40B4-BE49-F238E27FC236}">
                    <a16:creationId xmlns:a16="http://schemas.microsoft.com/office/drawing/2014/main" id="{82FE51CB-D759-41E1-B4E9-460445ADB6B1}"/>
                  </a:ext>
                </a:extLst>
              </p:cNvPr>
              <p:cNvSpPr txBox="1"/>
              <p:nvPr/>
            </p:nvSpPr>
            <p:spPr>
              <a:xfrm>
                <a:off x="2833555" y="4559874"/>
                <a:ext cx="94769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/>
                  <a:t>CD8 T</a:t>
                </a:r>
                <a:r>
                  <a:rPr lang="fr-FR" baseline="-25000" dirty="0"/>
                  <a:t>RM</a:t>
                </a:r>
              </a:p>
            </p:txBody>
          </p:sp>
          <p:pic>
            <p:nvPicPr>
              <p:cNvPr id="29" name="Image 28">
                <a:extLst>
                  <a:ext uri="{FF2B5EF4-FFF2-40B4-BE49-F238E27FC236}">
                    <a16:creationId xmlns:a16="http://schemas.microsoft.com/office/drawing/2014/main" id="{BB7E56E1-F144-4B54-8356-F3FE16A3FC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18029" y="3511367"/>
                <a:ext cx="969568" cy="790264"/>
              </a:xfrm>
              <a:prstGeom prst="rect">
                <a:avLst/>
              </a:prstGeom>
            </p:spPr>
          </p:pic>
          <p:sp>
            <p:nvSpPr>
              <p:cNvPr id="30" name="ZoneTexte 29">
                <a:extLst>
                  <a:ext uri="{FF2B5EF4-FFF2-40B4-BE49-F238E27FC236}">
                    <a16:creationId xmlns:a16="http://schemas.microsoft.com/office/drawing/2014/main" id="{792DD56C-BA93-401D-AF81-626D6FB49738}"/>
                  </a:ext>
                </a:extLst>
              </p:cNvPr>
              <p:cNvSpPr txBox="1"/>
              <p:nvPr/>
            </p:nvSpPr>
            <p:spPr>
              <a:xfrm>
                <a:off x="1131325" y="3502245"/>
                <a:ext cx="54053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 err="1"/>
                  <a:t>DCs</a:t>
                </a:r>
                <a:endParaRPr lang="fr-FR" dirty="0"/>
              </a:p>
            </p:txBody>
          </p:sp>
          <p:pic>
            <p:nvPicPr>
              <p:cNvPr id="37" name="Image 36">
                <a:extLst>
                  <a:ext uri="{FF2B5EF4-FFF2-40B4-BE49-F238E27FC236}">
                    <a16:creationId xmlns:a16="http://schemas.microsoft.com/office/drawing/2014/main" id="{CA0E204B-EE61-42C9-AFA9-49685948CB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21052802">
                <a:off x="2688067" y="3439242"/>
                <a:ext cx="712263" cy="798361"/>
              </a:xfrm>
              <a:prstGeom prst="rect">
                <a:avLst/>
              </a:prstGeom>
            </p:spPr>
          </p:pic>
          <p:pic>
            <p:nvPicPr>
              <p:cNvPr id="38" name="Image 37">
                <a:extLst>
                  <a:ext uri="{FF2B5EF4-FFF2-40B4-BE49-F238E27FC236}">
                    <a16:creationId xmlns:a16="http://schemas.microsoft.com/office/drawing/2014/main" id="{B24442A8-D84B-439F-A09B-6C9C90A95F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21052802">
                <a:off x="2766526" y="2550738"/>
                <a:ext cx="712263" cy="798361"/>
              </a:xfrm>
              <a:prstGeom prst="rect">
                <a:avLst/>
              </a:prstGeom>
            </p:spPr>
          </p:pic>
        </p:grpSp>
        <p:grpSp>
          <p:nvGrpSpPr>
            <p:cNvPr id="10" name="Groupe 9">
              <a:extLst>
                <a:ext uri="{FF2B5EF4-FFF2-40B4-BE49-F238E27FC236}">
                  <a16:creationId xmlns:a16="http://schemas.microsoft.com/office/drawing/2014/main" id="{E1F813E8-DDD9-4F3D-A2C5-EBE34DC69BD6}"/>
                </a:ext>
              </a:extLst>
            </p:cNvPr>
            <p:cNvGrpSpPr/>
            <p:nvPr/>
          </p:nvGrpSpPr>
          <p:grpSpPr>
            <a:xfrm>
              <a:off x="4260777" y="2883747"/>
              <a:ext cx="1872208" cy="1656837"/>
              <a:chOff x="4137598" y="2629974"/>
              <a:chExt cx="1872208" cy="1656837"/>
            </a:xfrm>
          </p:grpSpPr>
          <p:grpSp>
            <p:nvGrpSpPr>
              <p:cNvPr id="8" name="Groupe 7">
                <a:extLst>
                  <a:ext uri="{FF2B5EF4-FFF2-40B4-BE49-F238E27FC236}">
                    <a16:creationId xmlns:a16="http://schemas.microsoft.com/office/drawing/2014/main" id="{5F1A8E70-C44E-4E6A-9661-BCD72C680C89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4260777" y="2629974"/>
                <a:ext cx="1625851" cy="1097200"/>
                <a:chOff x="4341653" y="2544347"/>
                <a:chExt cx="1451399" cy="979472"/>
              </a:xfrm>
            </p:grpSpPr>
            <p:pic>
              <p:nvPicPr>
                <p:cNvPr id="31" name="Image 30">
                  <a:extLst>
                    <a:ext uri="{FF2B5EF4-FFF2-40B4-BE49-F238E27FC236}">
                      <a16:creationId xmlns:a16="http://schemas.microsoft.com/office/drawing/2014/main" id="{C653A79D-6056-4B6B-8608-C9DE428A5C9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8"/>
                <a:srcRect r="58876" b="50000"/>
                <a:stretch/>
              </p:blipFill>
              <p:spPr>
                <a:xfrm>
                  <a:off x="4341653" y="2555870"/>
                  <a:ext cx="891190" cy="948410"/>
                </a:xfrm>
                <a:prstGeom prst="rect">
                  <a:avLst/>
                </a:prstGeom>
              </p:spPr>
            </p:pic>
            <p:pic>
              <p:nvPicPr>
                <p:cNvPr id="32" name="Image 31">
                  <a:extLst>
                    <a:ext uri="{FF2B5EF4-FFF2-40B4-BE49-F238E27FC236}">
                      <a16:creationId xmlns:a16="http://schemas.microsoft.com/office/drawing/2014/main" id="{8F353D1D-37F6-4891-B279-218484273C4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9"/>
                <a:srcRect l="27229" t="7480" r="25451" b="4370"/>
                <a:stretch/>
              </p:blipFill>
              <p:spPr>
                <a:xfrm>
                  <a:off x="5267271" y="2544347"/>
                  <a:ext cx="525781" cy="979472"/>
                </a:xfrm>
                <a:prstGeom prst="rect">
                  <a:avLst/>
                </a:prstGeom>
              </p:spPr>
            </p:pic>
          </p:grpSp>
          <p:sp>
            <p:nvSpPr>
              <p:cNvPr id="33" name="Google Shape;216;p21">
                <a:extLst>
                  <a:ext uri="{FF2B5EF4-FFF2-40B4-BE49-F238E27FC236}">
                    <a16:creationId xmlns:a16="http://schemas.microsoft.com/office/drawing/2014/main" id="{BA02EFB1-435D-43A4-BA4F-A5B33CA54298}"/>
                  </a:ext>
                </a:extLst>
              </p:cNvPr>
              <p:cNvSpPr txBox="1"/>
              <p:nvPr/>
            </p:nvSpPr>
            <p:spPr>
              <a:xfrm>
                <a:off x="4137598" y="3917479"/>
                <a:ext cx="1872208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lang="fr-FR" sz="1800" dirty="0">
                    <a:solidFill>
                      <a:schemeClr val="dk1"/>
                    </a:solidFill>
                    <a:latin typeface="Calibri"/>
                    <a:cs typeface="Calibri"/>
                    <a:sym typeface="Calibri"/>
                  </a:rPr>
                  <a:t>Echantillons de patients</a:t>
                </a: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" name="Groupe 10">
              <a:extLst>
                <a:ext uri="{FF2B5EF4-FFF2-40B4-BE49-F238E27FC236}">
                  <a16:creationId xmlns:a16="http://schemas.microsoft.com/office/drawing/2014/main" id="{C1F3287E-C043-45F1-AEB7-1D1842853F75}"/>
                </a:ext>
              </a:extLst>
            </p:cNvPr>
            <p:cNvGrpSpPr/>
            <p:nvPr/>
          </p:nvGrpSpPr>
          <p:grpSpPr>
            <a:xfrm>
              <a:off x="6466759" y="2856336"/>
              <a:ext cx="1872208" cy="1711658"/>
              <a:chOff x="6343580" y="2575153"/>
              <a:chExt cx="1872208" cy="1711658"/>
            </a:xfrm>
          </p:grpSpPr>
          <p:pic>
            <p:nvPicPr>
              <p:cNvPr id="34" name="Image 16">
                <a:extLst>
                  <a:ext uri="{FF2B5EF4-FFF2-40B4-BE49-F238E27FC236}">
                    <a16:creationId xmlns:a16="http://schemas.microsoft.com/office/drawing/2014/main" id="{17ED00FC-3FA0-44C2-AE9F-6642E199753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73474" y="2575153"/>
                <a:ext cx="1612420" cy="12068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5" name="Google Shape;216;p21">
                <a:extLst>
                  <a:ext uri="{FF2B5EF4-FFF2-40B4-BE49-F238E27FC236}">
                    <a16:creationId xmlns:a16="http://schemas.microsoft.com/office/drawing/2014/main" id="{D808F0FD-DA2D-4CDA-B838-0F9D81D69762}"/>
                  </a:ext>
                </a:extLst>
              </p:cNvPr>
              <p:cNvSpPr txBox="1"/>
              <p:nvPr/>
            </p:nvSpPr>
            <p:spPr>
              <a:xfrm>
                <a:off x="6343580" y="3917479"/>
                <a:ext cx="1872208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lang="fr-FR" sz="1800" dirty="0">
                    <a:solidFill>
                      <a:schemeClr val="dk1"/>
                    </a:solidFill>
                    <a:latin typeface="Calibri"/>
                    <a:cs typeface="Calibri"/>
                    <a:sym typeface="Calibri"/>
                  </a:rPr>
                  <a:t>Modèles 3D</a:t>
                </a: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roupe 11">
              <a:extLst>
                <a:ext uri="{FF2B5EF4-FFF2-40B4-BE49-F238E27FC236}">
                  <a16:creationId xmlns:a16="http://schemas.microsoft.com/office/drawing/2014/main" id="{FCAC03B2-233D-48D5-BD18-DEF97A686B60}"/>
                </a:ext>
              </a:extLst>
            </p:cNvPr>
            <p:cNvGrpSpPr/>
            <p:nvPr/>
          </p:nvGrpSpPr>
          <p:grpSpPr>
            <a:xfrm>
              <a:off x="8731152" y="2847577"/>
              <a:ext cx="2215064" cy="1729176"/>
              <a:chOff x="8607973" y="2557635"/>
              <a:chExt cx="2215064" cy="1729176"/>
            </a:xfrm>
          </p:grpSpPr>
          <p:grpSp>
            <p:nvGrpSpPr>
              <p:cNvPr id="9" name="Groupe 8">
                <a:extLst>
                  <a:ext uri="{FF2B5EF4-FFF2-40B4-BE49-F238E27FC236}">
                    <a16:creationId xmlns:a16="http://schemas.microsoft.com/office/drawing/2014/main" id="{B7E0433A-8356-4A18-955F-DE986FB405FB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8607973" y="2557635"/>
                <a:ext cx="2215064" cy="1241878"/>
                <a:chOff x="8666384" y="2570446"/>
                <a:chExt cx="2215064" cy="1241878"/>
              </a:xfrm>
            </p:grpSpPr>
            <p:pic>
              <p:nvPicPr>
                <p:cNvPr id="39" name="Image 38">
                  <a:extLst>
                    <a:ext uri="{FF2B5EF4-FFF2-40B4-BE49-F238E27FC236}">
                      <a16:creationId xmlns:a16="http://schemas.microsoft.com/office/drawing/2014/main" id="{2314DBE4-0D65-4D49-920B-9C622329B51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1"/>
                <a:srcRect l="17199" t="37762" r="24745" b="12686"/>
                <a:stretch/>
              </p:blipFill>
              <p:spPr>
                <a:xfrm>
                  <a:off x="8666384" y="2570446"/>
                  <a:ext cx="1411656" cy="902506"/>
                </a:xfrm>
                <a:prstGeom prst="rect">
                  <a:avLst/>
                </a:prstGeom>
              </p:spPr>
            </p:pic>
            <p:pic>
              <p:nvPicPr>
                <p:cNvPr id="46" name="Image 45">
                  <a:extLst>
                    <a:ext uri="{FF2B5EF4-FFF2-40B4-BE49-F238E27FC236}">
                      <a16:creationId xmlns:a16="http://schemas.microsoft.com/office/drawing/2014/main" id="{526EE073-CB6C-488A-9C55-391DBBCF0A4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2"/>
                <a:srcRect l="9469" t="23780" r="11542" b="21359"/>
                <a:stretch/>
              </p:blipFill>
              <p:spPr>
                <a:xfrm>
                  <a:off x="9563584" y="2897020"/>
                  <a:ext cx="1317864" cy="915304"/>
                </a:xfrm>
                <a:prstGeom prst="rect">
                  <a:avLst/>
                </a:prstGeom>
              </p:spPr>
            </p:pic>
          </p:grpSp>
          <p:sp>
            <p:nvSpPr>
              <p:cNvPr id="48" name="Google Shape;216;p21">
                <a:extLst>
                  <a:ext uri="{FF2B5EF4-FFF2-40B4-BE49-F238E27FC236}">
                    <a16:creationId xmlns:a16="http://schemas.microsoft.com/office/drawing/2014/main" id="{3578BE52-A1FC-4B82-862D-F0B163D12A6D}"/>
                  </a:ext>
                </a:extLst>
              </p:cNvPr>
              <p:cNvSpPr txBox="1"/>
              <p:nvPr/>
            </p:nvSpPr>
            <p:spPr>
              <a:xfrm>
                <a:off x="8779401" y="3917479"/>
                <a:ext cx="1872208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lang="fr-FR" sz="1800" dirty="0">
                    <a:solidFill>
                      <a:schemeClr val="dk1"/>
                    </a:solidFill>
                    <a:latin typeface="Calibri"/>
                    <a:cs typeface="Calibri"/>
                    <a:sym typeface="Calibri"/>
                  </a:rPr>
                  <a:t>Cultures 2D</a:t>
                </a: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9" name="ZoneTexte 48">
              <a:extLst>
                <a:ext uri="{FF2B5EF4-FFF2-40B4-BE49-F238E27FC236}">
                  <a16:creationId xmlns:a16="http://schemas.microsoft.com/office/drawing/2014/main" id="{95DEB7E2-6BCE-40CE-B878-6C5812C5188A}"/>
                </a:ext>
              </a:extLst>
            </p:cNvPr>
            <p:cNvSpPr txBox="1"/>
            <p:nvPr/>
          </p:nvSpPr>
          <p:spPr>
            <a:xfrm>
              <a:off x="4883109" y="2242947"/>
              <a:ext cx="583724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200" dirty="0"/>
                <a:t>Recherche translationnelle et fondamentale</a:t>
              </a:r>
            </a:p>
            <a:p>
              <a:endParaRPr lang="fr-FR" sz="2200" dirty="0"/>
            </a:p>
          </p:txBody>
        </p:sp>
        <p:grpSp>
          <p:nvGrpSpPr>
            <p:cNvPr id="15" name="Groupe 14">
              <a:extLst>
                <a:ext uri="{FF2B5EF4-FFF2-40B4-BE49-F238E27FC236}">
                  <a16:creationId xmlns:a16="http://schemas.microsoft.com/office/drawing/2014/main" id="{2427EF71-73D6-42BB-84FB-CA6FF0AA1D3D}"/>
                </a:ext>
              </a:extLst>
            </p:cNvPr>
            <p:cNvGrpSpPr/>
            <p:nvPr/>
          </p:nvGrpSpPr>
          <p:grpSpPr>
            <a:xfrm>
              <a:off x="5822578" y="4861057"/>
              <a:ext cx="1693798" cy="1933095"/>
              <a:chOff x="5286086" y="4794111"/>
              <a:chExt cx="1693798" cy="1933095"/>
            </a:xfrm>
          </p:grpSpPr>
          <p:pic>
            <p:nvPicPr>
              <p:cNvPr id="50" name="Image 1">
                <a:extLst>
                  <a:ext uri="{FF2B5EF4-FFF2-40B4-BE49-F238E27FC236}">
                    <a16:creationId xmlns:a16="http://schemas.microsoft.com/office/drawing/2014/main" id="{70D6DA18-E2D7-4417-AEFB-0E594215E4F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86086" y="4794111"/>
                <a:ext cx="1693798" cy="1655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1" name="ZoneTexte 14">
                <a:extLst>
                  <a:ext uri="{FF2B5EF4-FFF2-40B4-BE49-F238E27FC236}">
                    <a16:creationId xmlns:a16="http://schemas.microsoft.com/office/drawing/2014/main" id="{ED77EF18-195F-4A10-B403-16489DC3E02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50128" y="6357874"/>
                <a:ext cx="1263972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fr-FR" altLang="fr-FR" dirty="0" err="1"/>
                  <a:t>scRNA-seq</a:t>
                </a:r>
                <a:endParaRPr lang="fr-FR" altLang="fr-FR" dirty="0"/>
              </a:p>
            </p:txBody>
          </p:sp>
        </p:grpSp>
        <p:grpSp>
          <p:nvGrpSpPr>
            <p:cNvPr id="14" name="Groupe 13">
              <a:extLst>
                <a:ext uri="{FF2B5EF4-FFF2-40B4-BE49-F238E27FC236}">
                  <a16:creationId xmlns:a16="http://schemas.microsoft.com/office/drawing/2014/main" id="{136AD0A4-C7DD-4B5C-A584-2DD968A28FAA}"/>
                </a:ext>
              </a:extLst>
            </p:cNvPr>
            <p:cNvGrpSpPr/>
            <p:nvPr/>
          </p:nvGrpSpPr>
          <p:grpSpPr>
            <a:xfrm>
              <a:off x="8208440" y="5058294"/>
              <a:ext cx="1617634" cy="1538620"/>
              <a:chOff x="7311185" y="4987418"/>
              <a:chExt cx="1617634" cy="1538620"/>
            </a:xfrm>
          </p:grpSpPr>
          <p:pic>
            <p:nvPicPr>
              <p:cNvPr id="52" name="Image 51">
                <a:extLst>
                  <a:ext uri="{FF2B5EF4-FFF2-40B4-BE49-F238E27FC236}">
                    <a16:creationId xmlns:a16="http://schemas.microsoft.com/office/drawing/2014/main" id="{EC1AB022-8E53-4958-B7CB-F25E9CA44DC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4"/>
              <a:srcRect b="49372"/>
              <a:stretch/>
            </p:blipFill>
            <p:spPr>
              <a:xfrm>
                <a:off x="7311185" y="4987418"/>
                <a:ext cx="1617634" cy="1109692"/>
              </a:xfrm>
              <a:prstGeom prst="rect">
                <a:avLst/>
              </a:prstGeom>
            </p:spPr>
          </p:pic>
          <p:sp>
            <p:nvSpPr>
              <p:cNvPr id="53" name="ZoneTexte 14">
                <a:extLst>
                  <a:ext uri="{FF2B5EF4-FFF2-40B4-BE49-F238E27FC236}">
                    <a16:creationId xmlns:a16="http://schemas.microsoft.com/office/drawing/2014/main" id="{B521FD42-A079-4FB4-BBD5-B3CAF515610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13071" y="6156706"/>
                <a:ext cx="1413862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fr-FR" altLang="fr-FR" dirty="0"/>
                  <a:t>IF multiplexe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9667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82"/>
          <p:cNvSpPr txBox="1">
            <a:spLocks noChangeArrowheads="1"/>
          </p:cNvSpPr>
          <p:nvPr/>
        </p:nvSpPr>
        <p:spPr bwMode="auto">
          <a:xfrm>
            <a:off x="481478" y="87208"/>
            <a:ext cx="1132707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fr-FR" sz="2800" b="1" dirty="0">
                <a:solidFill>
                  <a:srgbClr val="0070C0"/>
                </a:solidFill>
                <a:latin typeface="+mn-lt"/>
              </a:rPr>
              <a:t>Axes de </a:t>
            </a:r>
            <a:r>
              <a:rPr lang="en-US" altLang="fr-FR" sz="2800" b="1" dirty="0" err="1">
                <a:solidFill>
                  <a:srgbClr val="0070C0"/>
                </a:solidFill>
                <a:latin typeface="+mn-lt"/>
              </a:rPr>
              <a:t>recherche</a:t>
            </a:r>
            <a:r>
              <a:rPr lang="en-US" altLang="fr-FR" sz="2800" b="1" dirty="0">
                <a:solidFill>
                  <a:srgbClr val="0070C0"/>
                </a:solidFill>
                <a:latin typeface="+mn-lt"/>
              </a:rPr>
              <a:t> </a:t>
            </a:r>
            <a:r>
              <a:rPr lang="en-US" altLang="fr-FR" sz="2800" b="1" dirty="0" err="1">
                <a:solidFill>
                  <a:srgbClr val="0070C0"/>
                </a:solidFill>
                <a:latin typeface="+mn-lt"/>
              </a:rPr>
              <a:t>développés</a:t>
            </a:r>
            <a:endParaRPr lang="en-US" altLang="fr-FR" sz="28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4353" y="717905"/>
            <a:ext cx="11016000" cy="68400"/>
          </a:xfrm>
          <a:prstGeom prst="rect">
            <a:avLst/>
          </a:prstGeom>
          <a:gradFill>
            <a:gsLst>
              <a:gs pos="0">
                <a:srgbClr val="0070C0"/>
              </a:gs>
              <a:gs pos="50000">
                <a:srgbClr val="8FCFFF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5" name="ZoneTexte 4"/>
          <p:cNvSpPr txBox="1"/>
          <p:nvPr/>
        </p:nvSpPr>
        <p:spPr>
          <a:xfrm>
            <a:off x="540733" y="982154"/>
            <a:ext cx="1063780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2200" dirty="0"/>
              <a:t>Comprendre les mécanismes immunitaires impliqués dans la perte des mélanocytes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fr-FR" sz="22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2200" dirty="0"/>
              <a:t>Identifier des cibles thérapeutiques / traitements potentiels pour les patients</a:t>
            </a:r>
          </a:p>
          <a:p>
            <a:endParaRPr lang="fr-FR" sz="2200" dirty="0"/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95F449ED-972C-4E5B-8CEE-EE166C99B3CC}"/>
              </a:ext>
            </a:extLst>
          </p:cNvPr>
          <p:cNvSpPr txBox="1"/>
          <p:nvPr/>
        </p:nvSpPr>
        <p:spPr>
          <a:xfrm>
            <a:off x="4069863" y="2379265"/>
            <a:ext cx="7108677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fr-FR" sz="2200" dirty="0"/>
              <a:t>Infiltrat immunitaire 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fr-FR" sz="2200" dirty="0"/>
              <a:t>Interactions cellules immunitaires / cellules épidermiques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fr-FR" sz="2200" dirty="0"/>
              <a:t>Rôle de la mémoire immunitaire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fr-FR" sz="2200" dirty="0"/>
              <a:t>Rôle de la régulation</a:t>
            </a:r>
          </a:p>
          <a:p>
            <a:pPr>
              <a:spcBef>
                <a:spcPts val="1200"/>
              </a:spcBef>
            </a:pPr>
            <a:endParaRPr lang="fr-FR" sz="2200" dirty="0"/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3215E1F7-C380-4CC7-A910-F49BB91C19B1}"/>
              </a:ext>
            </a:extLst>
          </p:cNvPr>
          <p:cNvGrpSpPr/>
          <p:nvPr/>
        </p:nvGrpSpPr>
        <p:grpSpPr>
          <a:xfrm>
            <a:off x="609820" y="2215701"/>
            <a:ext cx="2775108" cy="4072681"/>
            <a:chOff x="1077449" y="913579"/>
            <a:chExt cx="2775108" cy="4072681"/>
          </a:xfrm>
        </p:grpSpPr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id="{E6D7DE38-3C75-49E2-B90C-984378A6FFC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0541" t="10502" r="32567" b="16408"/>
            <a:stretch/>
          </p:blipFill>
          <p:spPr>
            <a:xfrm>
              <a:off x="1111692" y="913579"/>
              <a:ext cx="2740865" cy="4072681"/>
            </a:xfrm>
            <a:prstGeom prst="rect">
              <a:avLst/>
            </a:prstGeom>
          </p:spPr>
        </p:pic>
        <p:pic>
          <p:nvPicPr>
            <p:cNvPr id="19" name="Image 18">
              <a:extLst>
                <a:ext uri="{FF2B5EF4-FFF2-40B4-BE49-F238E27FC236}">
                  <a16:creationId xmlns:a16="http://schemas.microsoft.com/office/drawing/2014/main" id="{B3F732CB-6E64-43DF-876C-6DA1C3673A1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1052802">
              <a:off x="2989222" y="3945225"/>
              <a:ext cx="712263" cy="798361"/>
            </a:xfrm>
            <a:prstGeom prst="rect">
              <a:avLst/>
            </a:prstGeom>
          </p:spPr>
        </p:pic>
        <p:pic>
          <p:nvPicPr>
            <p:cNvPr id="23" name="Image 22">
              <a:extLst>
                <a:ext uri="{FF2B5EF4-FFF2-40B4-BE49-F238E27FC236}">
                  <a16:creationId xmlns:a16="http://schemas.microsoft.com/office/drawing/2014/main" id="{519CBB78-F12B-4A79-AF1F-F5912D3B71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8651" t="22435" r="79287" b="58658"/>
            <a:stretch/>
          </p:blipFill>
          <p:spPr>
            <a:xfrm>
              <a:off x="1376328" y="2453375"/>
              <a:ext cx="1206351" cy="1063967"/>
            </a:xfrm>
            <a:prstGeom prst="rect">
              <a:avLst/>
            </a:prstGeom>
          </p:spPr>
        </p:pic>
        <p:pic>
          <p:nvPicPr>
            <p:cNvPr id="25" name="Image 24" descr="Une image contenant texte, capture d’écran, cercle, sphère&#10;&#10;Description générée automatiquement">
              <a:extLst>
                <a:ext uri="{FF2B5EF4-FFF2-40B4-BE49-F238E27FC236}">
                  <a16:creationId xmlns:a16="http://schemas.microsoft.com/office/drawing/2014/main" id="{975EE5F2-2BD1-41B2-899C-1E5FF0F2C456}"/>
                </a:ext>
              </a:extLst>
            </p:cNvPr>
            <p:cNvPicPr preferRelativeResize="0">
              <a:picLocks noChangeAspect="1"/>
            </p:cNvPicPr>
            <p:nvPr/>
          </p:nvPicPr>
          <p:blipFill rotWithShape="1">
            <a:blip r:embed="rId6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47" t="65314" r="80819" b="17565"/>
            <a:stretch/>
          </p:blipFill>
          <p:spPr>
            <a:xfrm>
              <a:off x="1088719" y="4319889"/>
              <a:ext cx="712800" cy="617550"/>
            </a:xfrm>
            <a:prstGeom prst="rect">
              <a:avLst/>
            </a:prstGeom>
          </p:spPr>
        </p:pic>
        <p:pic>
          <p:nvPicPr>
            <p:cNvPr id="26" name="Image 25" descr="Une image contenant texte, capture d’écran, cercle, sphère&#10;&#10;Description générée automatiquement">
              <a:extLst>
                <a:ext uri="{FF2B5EF4-FFF2-40B4-BE49-F238E27FC236}">
                  <a16:creationId xmlns:a16="http://schemas.microsoft.com/office/drawing/2014/main" id="{2A2D5728-02D8-42F6-9ACC-EB16DB2FBED8}"/>
                </a:ext>
              </a:extLst>
            </p:cNvPr>
            <p:cNvPicPr preferRelativeResize="0">
              <a:picLocks noChangeAspect="1"/>
            </p:cNvPicPr>
            <p:nvPr/>
          </p:nvPicPr>
          <p:blipFill rotWithShape="1">
            <a:blip r:embed="rId6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47" t="65314" r="80819" b="17565"/>
            <a:stretch/>
          </p:blipFill>
          <p:spPr>
            <a:xfrm>
              <a:off x="1600794" y="4303779"/>
              <a:ext cx="712800" cy="617550"/>
            </a:xfrm>
            <a:prstGeom prst="rect">
              <a:avLst/>
            </a:prstGeom>
          </p:spPr>
        </p:pic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ED656AB8-C391-4431-B7C8-1EB546734974}"/>
                </a:ext>
              </a:extLst>
            </p:cNvPr>
            <p:cNvSpPr txBox="1"/>
            <p:nvPr/>
          </p:nvSpPr>
          <p:spPr>
            <a:xfrm>
              <a:off x="1077449" y="4055476"/>
              <a:ext cx="6739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err="1"/>
                <a:t>Tregs</a:t>
              </a:r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82FE51CB-D759-41E1-B4E9-460445ADB6B1}"/>
                </a:ext>
              </a:extLst>
            </p:cNvPr>
            <p:cNvSpPr txBox="1"/>
            <p:nvPr/>
          </p:nvSpPr>
          <p:spPr>
            <a:xfrm>
              <a:off x="2833555" y="4559874"/>
              <a:ext cx="9476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CD8 T</a:t>
              </a:r>
              <a:r>
                <a:rPr lang="fr-FR" baseline="-25000" dirty="0"/>
                <a:t>RM</a:t>
              </a:r>
            </a:p>
          </p:txBody>
        </p:sp>
        <p:pic>
          <p:nvPicPr>
            <p:cNvPr id="29" name="Image 28">
              <a:extLst>
                <a:ext uri="{FF2B5EF4-FFF2-40B4-BE49-F238E27FC236}">
                  <a16:creationId xmlns:a16="http://schemas.microsoft.com/office/drawing/2014/main" id="{BB7E56E1-F144-4B54-8356-F3FE16A3FC8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8029" y="3511367"/>
              <a:ext cx="969568" cy="790264"/>
            </a:xfrm>
            <a:prstGeom prst="rect">
              <a:avLst/>
            </a:prstGeom>
          </p:spPr>
        </p:pic>
        <p:sp>
          <p:nvSpPr>
            <p:cNvPr id="30" name="ZoneTexte 29">
              <a:extLst>
                <a:ext uri="{FF2B5EF4-FFF2-40B4-BE49-F238E27FC236}">
                  <a16:creationId xmlns:a16="http://schemas.microsoft.com/office/drawing/2014/main" id="{792DD56C-BA93-401D-AF81-626D6FB49738}"/>
                </a:ext>
              </a:extLst>
            </p:cNvPr>
            <p:cNvSpPr txBox="1"/>
            <p:nvPr/>
          </p:nvSpPr>
          <p:spPr>
            <a:xfrm>
              <a:off x="1131325" y="3502245"/>
              <a:ext cx="5405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err="1"/>
                <a:t>DCs</a:t>
              </a:r>
              <a:endParaRPr lang="fr-FR" dirty="0"/>
            </a:p>
          </p:txBody>
        </p:sp>
        <p:pic>
          <p:nvPicPr>
            <p:cNvPr id="37" name="Image 36">
              <a:extLst>
                <a:ext uri="{FF2B5EF4-FFF2-40B4-BE49-F238E27FC236}">
                  <a16:creationId xmlns:a16="http://schemas.microsoft.com/office/drawing/2014/main" id="{CA0E204B-EE61-42C9-AFA9-49685948CB8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1052802">
              <a:off x="2688067" y="3439242"/>
              <a:ext cx="712263" cy="798361"/>
            </a:xfrm>
            <a:prstGeom prst="rect">
              <a:avLst/>
            </a:prstGeom>
          </p:spPr>
        </p:pic>
        <p:pic>
          <p:nvPicPr>
            <p:cNvPr id="38" name="Image 37">
              <a:extLst>
                <a:ext uri="{FF2B5EF4-FFF2-40B4-BE49-F238E27FC236}">
                  <a16:creationId xmlns:a16="http://schemas.microsoft.com/office/drawing/2014/main" id="{B24442A8-D84B-439F-A09B-6C9C90A95F1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1052802">
              <a:off x="2766526" y="2550738"/>
              <a:ext cx="712263" cy="798361"/>
            </a:xfrm>
            <a:prstGeom prst="rect">
              <a:avLst/>
            </a:prstGeom>
          </p:spPr>
        </p:pic>
      </p:grpSp>
      <p:pic>
        <p:nvPicPr>
          <p:cNvPr id="40" name="Image 39" descr="Une image contenant dessin humoristique, art, illustration&#10;&#10;Description générée automatiquement avec une confiance moyenne">
            <a:extLst>
              <a:ext uri="{FF2B5EF4-FFF2-40B4-BE49-F238E27FC236}">
                <a16:creationId xmlns:a16="http://schemas.microsoft.com/office/drawing/2014/main" id="{47B769D1-FCEA-4C09-AF4A-67ABCEDE120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42" t="21331" r="9450" b="44225"/>
          <a:stretch/>
        </p:blipFill>
        <p:spPr>
          <a:xfrm flipH="1">
            <a:off x="4181975" y="4904396"/>
            <a:ext cx="1579316" cy="140902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1" name="ZoneTexte 40">
            <a:extLst>
              <a:ext uri="{FF2B5EF4-FFF2-40B4-BE49-F238E27FC236}">
                <a16:creationId xmlns:a16="http://schemas.microsoft.com/office/drawing/2014/main" id="{C58501B4-6C14-47B8-9886-0AC4CE79BC96}"/>
              </a:ext>
            </a:extLst>
          </p:cNvPr>
          <p:cNvSpPr txBox="1"/>
          <p:nvPr/>
        </p:nvSpPr>
        <p:spPr>
          <a:xfrm>
            <a:off x="4165249" y="4587625"/>
            <a:ext cx="16309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cs typeface="Arial" panose="020B0604020202020204" pitchFamily="34" charset="0"/>
              </a:rPr>
              <a:t>Peau pigmentée</a:t>
            </a:r>
          </a:p>
        </p:txBody>
      </p:sp>
      <p:pic>
        <p:nvPicPr>
          <p:cNvPr id="42" name="Image 41">
            <a:extLst>
              <a:ext uri="{FF2B5EF4-FFF2-40B4-BE49-F238E27FC236}">
                <a16:creationId xmlns:a16="http://schemas.microsoft.com/office/drawing/2014/main" id="{723442B9-E75E-460D-B934-211DFD356C5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07" t="20616" b="45388"/>
          <a:stretch/>
        </p:blipFill>
        <p:spPr>
          <a:xfrm flipH="1">
            <a:off x="8747898" y="4918508"/>
            <a:ext cx="1579596" cy="141769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3" name="ZoneTexte 42">
            <a:extLst>
              <a:ext uri="{FF2B5EF4-FFF2-40B4-BE49-F238E27FC236}">
                <a16:creationId xmlns:a16="http://schemas.microsoft.com/office/drawing/2014/main" id="{49E53655-9756-433A-9D98-4625E58C7FFB}"/>
              </a:ext>
            </a:extLst>
          </p:cNvPr>
          <p:cNvSpPr txBox="1"/>
          <p:nvPr/>
        </p:nvSpPr>
        <p:spPr>
          <a:xfrm>
            <a:off x="8734488" y="4597962"/>
            <a:ext cx="15995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cs typeface="Arial" panose="020B0604020202020204" pitchFamily="34" charset="0"/>
              </a:rPr>
              <a:t>Peau lésionnelle</a:t>
            </a:r>
          </a:p>
        </p:txBody>
      </p:sp>
      <p:pic>
        <p:nvPicPr>
          <p:cNvPr id="44" name="Image 43">
            <a:extLst>
              <a:ext uri="{FF2B5EF4-FFF2-40B4-BE49-F238E27FC236}">
                <a16:creationId xmlns:a16="http://schemas.microsoft.com/office/drawing/2014/main" id="{CA63A6A9-EEA1-4B19-A983-95E11ED92512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52" t="20245" r="-1" b="46354"/>
          <a:stretch/>
        </p:blipFill>
        <p:spPr>
          <a:xfrm flipH="1">
            <a:off x="6477242" y="4918508"/>
            <a:ext cx="1584032" cy="139286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5" name="ZoneTexte 44">
            <a:extLst>
              <a:ext uri="{FF2B5EF4-FFF2-40B4-BE49-F238E27FC236}">
                <a16:creationId xmlns:a16="http://schemas.microsoft.com/office/drawing/2014/main" id="{E64729BE-E2CA-46A6-82E1-55F4126E2EE2}"/>
              </a:ext>
            </a:extLst>
          </p:cNvPr>
          <p:cNvSpPr txBox="1"/>
          <p:nvPr/>
        </p:nvSpPr>
        <p:spPr>
          <a:xfrm>
            <a:off x="6355080" y="4578924"/>
            <a:ext cx="18687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cs typeface="Arial" panose="020B0604020202020204" pitchFamily="34" charset="0"/>
              </a:rPr>
              <a:t>Peau péri-</a:t>
            </a:r>
            <a:r>
              <a:rPr lang="fr-FR" sz="1600" dirty="0" err="1">
                <a:cs typeface="Arial" panose="020B0604020202020204" pitchFamily="34" charset="0"/>
              </a:rPr>
              <a:t>lésionelle</a:t>
            </a:r>
            <a:endParaRPr lang="fr-FR" sz="1600" dirty="0">
              <a:cs typeface="Arial" panose="020B0604020202020204" pitchFamily="34" charset="0"/>
            </a:endParaRPr>
          </a:p>
        </p:txBody>
      </p:sp>
      <p:sp>
        <p:nvSpPr>
          <p:cNvPr id="4" name="Flèche : droite 3">
            <a:extLst>
              <a:ext uri="{FF2B5EF4-FFF2-40B4-BE49-F238E27FC236}">
                <a16:creationId xmlns:a16="http://schemas.microsoft.com/office/drawing/2014/main" id="{9ACD969B-9FE4-4834-AB72-B7D717683F48}"/>
              </a:ext>
            </a:extLst>
          </p:cNvPr>
          <p:cNvSpPr/>
          <p:nvPr/>
        </p:nvSpPr>
        <p:spPr>
          <a:xfrm>
            <a:off x="5895458" y="5527415"/>
            <a:ext cx="441787" cy="161653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Flèche : droite 46">
            <a:extLst>
              <a:ext uri="{FF2B5EF4-FFF2-40B4-BE49-F238E27FC236}">
                <a16:creationId xmlns:a16="http://schemas.microsoft.com/office/drawing/2014/main" id="{0F42B04F-15F0-4CB9-8E23-E85909311EFF}"/>
              </a:ext>
            </a:extLst>
          </p:cNvPr>
          <p:cNvSpPr/>
          <p:nvPr/>
        </p:nvSpPr>
        <p:spPr>
          <a:xfrm>
            <a:off x="8173838" y="5531225"/>
            <a:ext cx="441787" cy="161653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94628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82">
            <a:extLst>
              <a:ext uri="{FF2B5EF4-FFF2-40B4-BE49-F238E27FC236}">
                <a16:creationId xmlns:a16="http://schemas.microsoft.com/office/drawing/2014/main" id="{862C3A8E-774A-4766-853B-CCD1391BCE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478" y="87208"/>
            <a:ext cx="1132707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fr-FR" sz="2800" b="1" dirty="0" err="1">
                <a:solidFill>
                  <a:srgbClr val="0070C0"/>
                </a:solidFill>
                <a:latin typeface="+mn-lt"/>
              </a:rPr>
              <a:t>Intégration</a:t>
            </a:r>
            <a:r>
              <a:rPr lang="en-US" altLang="fr-FR" sz="2800" b="1" dirty="0">
                <a:solidFill>
                  <a:srgbClr val="0070C0"/>
                </a:solidFill>
                <a:latin typeface="+mn-lt"/>
              </a:rPr>
              <a:t> dans </a:t>
            </a:r>
            <a:r>
              <a:rPr lang="en-US" altLang="fr-FR" sz="2800" b="1" dirty="0" err="1">
                <a:solidFill>
                  <a:srgbClr val="0070C0"/>
                </a:solidFill>
                <a:latin typeface="+mn-lt"/>
              </a:rPr>
              <a:t>l’écosystème</a:t>
            </a:r>
            <a:r>
              <a:rPr lang="en-US" altLang="fr-FR" sz="2800" b="1" dirty="0">
                <a:solidFill>
                  <a:srgbClr val="0070C0"/>
                </a:solidFill>
                <a:latin typeface="+mn-lt"/>
              </a:rPr>
              <a:t> / collaboration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C519CB7-3438-42F3-8302-6B542F3E1337}"/>
              </a:ext>
            </a:extLst>
          </p:cNvPr>
          <p:cNvSpPr/>
          <p:nvPr/>
        </p:nvSpPr>
        <p:spPr>
          <a:xfrm>
            <a:off x="624353" y="717905"/>
            <a:ext cx="11016000" cy="68400"/>
          </a:xfrm>
          <a:prstGeom prst="rect">
            <a:avLst/>
          </a:prstGeom>
          <a:gradFill>
            <a:gsLst>
              <a:gs pos="0">
                <a:srgbClr val="0070C0"/>
              </a:gs>
              <a:gs pos="50000">
                <a:srgbClr val="8FCFFF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à coins arrondis 26">
            <a:extLst>
              <a:ext uri="{FF2B5EF4-FFF2-40B4-BE49-F238E27FC236}">
                <a16:creationId xmlns:a16="http://schemas.microsoft.com/office/drawing/2014/main" id="{B1378678-AFAA-4D95-8CDE-BB46E972A55A}"/>
              </a:ext>
            </a:extLst>
          </p:cNvPr>
          <p:cNvSpPr/>
          <p:nvPr/>
        </p:nvSpPr>
        <p:spPr>
          <a:xfrm>
            <a:off x="235869" y="4728110"/>
            <a:ext cx="2897250" cy="1511606"/>
          </a:xfrm>
          <a:prstGeom prst="roundRect">
            <a:avLst/>
          </a:prstGeom>
          <a:solidFill>
            <a:srgbClr val="D7E4BD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tx1"/>
                </a:solidFill>
                <a:cs typeface="Arial" panose="020B0604020202020204" pitchFamily="34" charset="0"/>
              </a:rPr>
              <a:t>Unité de Dermatologie générale, inflammatoire et auto-immune</a:t>
            </a:r>
          </a:p>
          <a:p>
            <a:pPr algn="ctr"/>
            <a:r>
              <a:rPr lang="fr-FR" sz="1600" b="1" dirty="0">
                <a:solidFill>
                  <a:schemeClr val="tx1"/>
                </a:solidFill>
                <a:cs typeface="Arial" panose="020B0604020202020204" pitchFamily="34" charset="0"/>
              </a:rPr>
              <a:t>Hôpital Saint-André</a:t>
            </a:r>
          </a:p>
          <a:p>
            <a:pPr algn="ctr">
              <a:spcBef>
                <a:spcPts val="600"/>
              </a:spcBef>
            </a:pPr>
            <a:r>
              <a:rPr lang="fr-FR" sz="1600" dirty="0">
                <a:solidFill>
                  <a:schemeClr val="tx1"/>
                </a:solidFill>
                <a:cs typeface="Arial" panose="020B0604020202020204" pitchFamily="34" charset="0"/>
              </a:rPr>
              <a:t>Julien Seneschal, PU-PH</a:t>
            </a:r>
            <a:endParaRPr lang="fr-FR" sz="1600" b="1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ctr">
              <a:spcBef>
                <a:spcPts val="600"/>
              </a:spcBef>
            </a:pPr>
            <a:endParaRPr lang="fr-FR" sz="2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8" name="Rectangle à coins arrondis 27">
            <a:extLst>
              <a:ext uri="{FF2B5EF4-FFF2-40B4-BE49-F238E27FC236}">
                <a16:creationId xmlns:a16="http://schemas.microsoft.com/office/drawing/2014/main" id="{21EE4699-1EA6-4016-9E52-BB5A1B118168}"/>
              </a:ext>
            </a:extLst>
          </p:cNvPr>
          <p:cNvSpPr/>
          <p:nvPr/>
        </p:nvSpPr>
        <p:spPr>
          <a:xfrm>
            <a:off x="244848" y="1819176"/>
            <a:ext cx="2897572" cy="940656"/>
          </a:xfrm>
          <a:prstGeom prst="roundRect">
            <a:avLst/>
          </a:prstGeom>
          <a:solidFill>
            <a:srgbClr val="D7E4BD"/>
          </a:solidFill>
          <a:ln>
            <a:solidFill>
              <a:srgbClr val="D7E4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1600" b="1" dirty="0" err="1">
                <a:solidFill>
                  <a:schemeClr val="tx1"/>
                </a:solidFill>
                <a:cs typeface="Arial" panose="020B0604020202020204" pitchFamily="34" charset="0"/>
              </a:rPr>
              <a:t>Aquiderm</a:t>
            </a:r>
            <a:endParaRPr lang="fr-FR" sz="1600" b="1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ctr">
              <a:spcBef>
                <a:spcPts val="600"/>
              </a:spcBef>
            </a:pPr>
            <a:r>
              <a:rPr lang="fr-FR" sz="1600" dirty="0">
                <a:solidFill>
                  <a:schemeClr val="tx1"/>
                </a:solidFill>
                <a:cs typeface="Arial" panose="020B0604020202020204" pitchFamily="34" charset="0"/>
              </a:rPr>
              <a:t>Jérôme Rambert, Manager</a:t>
            </a:r>
          </a:p>
          <a:p>
            <a:pPr algn="ctr"/>
            <a:r>
              <a:rPr lang="fr-FR" sz="1600" dirty="0">
                <a:solidFill>
                  <a:schemeClr val="tx1"/>
                </a:solidFill>
                <a:cs typeface="Arial" panose="020B0604020202020204" pitchFamily="34" charset="0"/>
              </a:rPr>
              <a:t>Muriel </a:t>
            </a:r>
            <a:r>
              <a:rPr lang="fr-FR" sz="1600" dirty="0" err="1">
                <a:solidFill>
                  <a:schemeClr val="tx1"/>
                </a:solidFill>
                <a:cs typeface="Arial" panose="020B0604020202020204" pitchFamily="34" charset="0"/>
              </a:rPr>
              <a:t>Cario</a:t>
            </a:r>
            <a:r>
              <a:rPr lang="fr-FR" sz="1600" dirty="0">
                <a:solidFill>
                  <a:schemeClr val="tx1"/>
                </a:solidFill>
                <a:cs typeface="Arial" panose="020B0604020202020204" pitchFamily="34" charset="0"/>
              </a:rPr>
              <a:t>, </a:t>
            </a:r>
            <a:r>
              <a:rPr lang="fr-FR" sz="1600" dirty="0" err="1">
                <a:solidFill>
                  <a:schemeClr val="tx1"/>
                </a:solidFill>
                <a:cs typeface="Arial" panose="020B0604020202020204" pitchFamily="34" charset="0"/>
              </a:rPr>
              <a:t>co</a:t>
            </a:r>
            <a:r>
              <a:rPr lang="fr-FR" sz="1600" dirty="0">
                <a:solidFill>
                  <a:schemeClr val="tx1"/>
                </a:solidFill>
                <a:cs typeface="Arial" panose="020B0604020202020204" pitchFamily="34" charset="0"/>
              </a:rPr>
              <a:t>-manager</a:t>
            </a:r>
          </a:p>
          <a:p>
            <a:pPr algn="ctr"/>
            <a:endParaRPr lang="fr-FR" sz="2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ctr">
              <a:spcBef>
                <a:spcPts val="600"/>
              </a:spcBef>
            </a:pPr>
            <a:endParaRPr lang="fr-FR" sz="2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0" name="Double flèche horizontale 29">
            <a:extLst>
              <a:ext uri="{FF2B5EF4-FFF2-40B4-BE49-F238E27FC236}">
                <a16:creationId xmlns:a16="http://schemas.microsoft.com/office/drawing/2014/main" id="{084C79D9-7917-4699-84A6-283FD437680F}"/>
              </a:ext>
            </a:extLst>
          </p:cNvPr>
          <p:cNvSpPr/>
          <p:nvPr/>
        </p:nvSpPr>
        <p:spPr>
          <a:xfrm rot="12991286">
            <a:off x="3132567" y="2650326"/>
            <a:ext cx="864096" cy="252000"/>
          </a:xfrm>
          <a:prstGeom prst="left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à coins arrondis 11">
            <a:extLst>
              <a:ext uri="{FF2B5EF4-FFF2-40B4-BE49-F238E27FC236}">
                <a16:creationId xmlns:a16="http://schemas.microsoft.com/office/drawing/2014/main" id="{28334848-DDBF-453F-A302-BDBBAF42F917}"/>
              </a:ext>
            </a:extLst>
          </p:cNvPr>
          <p:cNvSpPr/>
          <p:nvPr/>
        </p:nvSpPr>
        <p:spPr>
          <a:xfrm>
            <a:off x="4082790" y="3010669"/>
            <a:ext cx="3579851" cy="1241021"/>
          </a:xfrm>
          <a:prstGeom prst="roundRect">
            <a:avLst/>
          </a:prstGeom>
          <a:solidFill>
            <a:srgbClr val="E9EFF7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chemeClr val="tx1"/>
                </a:solidFill>
                <a:cs typeface="Arial" panose="020B0604020202020204" pitchFamily="34" charset="0"/>
              </a:rPr>
              <a:t>Groupe </a:t>
            </a:r>
          </a:p>
          <a:p>
            <a:pPr algn="ctr"/>
            <a:r>
              <a:rPr lang="fr-FR" sz="2000" b="1" dirty="0" err="1">
                <a:solidFill>
                  <a:schemeClr val="tx1"/>
                </a:solidFill>
                <a:cs typeface="Arial" panose="020B0604020202020204" pitchFamily="34" charset="0"/>
              </a:rPr>
              <a:t>Immuno-dermatologie</a:t>
            </a:r>
            <a:endParaRPr lang="fr-FR" sz="2000" b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3" name="Double flèche horizontale 29">
            <a:extLst>
              <a:ext uri="{FF2B5EF4-FFF2-40B4-BE49-F238E27FC236}">
                <a16:creationId xmlns:a16="http://schemas.microsoft.com/office/drawing/2014/main" id="{9C555759-D287-4F3F-AB80-78253A6C6984}"/>
              </a:ext>
            </a:extLst>
          </p:cNvPr>
          <p:cNvSpPr/>
          <p:nvPr/>
        </p:nvSpPr>
        <p:spPr>
          <a:xfrm rot="8636370">
            <a:off x="3131327" y="4486271"/>
            <a:ext cx="864096" cy="252000"/>
          </a:xfrm>
          <a:prstGeom prst="left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5EC002B5-03BC-4BFA-8B11-D9ACEF226B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22976" y="2843687"/>
            <a:ext cx="1068953" cy="91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Double flèche horizontale 29">
            <a:extLst>
              <a:ext uri="{FF2B5EF4-FFF2-40B4-BE49-F238E27FC236}">
                <a16:creationId xmlns:a16="http://schemas.microsoft.com/office/drawing/2014/main" id="{095481F0-3069-41B0-9AC0-4C5A7BC011EB}"/>
              </a:ext>
            </a:extLst>
          </p:cNvPr>
          <p:cNvSpPr/>
          <p:nvPr/>
        </p:nvSpPr>
        <p:spPr>
          <a:xfrm rot="8636370">
            <a:off x="7702741" y="2648125"/>
            <a:ext cx="864096" cy="252000"/>
          </a:xfrm>
          <a:prstGeom prst="left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Double flèche horizontale 29">
            <a:extLst>
              <a:ext uri="{FF2B5EF4-FFF2-40B4-BE49-F238E27FC236}">
                <a16:creationId xmlns:a16="http://schemas.microsoft.com/office/drawing/2014/main" id="{56379CCB-7D6B-4BAA-9DD4-AD08A8A6EC61}"/>
              </a:ext>
            </a:extLst>
          </p:cNvPr>
          <p:cNvSpPr/>
          <p:nvPr/>
        </p:nvSpPr>
        <p:spPr>
          <a:xfrm rot="12991286">
            <a:off x="7701501" y="4484070"/>
            <a:ext cx="864096" cy="252000"/>
          </a:xfrm>
          <a:prstGeom prst="left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642933B6-93E0-4F8B-9490-8519B5BF112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2394" y="1912948"/>
            <a:ext cx="1931988" cy="93073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FF29107C-43B2-410E-B497-66F4FDFCB92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0081" y="6317050"/>
            <a:ext cx="1054158" cy="540950"/>
          </a:xfrm>
          <a:prstGeom prst="rect">
            <a:avLst/>
          </a:prstGeom>
        </p:spPr>
      </p:pic>
      <p:sp>
        <p:nvSpPr>
          <p:cNvPr id="19" name="Rectangle à coins arrondis 27">
            <a:extLst>
              <a:ext uri="{FF2B5EF4-FFF2-40B4-BE49-F238E27FC236}">
                <a16:creationId xmlns:a16="http://schemas.microsoft.com/office/drawing/2014/main" id="{59447B48-3297-44FB-AA42-9F203624AEBD}"/>
              </a:ext>
            </a:extLst>
          </p:cNvPr>
          <p:cNvSpPr/>
          <p:nvPr/>
        </p:nvSpPr>
        <p:spPr>
          <a:xfrm>
            <a:off x="8833283" y="1819176"/>
            <a:ext cx="2897572" cy="940656"/>
          </a:xfrm>
          <a:prstGeom prst="roundRect">
            <a:avLst/>
          </a:prstGeom>
          <a:solidFill>
            <a:srgbClr val="FFDA8F"/>
          </a:solidFill>
          <a:ln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tx1"/>
                </a:solidFill>
                <a:cs typeface="Arial" panose="020B0604020202020204" pitchFamily="34" charset="0"/>
              </a:rPr>
              <a:t>IGBMC – Strasbourg</a:t>
            </a:r>
          </a:p>
          <a:p>
            <a:pPr algn="ctr"/>
            <a:r>
              <a:rPr lang="fr-FR" sz="1600" dirty="0">
                <a:solidFill>
                  <a:schemeClr val="tx1"/>
                </a:solidFill>
                <a:cs typeface="Arial" panose="020B0604020202020204" pitchFamily="34" charset="0"/>
              </a:rPr>
              <a:t>M. Li</a:t>
            </a:r>
          </a:p>
          <a:p>
            <a:pPr algn="ctr"/>
            <a:r>
              <a:rPr lang="fr-FR" sz="1600" b="1" dirty="0">
                <a:solidFill>
                  <a:schemeClr val="tx1"/>
                </a:solidFill>
                <a:cs typeface="Arial" panose="020B0604020202020204" pitchFamily="34" charset="0"/>
              </a:rPr>
              <a:t>Projet dermatite atopique</a:t>
            </a:r>
            <a:endParaRPr lang="fr-FR" sz="16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ctr"/>
            <a:endParaRPr lang="fr-FR" sz="2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20" name="Rectangle à coins arrondis 27">
            <a:extLst>
              <a:ext uri="{FF2B5EF4-FFF2-40B4-BE49-F238E27FC236}">
                <a16:creationId xmlns:a16="http://schemas.microsoft.com/office/drawing/2014/main" id="{B5A69D82-6E25-4594-A929-22E2BD907420}"/>
              </a:ext>
            </a:extLst>
          </p:cNvPr>
          <p:cNvSpPr/>
          <p:nvPr/>
        </p:nvSpPr>
        <p:spPr>
          <a:xfrm>
            <a:off x="8833283" y="3257369"/>
            <a:ext cx="2897572" cy="940656"/>
          </a:xfrm>
          <a:prstGeom prst="roundRect">
            <a:avLst/>
          </a:prstGeom>
          <a:solidFill>
            <a:srgbClr val="FFDA8F"/>
          </a:solidFill>
          <a:ln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tx1"/>
                </a:solidFill>
                <a:cs typeface="Arial" panose="020B0604020202020204" pitchFamily="34" charset="0"/>
              </a:rPr>
              <a:t>LITEC – Poitiers</a:t>
            </a:r>
          </a:p>
          <a:p>
            <a:pPr algn="ctr"/>
            <a:r>
              <a:rPr lang="fr-FR" sz="1600" dirty="0">
                <a:solidFill>
                  <a:schemeClr val="tx1"/>
                </a:solidFill>
                <a:cs typeface="Arial" panose="020B0604020202020204" pitchFamily="34" charset="0"/>
              </a:rPr>
              <a:t>F. Morel, JF Jegou, C. Bodet</a:t>
            </a:r>
          </a:p>
          <a:p>
            <a:pPr algn="ctr"/>
            <a:r>
              <a:rPr lang="fr-FR" sz="1600" b="1" dirty="0">
                <a:solidFill>
                  <a:schemeClr val="tx1"/>
                </a:solidFill>
                <a:cs typeface="Arial" panose="020B0604020202020204" pitchFamily="34" charset="0"/>
              </a:rPr>
              <a:t>Projets vitiligo, DA</a:t>
            </a:r>
            <a:endParaRPr lang="fr-FR" sz="16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ctr"/>
            <a:endParaRPr lang="fr-FR" sz="2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ctr">
              <a:spcBef>
                <a:spcPts val="600"/>
              </a:spcBef>
            </a:pPr>
            <a:r>
              <a:rPr lang="fr-FR" sz="200" dirty="0" err="1">
                <a:solidFill>
                  <a:schemeClr val="tx1"/>
                </a:solidFill>
                <a:cs typeface="Arial" panose="020B0604020202020204" pitchFamily="34" charset="0"/>
              </a:rPr>
              <a:t>Pigmen</a:t>
            </a:r>
            <a:endParaRPr lang="fr-FR" sz="2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21" name="Rectangle à coins arrondis 27">
            <a:extLst>
              <a:ext uri="{FF2B5EF4-FFF2-40B4-BE49-F238E27FC236}">
                <a16:creationId xmlns:a16="http://schemas.microsoft.com/office/drawing/2014/main" id="{472BA66B-D366-427E-999C-3EDA9628A48D}"/>
              </a:ext>
            </a:extLst>
          </p:cNvPr>
          <p:cNvSpPr/>
          <p:nvPr/>
        </p:nvSpPr>
        <p:spPr>
          <a:xfrm>
            <a:off x="8833283" y="4728110"/>
            <a:ext cx="2897572" cy="940656"/>
          </a:xfrm>
          <a:prstGeom prst="roundRect">
            <a:avLst/>
          </a:prstGeom>
          <a:solidFill>
            <a:srgbClr val="FFDA8F"/>
          </a:solidFill>
          <a:ln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tx1"/>
                </a:solidFill>
                <a:cs typeface="Arial" panose="020B0604020202020204" pitchFamily="34" charset="0"/>
              </a:rPr>
              <a:t>HMS – Boston</a:t>
            </a:r>
          </a:p>
          <a:p>
            <a:pPr algn="ctr"/>
            <a:r>
              <a:rPr lang="fr-FR" sz="1600" dirty="0">
                <a:solidFill>
                  <a:schemeClr val="tx1"/>
                </a:solidFill>
                <a:cs typeface="Arial" panose="020B0604020202020204" pitchFamily="34" charset="0"/>
              </a:rPr>
              <a:t>T. </a:t>
            </a:r>
            <a:r>
              <a:rPr lang="fr-FR" sz="1600" dirty="0" err="1">
                <a:solidFill>
                  <a:schemeClr val="tx1"/>
                </a:solidFill>
                <a:cs typeface="Arial" panose="020B0604020202020204" pitchFamily="34" charset="0"/>
              </a:rPr>
              <a:t>Schatton</a:t>
            </a:r>
            <a:endParaRPr lang="fr-FR" sz="16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ctr"/>
            <a:r>
              <a:rPr lang="fr-FR" sz="1600" b="1" dirty="0">
                <a:solidFill>
                  <a:schemeClr val="tx1"/>
                </a:solidFill>
                <a:cs typeface="Arial" panose="020B0604020202020204" pitchFamily="34" charset="0"/>
              </a:rPr>
              <a:t>Projet PD1/mélanome</a:t>
            </a:r>
            <a:endParaRPr lang="fr-FR" sz="16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ctr"/>
            <a:endParaRPr lang="fr-FR" sz="2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ctr">
              <a:spcBef>
                <a:spcPts val="600"/>
              </a:spcBef>
            </a:pPr>
            <a:endParaRPr lang="fr-FR" sz="2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22" name="Double flèche horizontale 29">
            <a:extLst>
              <a:ext uri="{FF2B5EF4-FFF2-40B4-BE49-F238E27FC236}">
                <a16:creationId xmlns:a16="http://schemas.microsoft.com/office/drawing/2014/main" id="{3341C854-DF68-46BD-9E72-83BE52AB77D1}"/>
              </a:ext>
            </a:extLst>
          </p:cNvPr>
          <p:cNvSpPr/>
          <p:nvPr/>
        </p:nvSpPr>
        <p:spPr>
          <a:xfrm rot="10800000">
            <a:off x="7837084" y="3540703"/>
            <a:ext cx="864096" cy="252000"/>
          </a:xfrm>
          <a:prstGeom prst="left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Double flèche horizontale 29">
            <a:extLst>
              <a:ext uri="{FF2B5EF4-FFF2-40B4-BE49-F238E27FC236}">
                <a16:creationId xmlns:a16="http://schemas.microsoft.com/office/drawing/2014/main" id="{1753EB46-D83E-4AC2-82B5-2825A86F5006}"/>
              </a:ext>
            </a:extLst>
          </p:cNvPr>
          <p:cNvSpPr/>
          <p:nvPr/>
        </p:nvSpPr>
        <p:spPr>
          <a:xfrm rot="5400000">
            <a:off x="5548715" y="4604622"/>
            <a:ext cx="648000" cy="252000"/>
          </a:xfrm>
          <a:prstGeom prst="left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à coins arrondis 27">
            <a:extLst>
              <a:ext uri="{FF2B5EF4-FFF2-40B4-BE49-F238E27FC236}">
                <a16:creationId xmlns:a16="http://schemas.microsoft.com/office/drawing/2014/main" id="{4E9BCFA1-D764-4BBF-AB63-0307FAE1785B}"/>
              </a:ext>
            </a:extLst>
          </p:cNvPr>
          <p:cNvSpPr/>
          <p:nvPr/>
        </p:nvSpPr>
        <p:spPr>
          <a:xfrm>
            <a:off x="4082790" y="5175264"/>
            <a:ext cx="3579850" cy="1351266"/>
          </a:xfrm>
          <a:prstGeom prst="roundRect">
            <a:avLst/>
          </a:prstGeom>
          <a:solidFill>
            <a:srgbClr val="D7E4BD"/>
          </a:solidFill>
          <a:ln>
            <a:solidFill>
              <a:srgbClr val="D7E4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tx1"/>
                </a:solidFill>
                <a:cs typeface="Arial" panose="020B0604020202020204" pitchFamily="34" charset="0"/>
              </a:rPr>
              <a:t>Groupe Fibrose / réparation</a:t>
            </a:r>
          </a:p>
          <a:p>
            <a:pPr algn="ctr"/>
            <a:r>
              <a:rPr lang="fr-FR" sz="1600" dirty="0">
                <a:solidFill>
                  <a:schemeClr val="tx1"/>
                </a:solidFill>
                <a:cs typeface="Arial" panose="020B0604020202020204" pitchFamily="34" charset="0"/>
              </a:rPr>
              <a:t>Sclérodermie systémique</a:t>
            </a:r>
          </a:p>
          <a:p>
            <a:pPr algn="ctr"/>
            <a:r>
              <a:rPr lang="fr-FR" sz="1600" dirty="0">
                <a:solidFill>
                  <a:schemeClr val="tx1"/>
                </a:solidFill>
                <a:cs typeface="Arial" panose="020B0604020202020204" pitchFamily="34" charset="0"/>
              </a:rPr>
              <a:t>Cécile </a:t>
            </a:r>
            <a:r>
              <a:rPr lang="fr-FR" sz="1600" dirty="0" err="1">
                <a:solidFill>
                  <a:schemeClr val="tx1"/>
                </a:solidFill>
                <a:cs typeface="Arial" panose="020B0604020202020204" pitchFamily="34" charset="0"/>
              </a:rPr>
              <a:t>Contin</a:t>
            </a:r>
            <a:r>
              <a:rPr lang="fr-FR" sz="1600" dirty="0">
                <a:solidFill>
                  <a:schemeClr val="tx1"/>
                </a:solidFill>
                <a:cs typeface="Arial" panose="020B0604020202020204" pitchFamily="34" charset="0"/>
              </a:rPr>
              <a:t>-Bordes</a:t>
            </a:r>
          </a:p>
          <a:p>
            <a:pPr algn="ctr"/>
            <a:r>
              <a:rPr lang="fr-FR" sz="1600" dirty="0">
                <a:solidFill>
                  <a:schemeClr val="tx1"/>
                </a:solidFill>
                <a:cs typeface="Arial" panose="020B0604020202020204" pitchFamily="34" charset="0"/>
              </a:rPr>
              <a:t>Marie Elise </a:t>
            </a:r>
            <a:r>
              <a:rPr lang="fr-FR" sz="1600" dirty="0" err="1">
                <a:solidFill>
                  <a:schemeClr val="tx1"/>
                </a:solidFill>
                <a:cs typeface="Arial" panose="020B0604020202020204" pitchFamily="34" charset="0"/>
              </a:rPr>
              <a:t>Truchetet</a:t>
            </a:r>
            <a:endParaRPr lang="fr-FR" sz="16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ctr"/>
            <a:endParaRPr lang="fr-FR" sz="2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ctr"/>
            <a:endParaRPr lang="fr-FR" sz="2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51992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2597</TotalTime>
  <Words>220</Words>
  <Application>Microsoft Office PowerPoint</Application>
  <PresentationFormat>Grand écran</PresentationFormat>
  <Paragraphs>68</Paragraphs>
  <Slides>5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2" baseType="lpstr">
      <vt:lpstr>ＭＳ Ｐゴシック</vt:lpstr>
      <vt:lpstr>ＭＳ Ｐゴシック</vt:lpstr>
      <vt:lpstr>Arial</vt:lpstr>
      <vt:lpstr>Calibri</vt:lpstr>
      <vt:lpstr>Calibri Light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katia boniface</dc:creator>
  <cp:lastModifiedBy>Katia</cp:lastModifiedBy>
  <cp:revision>191</cp:revision>
  <dcterms:created xsi:type="dcterms:W3CDTF">2018-09-08T13:33:07Z</dcterms:created>
  <dcterms:modified xsi:type="dcterms:W3CDTF">2025-05-26T07:04:31Z</dcterms:modified>
</cp:coreProperties>
</file>