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64" r:id="rId5"/>
    <p:sldId id="263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22" autoAdjust="0"/>
    <p:restoredTop sz="94963" autoAdjust="0"/>
  </p:normalViewPr>
  <p:slideViewPr>
    <p:cSldViewPr>
      <p:cViewPr varScale="1">
        <p:scale>
          <a:sx n="43" d="100"/>
          <a:sy n="43" d="100"/>
        </p:scale>
        <p:origin x="8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3F7BB-C14A-4E8B-B02C-C87A725AB79C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5B79-A7CF-47FA-A801-91536BA98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5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Campus </a:t>
            </a:r>
            <a:r>
              <a:rPr lang="fr-FR" dirty="0" err="1" smtClean="0"/>
              <a:t>biotech</a:t>
            </a:r>
            <a:r>
              <a:rPr lang="fr-FR" dirty="0" smtClean="0"/>
              <a:t> et  santé globale plus santé</a:t>
            </a:r>
            <a:r>
              <a:rPr lang="fr-FR" baseline="0" dirty="0" smtClean="0"/>
              <a:t> durable et éclairage politique publique pour cet objectif</a:t>
            </a:r>
            <a:endParaRPr lang="fr-FR" dirty="0" smtClean="0"/>
          </a:p>
          <a:p>
            <a:r>
              <a:rPr lang="fr-FR" dirty="0" smtClean="0"/>
              <a:t>Lien en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5B79-A7CF-47FA-A801-91536BA986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72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Favoriser le continuum recherche-industrie-usagers</a:t>
            </a:r>
          </a:p>
          <a:p>
            <a:r>
              <a:rPr lang="fr-FR" dirty="0" smtClean="0"/>
              <a:t>Favoriser l’accès aux soins et aux soignants sur tous les territoires</a:t>
            </a:r>
          </a:p>
          <a:p>
            <a:r>
              <a:rPr lang="fr-FR" dirty="0" smtClean="0"/>
              <a:t>Consolider des secteurs phares en santé.</a:t>
            </a:r>
          </a:p>
          <a:p>
            <a:r>
              <a:rPr lang="fr-FR" dirty="0" smtClean="0"/>
              <a:t>Politique</a:t>
            </a:r>
            <a:r>
              <a:rPr lang="fr-FR" baseline="0" dirty="0" smtClean="0"/>
              <a:t> offensive</a:t>
            </a:r>
          </a:p>
          <a:p>
            <a:r>
              <a:rPr lang="fr-FR" baseline="0" dirty="0" smtClean="0"/>
              <a:t>IA et jumeau num2RIQUE et santé numérique.</a:t>
            </a:r>
          </a:p>
          <a:p>
            <a:r>
              <a:rPr lang="fr-FR" baseline="0" dirty="0" smtClean="0"/>
              <a:t>Nouveaux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et aspect éthique</a:t>
            </a:r>
          </a:p>
          <a:p>
            <a:r>
              <a:rPr lang="fr-FR" baseline="0" dirty="0" smtClean="0"/>
              <a:t>Chantier 1 - Renforcer le tissu industriel existant et relocaliser des productions...................................................................p.18</a:t>
            </a:r>
          </a:p>
          <a:p>
            <a:r>
              <a:rPr lang="fr-FR" baseline="0" dirty="0" smtClean="0"/>
              <a:t>Chantier 2 - Créer les industries de demain................................................................................................................................... p.20</a:t>
            </a:r>
          </a:p>
          <a:p>
            <a:r>
              <a:rPr lang="fr-FR" baseline="0" dirty="0" smtClean="0"/>
              <a:t>Chantier 3 - Favoriser le continuum recherche-industrie-usagers</a:t>
            </a:r>
          </a:p>
          <a:p>
            <a:r>
              <a:rPr lang="fr-FR" baseline="0" dirty="0" smtClean="0"/>
              <a:t>Asseoir une plateforme de </a:t>
            </a:r>
            <a:r>
              <a:rPr lang="fr-FR" baseline="0" dirty="0" err="1" smtClean="0"/>
              <a:t>bioproduction</a:t>
            </a:r>
            <a:r>
              <a:rPr lang="fr-FR" baseline="0" dirty="0" smtClean="0"/>
              <a:t>.................................................................................................................p.22</a:t>
            </a:r>
          </a:p>
          <a:p>
            <a:r>
              <a:rPr lang="fr-FR" baseline="0" dirty="0" smtClean="0"/>
              <a:t>Chantier 2 - </a:t>
            </a:r>
            <a:r>
              <a:rPr lang="fr-FR" baseline="0" dirty="0" err="1" smtClean="0"/>
              <a:t>Biosourcer</a:t>
            </a:r>
            <a:r>
              <a:rPr lang="fr-FR" baseline="0" dirty="0" smtClean="0"/>
              <a:t>, un avenir des industries de santé..........................................................................................................p.23</a:t>
            </a:r>
          </a:p>
          <a:p>
            <a:r>
              <a:rPr lang="fr-FR" baseline="0" dirty="0" smtClean="0"/>
              <a:t>Chantier 3 - Structurer la filière industrielle de lutte contre les maladies infectieuses émergentes.......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5B79-A7CF-47FA-A801-91536BA986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03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71214"/>
            <a:ext cx="18288000" cy="13029429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9" b="-20179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0" y="6652750"/>
            <a:ext cx="5374516" cy="2339242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1837" y="3589030"/>
            <a:ext cx="4618190" cy="461819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807930" y="8642815"/>
            <a:ext cx="3250609" cy="1507227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10" y="0"/>
                </a:lnTo>
                <a:lnTo>
                  <a:pt x="3250610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3047651" y="2596090"/>
            <a:ext cx="5746563" cy="114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Programme </a:t>
            </a:r>
          </a:p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 la journée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701957" y="5538496"/>
            <a:ext cx="6833034" cy="116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26 mai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5B7D9-3986-F96F-7119-E6767276E7F2}"/>
              </a:ext>
            </a:extLst>
          </p:cNvPr>
          <p:cNvSpPr/>
          <p:nvPr/>
        </p:nvSpPr>
        <p:spPr>
          <a:xfrm>
            <a:off x="3124200" y="800281"/>
            <a:ext cx="10287000" cy="2636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>
                <a:solidFill>
                  <a:schemeClr val="tx1"/>
                </a:solidFill>
              </a:rPr>
              <a:t>Humain Recomposé et Reconstruit en Santé</a:t>
            </a:r>
            <a:r>
              <a:rPr lang="fr-FR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8A02A-F968-7EC5-EE90-68743EE707B4}"/>
              </a:ext>
            </a:extLst>
          </p:cNvPr>
          <p:cNvSpPr/>
          <p:nvPr/>
        </p:nvSpPr>
        <p:spPr>
          <a:xfrm>
            <a:off x="3124200" y="3496835"/>
            <a:ext cx="102870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</a:rPr>
              <a:t>Introduction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07" y="-1218241"/>
            <a:ext cx="18289585" cy="130282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07" y="-1065841"/>
            <a:ext cx="18289585" cy="13028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71214"/>
            <a:ext cx="18288000" cy="13029429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20179" b="-2017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8550106"/>
            <a:ext cx="3990595" cy="1736894"/>
          </a:xfrm>
          <a:custGeom>
            <a:avLst/>
            <a:gdLst/>
            <a:ahLst/>
            <a:cxnLst/>
            <a:rect l="l" t="t" r="r" b="b"/>
            <a:pathLst>
              <a:path w="3990595" h="1736894">
                <a:moveTo>
                  <a:pt x="0" y="0"/>
                </a:moveTo>
                <a:lnTo>
                  <a:pt x="3990595" y="0"/>
                </a:lnTo>
                <a:lnTo>
                  <a:pt x="3990595" y="1736894"/>
                </a:lnTo>
                <a:lnTo>
                  <a:pt x="0" y="173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344242" y="8779773"/>
            <a:ext cx="3250609" cy="1507227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72" y="-50966"/>
            <a:ext cx="17045893" cy="87058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364561" y="7941573"/>
            <a:ext cx="6313839" cy="859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344242" y="876300"/>
            <a:ext cx="97195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649200" y="1714500"/>
            <a:ext cx="97195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240000" y="2171700"/>
            <a:ext cx="97195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2674913" y="3543300"/>
            <a:ext cx="97195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110158" y="6687497"/>
            <a:ext cx="971958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-33010"/>
            <a:ext cx="1520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5B9BD5">
                    <a:lumMod val="50000"/>
                  </a:srgbClr>
                </a:solidFill>
              </a:rPr>
              <a:t>Acquérir, Modéliser, Mesurer,  Diagnostiquer, Recomposer,  Reconstruire, Restaurer Prédire…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561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33500"/>
            <a:ext cx="18288000" cy="13029429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20179" b="-20179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0" y="8550106"/>
            <a:ext cx="3990595" cy="1736894"/>
          </a:xfrm>
          <a:custGeom>
            <a:avLst/>
            <a:gdLst/>
            <a:ahLst/>
            <a:cxnLst/>
            <a:rect l="l" t="t" r="r" b="b"/>
            <a:pathLst>
              <a:path w="3990595" h="1736894">
                <a:moveTo>
                  <a:pt x="0" y="0"/>
                </a:moveTo>
                <a:lnTo>
                  <a:pt x="3990595" y="0"/>
                </a:lnTo>
                <a:lnTo>
                  <a:pt x="3990595" y="1736894"/>
                </a:lnTo>
                <a:lnTo>
                  <a:pt x="0" y="173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4344242" y="8779773"/>
            <a:ext cx="3250609" cy="1507227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D6037-7677-8C8F-C867-B1B06B72D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051156"/>
            <a:ext cx="13240422" cy="772861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53610" y="1562100"/>
            <a:ext cx="740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Interactifs et pluridisciplinaire</a:t>
            </a:r>
            <a:endParaRPr lang="fr-FR" sz="4400" dirty="0"/>
          </a:p>
        </p:txBody>
      </p:sp>
      <p:sp>
        <p:nvSpPr>
          <p:cNvPr id="10" name="Rectangle 9"/>
          <p:cNvSpPr/>
          <p:nvPr/>
        </p:nvSpPr>
        <p:spPr>
          <a:xfrm>
            <a:off x="0" y="-33010"/>
            <a:ext cx="1805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5B9BD5">
                    <a:lumMod val="50000"/>
                  </a:srgbClr>
                </a:solidFill>
              </a:rPr>
              <a:t>Accompagner, Promouvoir, Connecter</a:t>
            </a:r>
            <a:r>
              <a:rPr lang="fr-FR" sz="2800" i="1" dirty="0">
                <a:solidFill>
                  <a:srgbClr val="5B9BD5">
                    <a:lumMod val="50000"/>
                  </a:srgbClr>
                </a:solidFill>
              </a:rPr>
              <a:t>, Valoriser, Faciliter, Aider, Fédérer, Appuyer, Interconnecter, Intercéder…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82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-647700"/>
            <a:ext cx="17754600" cy="1154430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t="-20179" b="-20179"/>
            </a:stretch>
          </a:blipFill>
        </p:spPr>
        <p:txBody>
          <a:bodyPr/>
          <a:lstStyle/>
          <a:p>
            <a:pPr lvl="0"/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8550106"/>
            <a:ext cx="3990595" cy="1736894"/>
          </a:xfrm>
          <a:custGeom>
            <a:avLst/>
            <a:gdLst/>
            <a:ahLst/>
            <a:cxnLst/>
            <a:rect l="l" t="t" r="r" b="b"/>
            <a:pathLst>
              <a:path w="3990595" h="1736894">
                <a:moveTo>
                  <a:pt x="0" y="0"/>
                </a:moveTo>
                <a:lnTo>
                  <a:pt x="3990595" y="0"/>
                </a:lnTo>
                <a:lnTo>
                  <a:pt x="3990595" y="1736894"/>
                </a:lnTo>
                <a:lnTo>
                  <a:pt x="0" y="1736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344242" y="8779773"/>
            <a:ext cx="3250609" cy="1507227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62200" y="1181100"/>
            <a:ext cx="13106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Assurer une veille des appels à projets régionaux, européens et internationaux et leurs diffusions auprès des </a:t>
            </a:r>
            <a:r>
              <a:rPr lang="fr-FR" sz="2800" b="1" dirty="0" smtClean="0"/>
              <a:t>membres</a:t>
            </a:r>
          </a:p>
          <a:p>
            <a:endParaRPr lang="fr-FR" sz="2800" b="1" dirty="0"/>
          </a:p>
          <a:p>
            <a:r>
              <a:rPr lang="fr-FR" sz="2800" b="1" dirty="0"/>
              <a:t>Accompagner les chercheurs et leurs équipes dans la rédaction des appels à projet afin de maximiser leurs taux de </a:t>
            </a:r>
            <a:r>
              <a:rPr lang="fr-FR" sz="2800" b="1" dirty="0" smtClean="0"/>
              <a:t>réussites</a:t>
            </a:r>
          </a:p>
          <a:p>
            <a:endParaRPr lang="fr-FR" sz="2800" b="1" dirty="0"/>
          </a:p>
          <a:p>
            <a:r>
              <a:rPr lang="fr-FR" sz="2800" b="1" dirty="0"/>
              <a:t>Constituer une communauté de chercheurs et alimenter un annuaire de chercheurs et </a:t>
            </a:r>
            <a:r>
              <a:rPr lang="fr-FR" sz="2800" b="1" dirty="0" smtClean="0"/>
              <a:t>d’entreprises</a:t>
            </a:r>
          </a:p>
          <a:p>
            <a:endParaRPr lang="fr-FR" sz="2800" b="1" dirty="0"/>
          </a:p>
          <a:p>
            <a:r>
              <a:rPr lang="fr-FR" sz="2800" b="1" dirty="0"/>
              <a:t>Promouvoir et animer la science par l’organisation de séminaires annuels autour des avancées du réseau et de ses </a:t>
            </a:r>
            <a:r>
              <a:rPr lang="fr-FR" sz="2800" b="1" dirty="0" smtClean="0"/>
              <a:t>axes</a:t>
            </a:r>
          </a:p>
          <a:p>
            <a:endParaRPr lang="fr-FR" sz="2800" b="1" dirty="0"/>
          </a:p>
          <a:p>
            <a:r>
              <a:rPr lang="fr-FR" sz="2800" b="1" dirty="0"/>
              <a:t>Valoriser les travaux et les actions des membres du réseau à travers les réseaux </a:t>
            </a:r>
            <a:r>
              <a:rPr lang="fr-FR" sz="2800" b="1" dirty="0" smtClean="0"/>
              <a:t>sociaux</a:t>
            </a:r>
          </a:p>
          <a:p>
            <a:endParaRPr lang="fr-FR" sz="2800" b="1" dirty="0"/>
          </a:p>
          <a:p>
            <a:r>
              <a:rPr lang="fr-FR" sz="2800" b="1" dirty="0"/>
              <a:t>Connecter les réseaux de recherche régionaux, les différentes entités de recherche en leur proposant des actions </a:t>
            </a:r>
            <a:r>
              <a:rPr lang="fr-FR" sz="2800" b="1" dirty="0" smtClean="0"/>
              <a:t>conjointes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95" y="-656630"/>
            <a:ext cx="7772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Missions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5055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278</Words>
  <Application>Microsoft Office PowerPoint</Application>
  <PresentationFormat>Personnalisé</PresentationFormat>
  <Paragraphs>36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Open Sans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de la journée</dc:title>
  <dc:creator>thierryhauet</dc:creator>
  <cp:lastModifiedBy>HAUET Thierry</cp:lastModifiedBy>
  <cp:revision>14</cp:revision>
  <dcterms:created xsi:type="dcterms:W3CDTF">2006-08-16T00:00:00Z</dcterms:created>
  <dcterms:modified xsi:type="dcterms:W3CDTF">2025-05-26T07:41:31Z</dcterms:modified>
  <dc:identifier>DAGn394L-8U</dc:identifier>
</cp:coreProperties>
</file>