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147373998" r:id="rId3"/>
    <p:sldId id="2147373999" r:id="rId4"/>
    <p:sldId id="601" r:id="rId5"/>
    <p:sldId id="604" r:id="rId6"/>
    <p:sldId id="214737399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68952"/>
  </p:normalViewPr>
  <p:slideViewPr>
    <p:cSldViewPr snapToGrid="0">
      <p:cViewPr varScale="1">
        <p:scale>
          <a:sx n="75" d="100"/>
          <a:sy n="75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4CA8B-2382-4F1F-888A-17F17F9AA7A6}" type="datetimeFigureOut">
              <a:rPr lang="fr-FR" smtClean="0"/>
              <a:t>26/05/2025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8BD2B-7753-407F-951D-9A3FC3AE73D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26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Nous étudions les processus impliqués dans la santé mentale et développons des interventions en e-santé pour en retour mieux prendre en charge les troubles associés.</a:t>
            </a:r>
          </a:p>
          <a:p>
            <a:r>
              <a:rPr lang="fr-FR" noProof="0" dirty="0"/>
              <a:t>A l’INCIA, vous croiserez l’équipe qui est constituée de psychologues, de psychiatres, de neurologues et d’un ingénieur. Cette année, en ce qui concerne les étudiants en thèse, nous encadrons CD – qui est actuellement financée par l’UB pour un séjour de 4 mois à Newcastle </a:t>
            </a:r>
            <a:r>
              <a:rPr lang="fr-FR" noProof="0" dirty="0" err="1"/>
              <a:t>univ</a:t>
            </a:r>
            <a:r>
              <a:rPr lang="fr-FR" noProof="0" dirty="0"/>
              <a:t>. en Australie dans l’équipe de ma collègue JR et SD qui est en route pour l’Inde aujourd’hui.</a:t>
            </a:r>
          </a:p>
          <a:p>
            <a:r>
              <a:rPr lang="fr-FR" noProof="0" dirty="0"/>
              <a:t>Vous verrez moins souvent nos autres collaborateurs sur nos protocoles qui sont à l’hôpital Pellegrin, Haut-Lévêque, Charles Perrens et ceux de la Direction de la Recherche Clinique.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876BE-7037-43F3-A022-42C3D27987D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63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le domaine de la santé mentale, nous étudions plus particulièrement, en population psychiatrique, les SUD, la SCZ, la </a:t>
            </a:r>
            <a:r>
              <a:rPr lang="fr-FR" dirty="0" err="1"/>
              <a:t>Dep</a:t>
            </a:r>
            <a:r>
              <a:rPr lang="fr-FR" dirty="0"/>
              <a:t>, les TCA, et en ce qui concerne les troubles neurologiques, nous étudions plus spécifiquement les AVC.</a:t>
            </a:r>
          </a:p>
          <a:p>
            <a:r>
              <a:rPr lang="fr-FR" dirty="0"/>
              <a:t>Nous constituons des cohortes de patients qui sont extrêmement bien phénotypés sur le plan cognitif, émotionnel et pour lesquels nous avons des données biologiques, </a:t>
            </a:r>
          </a:p>
          <a:p>
            <a:r>
              <a:rPr lang="fr-FR" dirty="0"/>
              <a:t>Mais nous avons aussi des bases de données issues de </a:t>
            </a:r>
            <a:r>
              <a:rPr lang="fr-FR" dirty="0" err="1"/>
              <a:t>webenquêtes</a:t>
            </a:r>
            <a:r>
              <a:rPr lang="fr-FR" dirty="0"/>
              <a:t> utilisant les mêmes mesures de style cognitif et émotionnel que nos cohortes cliniques.</a:t>
            </a:r>
          </a:p>
          <a:p>
            <a:r>
              <a:rPr lang="fr-FR" dirty="0"/>
              <a:t>Dans le temps imparti je ne vous présenterai que certaines de ces cohortes, mais Chantal </a:t>
            </a:r>
            <a:r>
              <a:rPr lang="fr-FR" dirty="0" err="1"/>
              <a:t>Delaquis</a:t>
            </a:r>
            <a:r>
              <a:rPr lang="fr-FR" dirty="0"/>
              <a:t> pourrait venir vous présenter l’année prochaine ce qu’elle a fait sur 2 des bases sur l’Anorexie Mentale et son travail réalisé </a:t>
            </a:r>
            <a:r>
              <a:rPr lang="fr-FR" dirty="0" err="1"/>
              <a:t>actuellemet</a:t>
            </a:r>
            <a:r>
              <a:rPr lang="fr-FR" dirty="0"/>
              <a:t> en Australie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BD2B-7753-407F-951D-9A3FC3AE73DB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733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Dans la continuité des travaux menés avec lui, nous avons poursuivi l’approche consistant à mettre en correspondance les technologies mobiles pour étudier les associations cerveau / comportement et en très étroite collaboration avec Sandra </a:t>
            </a:r>
            <a:r>
              <a:rPr lang="fr-FR" noProof="0" dirty="0" err="1"/>
              <a:t>Chanraud</a:t>
            </a:r>
            <a:r>
              <a:rPr lang="fr-FR" noProof="0" dirty="0"/>
              <a:t> qui est coresponsable de l’équipe MOCOCO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BD2B-7753-407F-951D-9A3FC3AE73D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3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Depuis plus récemment, nous nous sommes mis en quête de financements puis de partenaires industriels pour passer d’études basées sur de simples évaluations en vie quotidienne à des études sur les effets favorables d’interventions en vie quotidienne et leurs prédicteurs.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BD2B-7753-407F-951D-9A3FC3AE73D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892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noProof="0" dirty="0"/>
              <a:t>Cette diapositive illustre nos essais randomisés utilisant les </a:t>
            </a:r>
            <a:r>
              <a:rPr lang="fr-FR" sz="1400" b="0" i="0" u="none" strike="noStrike" noProof="0" dirty="0">
                <a:solidFill>
                  <a:srgbClr val="404F57"/>
                </a:solidFill>
                <a:effectLst/>
                <a:latin typeface="PT Serif" panose="020A0603040505020204" pitchFamily="18" charset="77"/>
              </a:rPr>
              <a:t>technologies mobiles de surveillance et intervention clinique des symptômes indicateurs d’une dégradation de la santé mentale. </a:t>
            </a:r>
          </a:p>
          <a:p>
            <a:r>
              <a:rPr lang="fr-FR" sz="1400" b="0" i="0" u="none" strike="noStrike" noProof="0" dirty="0">
                <a:solidFill>
                  <a:srgbClr val="404F57"/>
                </a:solidFill>
                <a:effectLst/>
                <a:latin typeface="PT Serif" panose="020A0603040505020204" pitchFamily="18" charset="77"/>
              </a:rPr>
              <a:t>Notre partenaire industriel est la société </a:t>
            </a:r>
            <a:r>
              <a:rPr lang="fr-FR" sz="1400" b="0" i="0" u="none" strike="noStrike" noProof="0" dirty="0" err="1">
                <a:solidFill>
                  <a:srgbClr val="404F57"/>
                </a:solidFill>
                <a:effectLst/>
                <a:latin typeface="PT Serif" panose="020A0603040505020204" pitchFamily="18" charset="77"/>
              </a:rPr>
              <a:t>Healabs</a:t>
            </a:r>
            <a:endParaRPr lang="fr-FR" sz="1400" b="0" i="0" u="none" strike="noStrike" noProof="0" dirty="0">
              <a:solidFill>
                <a:srgbClr val="404F57"/>
              </a:solidFill>
              <a:effectLst/>
              <a:latin typeface="PT Serif" panose="020A0603040505020204" pitchFamily="18" charset="77"/>
            </a:endParaRPr>
          </a:p>
          <a:p>
            <a:r>
              <a:rPr lang="fr-FR" sz="1400" b="0" i="0" u="none" strike="noStrike" noProof="0" dirty="0">
                <a:solidFill>
                  <a:srgbClr val="404F57"/>
                </a:solidFill>
                <a:effectLst/>
                <a:latin typeface="PT Serif" panose="020A0603040505020204" pitchFamily="18" charset="77"/>
              </a:rPr>
              <a:t>Comme montré sur la dia des cohortes, vous voyez que nous avons des cohortes de patients recrutés en psychiatrie et d’autre en neurologie.</a:t>
            </a:r>
            <a:br>
              <a:rPr lang="fr-FR" sz="1400" dirty="0"/>
            </a:b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876BE-7037-43F3-A022-42C3D27987D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69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876BE-7037-43F3-A022-42C3D27987D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47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CB28C-264F-47A9-F7CA-5D0012FFD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B5CF78-470E-D1A7-536C-8998CE483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3D33CC-E542-AE6D-EEC1-51F77CCC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BD2-0FA4-4DA6-8365-3DAB8B39D152}" type="datetimeFigureOut">
              <a:rPr lang="fr-FR" smtClean="0"/>
              <a:t>26/05/2025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8D225-2541-DDDE-491A-1B3C4034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8F3BE9-D5D9-92F3-3D60-39A0C391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EA6-87C4-4679-B776-D8CE3BA4D0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32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2F442-5BED-571C-221C-3C23A41D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60DB19-34C1-767F-4B0D-02DA67F90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E930FB-2605-0B27-C5A2-3A3426CE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BD2-0FA4-4DA6-8365-3DAB8B39D152}" type="datetimeFigureOut">
              <a:rPr lang="fr-FR" smtClean="0"/>
              <a:t>26/05/2025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EA03CF-5F5D-00FC-6066-8243846C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90BF44-B67B-727F-6864-10372B0B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EA6-87C4-4679-B776-D8CE3BA4D0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17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10D1F8-9896-AB2F-D58B-D40B0C994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C481BD-6A53-1897-186D-27BC72ED0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CB9FD7-4843-B4B2-4CC0-D50EB81B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BD2-0FA4-4DA6-8365-3DAB8B39D152}" type="datetimeFigureOut">
              <a:rPr lang="fr-FR" smtClean="0"/>
              <a:t>26/05/2025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BAD5BE-E2CC-DD60-52FA-06BE3263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CC4187-FE26-A0FE-F96B-10F32C6D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EA6-87C4-4679-B776-D8CE3BA4D0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23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5D971-8EF0-FB5B-4DCE-65236909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BFA15B-4E46-498D-EF2C-CA5F0B0C8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2FAD21-ED8F-017D-C0E3-2EABE10F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BD2-0FA4-4DA6-8365-3DAB8B39D152}" type="datetimeFigureOut">
              <a:rPr lang="fr-FR" smtClean="0"/>
              <a:t>26/05/2025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52EFA2-7DDF-C68D-E914-7F68378D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7B7398-579E-D84B-2578-C8279185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EA6-87C4-4679-B776-D8CE3BA4D0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44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2A92D-6CA9-3FEB-AEE2-C4BD956B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922C10-FE63-4A69-FF15-B21A2F86D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BBF9AF-05A9-F7E9-054C-459442F5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BD2-0FA4-4DA6-8365-3DAB8B39D152}" type="datetimeFigureOut">
              <a:rPr lang="fr-FR" smtClean="0"/>
              <a:t>26/05/2025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BA58F8-4A5A-550C-ED5F-89B4A159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DD16DF-8DBE-E4DD-C967-73521E4A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EA6-87C4-4679-B776-D8CE3BA4D0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091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F0A61-64CF-3829-5E61-F40D34D2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AB322C-58B2-577C-326D-78AD7F7C7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F0C044-2280-4978-1A33-E87E8F7BC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812EAA-A445-0E25-6742-79EEC28B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BD2-0FA4-4DA6-8365-3DAB8B39D152}" type="datetimeFigureOut">
              <a:rPr lang="fr-FR" smtClean="0"/>
              <a:t>26/05/2025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0022F5-A1F0-9653-34DC-46C75ABF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7BB5E3-0CA8-0FA7-576D-D3A58335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EA6-87C4-4679-B776-D8CE3BA4D0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64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56B59-6134-E21D-20EF-4A6DB1A9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A1B056-6356-7BF5-5813-1AD00C3DF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8CE285-7CDC-A13A-1368-98A75E790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A5E3C3-59CC-9601-D436-20DD3D4BA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87F45B3-BC6D-1482-3F8F-853EE6422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D3D8A3-4964-039B-BC51-1EB5A479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BD2-0FA4-4DA6-8365-3DAB8B39D152}" type="datetimeFigureOut">
              <a:rPr lang="fr-FR" smtClean="0"/>
              <a:t>26/05/2025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62941F-346A-B299-8025-03FBE8FE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ED06B7-C382-68D1-0854-76BD9AEF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EA6-87C4-4679-B776-D8CE3BA4D0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38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258C8-8396-C505-8798-4714C8D3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D11089-3D64-EED4-93F0-6A888A99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BD2-0FA4-4DA6-8365-3DAB8B39D152}" type="datetimeFigureOut">
              <a:rPr lang="fr-FR" smtClean="0"/>
              <a:t>26/05/2025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54A720-45F9-2245-3A1E-EF2FF4B2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7DDF8C-9479-7312-313A-682CD00E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EA6-87C4-4679-B776-D8CE3BA4D0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561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A6F542-54D5-884C-8347-EF972BEF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BD2-0FA4-4DA6-8365-3DAB8B39D152}" type="datetimeFigureOut">
              <a:rPr lang="fr-FR" smtClean="0"/>
              <a:t>26/05/2025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5403F0-1E09-326A-8F93-650A9888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7CAC93-4215-6C04-E9B6-7AF6E6E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EA6-87C4-4679-B776-D8CE3BA4D0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842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6C2F64-88BA-DD53-889B-ACBD8EA0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ED8657-6723-DAF3-5B2C-3E5984059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367D3F-91F6-E783-F3EA-6EC15879E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6AC6A4-2F71-A28F-99D5-358ED4C77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BD2-0FA4-4DA6-8365-3DAB8B39D152}" type="datetimeFigureOut">
              <a:rPr lang="fr-FR" smtClean="0"/>
              <a:t>26/05/2025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18F368-300C-3AB1-094D-7E36880D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E17179-045E-514D-ED3B-35DE2511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EA6-87C4-4679-B776-D8CE3BA4D0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407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7D66C-4D48-BF04-66D3-1FC63EE4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D16D3A-B4D8-57BE-DECC-831B5BF591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4D7A79-D1EE-6F57-AFA5-2D2997D74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DCC0A6-495D-F803-871E-11CDB523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BD2-0FA4-4DA6-8365-3DAB8B39D152}" type="datetimeFigureOut">
              <a:rPr lang="fr-FR" smtClean="0"/>
              <a:t>26/05/2025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96CF2F-EDCD-B1D5-672C-357F27E59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ADF54D-5251-1E68-096C-4ED3CFA0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EA6-87C4-4679-B776-D8CE3BA4D0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121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D3B8D3F-8CE9-CE3F-ED82-1399B918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1BB025-39CC-CF84-40C5-E26FD4432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C8F5E2-91E0-198C-CDE9-F29963F6C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32BD2-0FA4-4DA6-8365-3DAB8B39D152}" type="datetimeFigureOut">
              <a:rPr lang="fr-FR" smtClean="0"/>
              <a:t>26/05/2025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153979-858A-3AE2-9BED-F5DFAAA6D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6BD2CE-B3A1-1002-BC16-5FA5AA02C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2EEA6-87C4-4679-B776-D8CE3BA4D0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809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409C502-148E-E6F3-7307-0BE55ED86112}"/>
              </a:ext>
            </a:extLst>
          </p:cNvPr>
          <p:cNvSpPr txBox="1"/>
          <p:nvPr/>
        </p:nvSpPr>
        <p:spPr>
          <a:xfrm>
            <a:off x="1357302" y="348723"/>
            <a:ext cx="1018390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noProof="1"/>
              <a:t>INCIA Team « </a:t>
            </a:r>
            <a:r>
              <a:rPr lang="fr-FR" sz="2800" b="1" noProof="1">
                <a:solidFill>
                  <a:schemeClr val="accent1"/>
                </a:solidFill>
              </a:rPr>
              <a:t>Ecological assessment &amp; management of psychiatric disorders - ECOPSY </a:t>
            </a:r>
            <a:r>
              <a:rPr lang="fr-FR" sz="2800" b="1" noProof="1"/>
              <a:t>»</a:t>
            </a:r>
          </a:p>
          <a:p>
            <a:pPr algn="ctr"/>
            <a:endParaRPr lang="fr-FR" sz="2000" b="1" noProof="1"/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noProof="1"/>
              <a:t>Sylvie Berthoz, </a:t>
            </a:r>
            <a:r>
              <a:rPr lang="fr-FR" sz="2000" noProof="1"/>
              <a:t>Clinical Psychologist (co-lead)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noProof="1"/>
              <a:t>Igor Sibon, </a:t>
            </a:r>
            <a:r>
              <a:rPr lang="fr-FR" sz="2000" noProof="1"/>
              <a:t>Neurologist</a:t>
            </a:r>
            <a:r>
              <a:rPr lang="fr-FR" sz="2000" b="1" noProof="1"/>
              <a:t> </a:t>
            </a:r>
            <a:r>
              <a:rPr lang="fr-FR" sz="2000" noProof="1"/>
              <a:t>(co-lead)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noProof="1"/>
              <a:t>Melina Fatseas, </a:t>
            </a:r>
            <a:r>
              <a:rPr lang="fr-FR" sz="2000" noProof="1"/>
              <a:t>Psychiatrist/Addictologist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noProof="1"/>
              <a:t>David Misdrahi, </a:t>
            </a:r>
            <a:r>
              <a:rPr lang="fr-FR" sz="2000" noProof="1"/>
              <a:t>Psychiatrist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noProof="1"/>
              <a:t>Sharmila Sagnier, </a:t>
            </a:r>
            <a:r>
              <a:rPr lang="fr-FR" sz="2000" noProof="1"/>
              <a:t>Neurologist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noProof="1"/>
              <a:t>Delphine Sanchez</a:t>
            </a:r>
            <a:r>
              <a:rPr lang="fr-FR" sz="2000" noProof="1"/>
              <a:t>, Nutritionist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noProof="1"/>
              <a:t>Micha Pfeuty, </a:t>
            </a:r>
            <a:r>
              <a:rPr lang="fr-FR" sz="2000" noProof="1"/>
              <a:t>Cognitive Psychologist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noProof="1"/>
              <a:t>Pierre Schweitzer, </a:t>
            </a:r>
            <a:r>
              <a:rPr lang="fr-FR" sz="2000" noProof="1"/>
              <a:t>Research ingenior</a:t>
            </a:r>
          </a:p>
        </p:txBody>
      </p:sp>
      <p:pic>
        <p:nvPicPr>
          <p:cNvPr id="3" name="Google Shape;64;p13">
            <a:extLst>
              <a:ext uri="{FF2B5EF4-FFF2-40B4-BE49-F238E27FC236}">
                <a16:creationId xmlns:a16="http://schemas.microsoft.com/office/drawing/2014/main" id="{BA2120CD-21CB-A0DA-AAA0-D7204975A5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924" b="24420"/>
          <a:stretch/>
        </p:blipFill>
        <p:spPr>
          <a:xfrm>
            <a:off x="9796651" y="5953986"/>
            <a:ext cx="2417715" cy="90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3">
            <a:extLst>
              <a:ext uri="{FF2B5EF4-FFF2-40B4-BE49-F238E27FC236}">
                <a16:creationId xmlns:a16="http://schemas.microsoft.com/office/drawing/2014/main" id="{AE54102A-78C2-009E-EAC0-BAA01972B1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386" y="5953986"/>
            <a:ext cx="787732" cy="796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;p13">
            <a:extLst>
              <a:ext uri="{FF2B5EF4-FFF2-40B4-BE49-F238E27FC236}">
                <a16:creationId xmlns:a16="http://schemas.microsoft.com/office/drawing/2014/main" id="{07983AEF-B80D-716B-1D6A-13D86506A71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643"/>
            <a:ext cx="1129553" cy="97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B3A0344-8185-F513-49DB-DD556719AC96}"/>
              </a:ext>
            </a:extLst>
          </p:cNvPr>
          <p:cNvSpPr txBox="1"/>
          <p:nvPr/>
        </p:nvSpPr>
        <p:spPr>
          <a:xfrm>
            <a:off x="9500462" y="2581463"/>
            <a:ext cx="2156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fr-FR" sz="1800" b="1" noProof="1"/>
              <a:t>Arnaud Tessier, Hélène Savarieau </a:t>
            </a:r>
            <a:r>
              <a:rPr lang="fr-FR" sz="1800" noProof="1"/>
              <a:t>Clinical research ingenior &amp; coord.</a:t>
            </a:r>
          </a:p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BF9AD0-5999-604A-81D9-FBD7C2108B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2" y="1143056"/>
            <a:ext cx="1211450" cy="13729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8E5A87-E059-DC6D-BBC2-F044C4791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253" y="1143056"/>
            <a:ext cx="1917700" cy="9652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271D98C-18DC-EEFA-CF2E-D85BA596226A}"/>
              </a:ext>
            </a:extLst>
          </p:cNvPr>
          <p:cNvSpPr txBox="1"/>
          <p:nvPr/>
        </p:nvSpPr>
        <p:spPr>
          <a:xfrm>
            <a:off x="88702" y="2269166"/>
            <a:ext cx="38331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fr-FR" b="1" noProof="1"/>
              <a:t>Sylvain Ledure, Driss Farid </a:t>
            </a:r>
          </a:p>
          <a:p>
            <a:pPr algn="ctr"/>
            <a:r>
              <a:rPr lang="fr-FR" sz="1800" noProof="1"/>
              <a:t>Clinical research ingenior &amp; coord.</a:t>
            </a:r>
          </a:p>
          <a:p>
            <a:pPr algn="ctr"/>
            <a:endParaRPr lang="fr-FR" sz="1800" noProof="1"/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fr-FR" noProof="1"/>
              <a:t>Clinical research psychologists</a:t>
            </a:r>
          </a:p>
          <a:p>
            <a:pPr algn="ctr"/>
            <a:endParaRPr lang="fr-FR" noProof="1"/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fr-FR" b="1" noProof="1"/>
              <a:t>Rémi Sitta, Eric Frison, Antoine Benard, Florence Saillour</a:t>
            </a:r>
            <a:r>
              <a:rPr lang="fr-FR" noProof="1"/>
              <a:t>         USMR, UMES</a:t>
            </a:r>
          </a:p>
          <a:p>
            <a:pPr algn="ctr"/>
            <a:endParaRPr lang="fr-FR" noProof="1"/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fr-FR" b="1" noProof="1"/>
              <a:t>Leila Boukami, Sebastien Marchi </a:t>
            </a:r>
            <a:r>
              <a:rPr lang="fr-FR" noProof="1"/>
              <a:t>DRCI</a:t>
            </a:r>
          </a:p>
          <a:p>
            <a:pPr algn="ctr"/>
            <a:endParaRPr lang="fr-FR" sz="1800" noProof="1"/>
          </a:p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4E3129A-51E4-A60D-4B57-3CC38B759AC5}"/>
              </a:ext>
            </a:extLst>
          </p:cNvPr>
          <p:cNvSpPr txBox="1"/>
          <p:nvPr/>
        </p:nvSpPr>
        <p:spPr>
          <a:xfrm>
            <a:off x="3897866" y="3937475"/>
            <a:ext cx="5639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Students</a:t>
            </a:r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Chantal </a:t>
            </a:r>
            <a:r>
              <a:rPr lang="fr-FR" b="1" dirty="0" err="1"/>
              <a:t>Delaquis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Year</a:t>
            </a:r>
            <a:r>
              <a:rPr lang="fr-FR" dirty="0"/>
              <a:t> 3), </a:t>
            </a:r>
            <a:r>
              <a:rPr lang="fr-FR" b="1" dirty="0" err="1"/>
              <a:t>Suhrit</a:t>
            </a:r>
            <a:r>
              <a:rPr lang="fr-FR" b="1" dirty="0"/>
              <a:t> Duttagupta </a:t>
            </a:r>
            <a:r>
              <a:rPr lang="fr-FR" dirty="0"/>
              <a:t>(</a:t>
            </a:r>
            <a:r>
              <a:rPr lang="fr-FR" dirty="0" err="1"/>
              <a:t>Year</a:t>
            </a:r>
            <a:r>
              <a:rPr lang="fr-FR" dirty="0"/>
              <a:t> 2)</a:t>
            </a:r>
          </a:p>
          <a:p>
            <a:pPr algn="ctr"/>
            <a:r>
              <a:rPr lang="fr-FR" b="1" dirty="0" err="1"/>
              <a:t>Aliya</a:t>
            </a:r>
            <a:r>
              <a:rPr lang="fr-FR" b="1" dirty="0"/>
              <a:t> </a:t>
            </a:r>
            <a:r>
              <a:rPr lang="fr-FR" b="1" dirty="0" err="1"/>
              <a:t>Seelarbokus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Year</a:t>
            </a:r>
            <a:r>
              <a:rPr lang="fr-FR" dirty="0"/>
              <a:t> 1), </a:t>
            </a:r>
            <a:r>
              <a:rPr lang="fr-FR" b="1" dirty="0" err="1"/>
              <a:t>Lutzi</a:t>
            </a:r>
            <a:r>
              <a:rPr lang="fr-FR" b="1" dirty="0"/>
              <a:t> </a:t>
            </a:r>
            <a:r>
              <a:rPr lang="fr-FR" b="1" dirty="0" err="1"/>
              <a:t>Castano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Year</a:t>
            </a:r>
            <a:r>
              <a:rPr lang="fr-FR" dirty="0"/>
              <a:t> 1) </a:t>
            </a:r>
          </a:p>
          <a:p>
            <a:pPr algn="ctr"/>
            <a:endParaRPr lang="fr-FR" dirty="0"/>
          </a:p>
          <a:p>
            <a:pPr algn="ctr"/>
            <a:r>
              <a:rPr lang="fr-FR" b="1" dirty="0"/>
              <a:t>2 to 3 Master </a:t>
            </a:r>
            <a:r>
              <a:rPr lang="fr-FR" b="1" dirty="0" err="1"/>
              <a:t>students</a:t>
            </a:r>
            <a:r>
              <a:rPr lang="fr-FR" b="1" dirty="0"/>
              <a:t> per </a:t>
            </a:r>
            <a:r>
              <a:rPr lang="fr-FR" b="1" dirty="0" err="1"/>
              <a:t>year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212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FB7D728F-B2A7-C3E0-D507-6877288D7E1A}"/>
              </a:ext>
            </a:extLst>
          </p:cNvPr>
          <p:cNvSpPr/>
          <p:nvPr/>
        </p:nvSpPr>
        <p:spPr>
          <a:xfrm>
            <a:off x="88899" y="98271"/>
            <a:ext cx="12035367" cy="832029"/>
          </a:xfrm>
          <a:prstGeom prst="rect">
            <a:avLst/>
          </a:prstGeom>
          <a:solidFill>
            <a:srgbClr val="D9D9D9"/>
          </a:solidFill>
          <a:ln w="38160">
            <a:solidFill>
              <a:srgbClr val="558E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A broad array of clinical conditions</a:t>
            </a:r>
            <a:endParaRPr kumimoji="0" lang="fr-FR" sz="2500" b="0" i="0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7B7AE4-BFE0-C0B3-3AC5-6418A9C1B07A}"/>
              </a:ext>
            </a:extLst>
          </p:cNvPr>
          <p:cNvSpPr txBox="1"/>
          <p:nvPr/>
        </p:nvSpPr>
        <p:spPr>
          <a:xfrm>
            <a:off x="122765" y="1507063"/>
            <a:ext cx="299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Subst</a:t>
            </a:r>
            <a:r>
              <a:rPr lang="en-US" sz="2400" b="1" baseline="30000" dirty="0" err="1">
                <a:solidFill>
                  <a:srgbClr val="0070C0"/>
                </a:solidFill>
              </a:rPr>
              <a:t>ce</a:t>
            </a:r>
            <a:r>
              <a:rPr lang="en-US" sz="2400" b="1" dirty="0">
                <a:solidFill>
                  <a:srgbClr val="0070C0"/>
                </a:solidFill>
              </a:rPr>
              <a:t> Use Disorders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6F8DA0-0EE3-C903-C9BF-D0430EB74ED2}"/>
              </a:ext>
            </a:extLst>
          </p:cNvPr>
          <p:cNvSpPr txBox="1"/>
          <p:nvPr/>
        </p:nvSpPr>
        <p:spPr>
          <a:xfrm>
            <a:off x="7269413" y="1486927"/>
            <a:ext cx="350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Eating Disorders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6399AC-7F65-CE83-E33A-C908AADBE94A}"/>
              </a:ext>
            </a:extLst>
          </p:cNvPr>
          <p:cNvSpPr txBox="1"/>
          <p:nvPr/>
        </p:nvSpPr>
        <p:spPr>
          <a:xfrm>
            <a:off x="10038612" y="1483724"/>
            <a:ext cx="123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Stroke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88D8AE-86B1-416E-2ADB-E2A9191157F6}"/>
              </a:ext>
            </a:extLst>
          </p:cNvPr>
          <p:cNvSpPr txBox="1"/>
          <p:nvPr/>
        </p:nvSpPr>
        <p:spPr>
          <a:xfrm>
            <a:off x="5333991" y="1483726"/>
            <a:ext cx="26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Depression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8A7D39-5EF4-BC61-1E1C-9DD676DEA28A}"/>
              </a:ext>
            </a:extLst>
          </p:cNvPr>
          <p:cNvSpPr txBox="1"/>
          <p:nvPr/>
        </p:nvSpPr>
        <p:spPr>
          <a:xfrm>
            <a:off x="3166526" y="1500660"/>
            <a:ext cx="26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Schizophrenia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25637A8-3CE4-5BA7-A724-A7F452060975}"/>
              </a:ext>
            </a:extLst>
          </p:cNvPr>
          <p:cNvSpPr txBox="1"/>
          <p:nvPr/>
        </p:nvSpPr>
        <p:spPr>
          <a:xfrm>
            <a:off x="575728" y="2144235"/>
            <a:ext cx="3522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MOBICOG</a:t>
            </a:r>
          </a:p>
          <a:p>
            <a:r>
              <a:rPr lang="fr-FR" sz="2000" dirty="0"/>
              <a:t>- AJUST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NABab</a:t>
            </a:r>
            <a:endParaRPr lang="fr-FR" sz="2000" dirty="0"/>
          </a:p>
          <a:p>
            <a:r>
              <a:rPr lang="fr-FR" sz="2000" dirty="0"/>
              <a:t>- SUED-1</a:t>
            </a:r>
          </a:p>
          <a:p>
            <a:r>
              <a:rPr lang="fr-FR" sz="2000" dirty="0"/>
              <a:t>- SUED-2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84D921-A13C-F4FB-E325-1648864A165F}"/>
              </a:ext>
            </a:extLst>
          </p:cNvPr>
          <p:cNvSpPr txBox="1"/>
          <p:nvPr/>
        </p:nvSpPr>
        <p:spPr>
          <a:xfrm>
            <a:off x="3318929" y="2144235"/>
            <a:ext cx="2607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MOBICOG</a:t>
            </a:r>
          </a:p>
          <a:p>
            <a:r>
              <a:rPr lang="fr-FR" sz="2000" dirty="0"/>
              <a:t>- Fondamental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4A2420-2973-7848-6A85-BBC2C2C42AD7}"/>
              </a:ext>
            </a:extLst>
          </p:cNvPr>
          <p:cNvSpPr txBox="1"/>
          <p:nvPr/>
        </p:nvSpPr>
        <p:spPr>
          <a:xfrm>
            <a:off x="5435597" y="2144235"/>
            <a:ext cx="260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MOBICOG</a:t>
            </a:r>
          </a:p>
          <a:p>
            <a:r>
              <a:rPr lang="fr-FR" sz="2000" dirty="0"/>
              <a:t>- Fondamental</a:t>
            </a:r>
          </a:p>
          <a:p>
            <a:r>
              <a:rPr lang="fr-FR" sz="2000" dirty="0"/>
              <a:t>- SMART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EC2FF7-3149-6871-A86D-77FB78D359C8}"/>
              </a:ext>
            </a:extLst>
          </p:cNvPr>
          <p:cNvSpPr txBox="1"/>
          <p:nvPr/>
        </p:nvSpPr>
        <p:spPr>
          <a:xfrm>
            <a:off x="9855203" y="2144235"/>
            <a:ext cx="20235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CERMOOD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MotivPosDep</a:t>
            </a:r>
            <a:endParaRPr lang="fr-FR" sz="2000" dirty="0"/>
          </a:p>
          <a:p>
            <a:r>
              <a:rPr lang="fr-FR" sz="2000" dirty="0"/>
              <a:t>- ECOPSEM</a:t>
            </a:r>
          </a:p>
          <a:p>
            <a:r>
              <a:rPr lang="fr-FR" sz="2000" dirty="0"/>
              <a:t>- PSDM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CITRINEs</a:t>
            </a:r>
            <a:endParaRPr lang="fr-FR" sz="2000" dirty="0"/>
          </a:p>
          <a:p>
            <a:r>
              <a:rPr lang="fr-FR" sz="2000" dirty="0"/>
              <a:t>- ADDICT-STROKE</a:t>
            </a:r>
          </a:p>
          <a:p>
            <a:r>
              <a:rPr lang="fr-FR" sz="2000" dirty="0"/>
              <a:t>- OBADE</a:t>
            </a:r>
          </a:p>
          <a:p>
            <a:r>
              <a:rPr lang="fr-FR" sz="2000" dirty="0"/>
              <a:t>- ETHIS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  <a:p>
            <a:r>
              <a:rPr lang="fr-FR" sz="2000" dirty="0"/>
              <a:t>- Stroke </a:t>
            </a:r>
            <a:r>
              <a:rPr lang="fr-FR" sz="2000" dirty="0" err="1"/>
              <a:t>Registry</a:t>
            </a:r>
            <a:endParaRPr lang="fr-FR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8E687F-4726-B45A-C5E6-DBB7ABE92F1A}"/>
              </a:ext>
            </a:extLst>
          </p:cNvPr>
          <p:cNvSpPr txBox="1"/>
          <p:nvPr/>
        </p:nvSpPr>
        <p:spPr>
          <a:xfrm>
            <a:off x="7526854" y="2144235"/>
            <a:ext cx="20235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EVHAN</a:t>
            </a:r>
          </a:p>
          <a:p>
            <a:r>
              <a:rPr lang="fr-FR" sz="2000" dirty="0"/>
              <a:t>- TRECOGAM</a:t>
            </a:r>
          </a:p>
          <a:p>
            <a:r>
              <a:rPr lang="fr-FR" sz="2000" dirty="0"/>
              <a:t>- SUED</a:t>
            </a:r>
          </a:p>
          <a:p>
            <a:r>
              <a:rPr lang="fr-FR" sz="2000" dirty="0"/>
              <a:t>- OBESADEM</a:t>
            </a:r>
          </a:p>
          <a:p>
            <a:r>
              <a:rPr lang="fr-FR" sz="2000" dirty="0"/>
              <a:t>- E-CALIM</a:t>
            </a:r>
          </a:p>
          <a:p>
            <a:endParaRPr lang="fr-FR" sz="2000" dirty="0"/>
          </a:p>
          <a:p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 err="1"/>
              <a:t>EDFlex</a:t>
            </a: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 err="1"/>
              <a:t>EtuAlim</a:t>
            </a:r>
            <a:endParaRPr lang="fr-FR" sz="2000" dirty="0"/>
          </a:p>
          <a:p>
            <a:pPr marL="342900" indent="-342900">
              <a:buFontTx/>
              <a:buChar char="-"/>
            </a:pP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 err="1"/>
              <a:t>PerfED</a:t>
            </a: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 err="1"/>
              <a:t>PerfOB</a:t>
            </a:r>
            <a:endParaRPr lang="fr-FR" sz="2000" dirty="0"/>
          </a:p>
          <a:p>
            <a:pPr marL="342900" indent="-342900">
              <a:buFontTx/>
              <a:buChar char="-"/>
            </a:pPr>
            <a:endParaRPr lang="fr-FR" sz="2000" dirty="0"/>
          </a:p>
          <a:p>
            <a:pPr marL="342900" indent="-342900">
              <a:buFontTx/>
              <a:buChar char="-"/>
            </a:pPr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50B09D-3824-74B3-4B82-2BAEFBE95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755" y="5075638"/>
            <a:ext cx="1145970" cy="11459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E2F90B-D98D-3E63-E318-8C9D49F97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22" y="5314334"/>
            <a:ext cx="1203429" cy="11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8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c plein 11"/>
          <p:cNvSpPr/>
          <p:nvPr/>
        </p:nvSpPr>
        <p:spPr>
          <a:xfrm>
            <a:off x="669073" y="672236"/>
            <a:ext cx="10331035" cy="5853493"/>
          </a:xfrm>
          <a:prstGeom prst="blockArc">
            <a:avLst>
              <a:gd name="adj1" fmla="val 6420"/>
              <a:gd name="adj2" fmla="val 0"/>
              <a:gd name="adj3" fmla="val 25000"/>
            </a:avLst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5398" y="51708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Digital phenotyping of cognitive and emotional skills outperform standard clinical tools</a:t>
            </a:r>
          </a:p>
        </p:txBody>
      </p:sp>
      <p:sp>
        <p:nvSpPr>
          <p:cNvPr id="7" name="Rectangle 6"/>
          <p:cNvSpPr/>
          <p:nvPr/>
        </p:nvSpPr>
        <p:spPr>
          <a:xfrm>
            <a:off x="9403102" y="3183483"/>
            <a:ext cx="14920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/>
              <a:t>Psycho-pathology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2429" y="3224745"/>
            <a:ext cx="1713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Neurology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296ECFC-6EED-2C33-6F3D-86E9A9009E5B}"/>
              </a:ext>
            </a:extLst>
          </p:cNvPr>
          <p:cNvSpPr txBox="1"/>
          <p:nvPr/>
        </p:nvSpPr>
        <p:spPr>
          <a:xfrm>
            <a:off x="3239652" y="3333320"/>
            <a:ext cx="548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Ecological Momentary Assessments</a:t>
            </a:r>
          </a:p>
        </p:txBody>
      </p:sp>
      <p:sp>
        <p:nvSpPr>
          <p:cNvPr id="6" name="Freeform 27">
            <a:extLst>
              <a:ext uri="{FF2B5EF4-FFF2-40B4-BE49-F238E27FC236}">
                <a16:creationId xmlns:a16="http://schemas.microsoft.com/office/drawing/2014/main" id="{1144A35D-D8CB-AF75-AB9F-C704C5FDDDC7}"/>
              </a:ext>
            </a:extLst>
          </p:cNvPr>
          <p:cNvSpPr/>
          <p:nvPr/>
        </p:nvSpPr>
        <p:spPr>
          <a:xfrm>
            <a:off x="5919424" y="750508"/>
            <a:ext cx="1147914" cy="1311902"/>
          </a:xfrm>
          <a:custGeom>
            <a:avLst/>
            <a:gdLst/>
            <a:ahLst/>
            <a:cxnLst/>
            <a:rect l="l" t="t" r="r" b="b"/>
            <a:pathLst>
              <a:path w="2087115" h="2385275">
                <a:moveTo>
                  <a:pt x="0" y="0"/>
                </a:moveTo>
                <a:lnTo>
                  <a:pt x="2087115" y="0"/>
                </a:lnTo>
                <a:lnTo>
                  <a:pt x="2087115" y="2385275"/>
                </a:lnTo>
                <a:lnTo>
                  <a:pt x="0" y="2385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39">
            <a:extLst>
              <a:ext uri="{FF2B5EF4-FFF2-40B4-BE49-F238E27FC236}">
                <a16:creationId xmlns:a16="http://schemas.microsoft.com/office/drawing/2014/main" id="{E6E6685C-09D5-E9DE-3E20-9A170BE95F81}"/>
              </a:ext>
            </a:extLst>
          </p:cNvPr>
          <p:cNvSpPr/>
          <p:nvPr/>
        </p:nvSpPr>
        <p:spPr>
          <a:xfrm>
            <a:off x="4725182" y="871196"/>
            <a:ext cx="859635" cy="1064562"/>
          </a:xfrm>
          <a:custGeom>
            <a:avLst/>
            <a:gdLst/>
            <a:ahLst/>
            <a:cxnLst/>
            <a:rect l="l" t="t" r="r" b="b"/>
            <a:pathLst>
              <a:path w="1562971" h="1935567">
                <a:moveTo>
                  <a:pt x="0" y="0"/>
                </a:moveTo>
                <a:lnTo>
                  <a:pt x="1562971" y="0"/>
                </a:lnTo>
                <a:lnTo>
                  <a:pt x="1562971" y="1935568"/>
                </a:lnTo>
                <a:lnTo>
                  <a:pt x="0" y="1935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B18A152-ED04-5A59-AF19-659788580E0F}"/>
              </a:ext>
            </a:extLst>
          </p:cNvPr>
          <p:cNvSpPr txBox="1"/>
          <p:nvPr/>
        </p:nvSpPr>
        <p:spPr>
          <a:xfrm>
            <a:off x="5479905" y="1181873"/>
            <a:ext cx="5210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v.s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8400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c plein 11"/>
          <p:cNvSpPr/>
          <p:nvPr/>
        </p:nvSpPr>
        <p:spPr>
          <a:xfrm>
            <a:off x="669073" y="672236"/>
            <a:ext cx="10331035" cy="5853493"/>
          </a:xfrm>
          <a:prstGeom prst="blockArc">
            <a:avLst>
              <a:gd name="adj1" fmla="val 6420"/>
              <a:gd name="adj2" fmla="val 0"/>
              <a:gd name="adj3" fmla="val 25000"/>
            </a:avLst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5398" y="517084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Digital phenotyping can be used to optimize psychological impairments 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9403102" y="3183483"/>
            <a:ext cx="14920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/>
              <a:t>Psycho-pathology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2429" y="3224745"/>
            <a:ext cx="1713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Neurology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296ECFC-6EED-2C33-6F3D-86E9A9009E5B}"/>
              </a:ext>
            </a:extLst>
          </p:cNvPr>
          <p:cNvSpPr txBox="1"/>
          <p:nvPr/>
        </p:nvSpPr>
        <p:spPr>
          <a:xfrm>
            <a:off x="3239652" y="2537454"/>
            <a:ext cx="548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Ecological Momentary Assessments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7229F8-19AF-CD66-A976-FB9C8981017B}"/>
              </a:ext>
            </a:extLst>
          </p:cNvPr>
          <p:cNvSpPr txBox="1"/>
          <p:nvPr/>
        </p:nvSpPr>
        <p:spPr>
          <a:xfrm>
            <a:off x="3191497" y="4123761"/>
            <a:ext cx="5576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Ecological Momentary Interventions</a:t>
            </a:r>
          </a:p>
        </p:txBody>
      </p:sp>
      <p:sp>
        <p:nvSpPr>
          <p:cNvPr id="5" name="Flèche droite rayée 4">
            <a:extLst>
              <a:ext uri="{FF2B5EF4-FFF2-40B4-BE49-F238E27FC236}">
                <a16:creationId xmlns:a16="http://schemas.microsoft.com/office/drawing/2014/main" id="{D4249F5E-DDE7-396E-10F2-D142BE8C5B72}"/>
              </a:ext>
            </a:extLst>
          </p:cNvPr>
          <p:cNvSpPr/>
          <p:nvPr/>
        </p:nvSpPr>
        <p:spPr>
          <a:xfrm rot="5400000">
            <a:off x="5310330" y="3366347"/>
            <a:ext cx="922468" cy="4652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114786-9D48-8DD5-DB7A-84CC05169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307" y="718848"/>
            <a:ext cx="1609892" cy="141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1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4;p13">
            <a:extLst>
              <a:ext uri="{FF2B5EF4-FFF2-40B4-BE49-F238E27FC236}">
                <a16:creationId xmlns:a16="http://schemas.microsoft.com/office/drawing/2014/main" id="{BA2120CD-21CB-A0DA-AAA0-D7204975A5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924" b="24420"/>
          <a:stretch/>
        </p:blipFill>
        <p:spPr>
          <a:xfrm>
            <a:off x="10109200" y="6122862"/>
            <a:ext cx="2139032" cy="735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3">
            <a:extLst>
              <a:ext uri="{FF2B5EF4-FFF2-40B4-BE49-F238E27FC236}">
                <a16:creationId xmlns:a16="http://schemas.microsoft.com/office/drawing/2014/main" id="{AE54102A-78C2-009E-EAC0-BAA01972B1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386" y="5953986"/>
            <a:ext cx="787732" cy="796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;p13">
            <a:extLst>
              <a:ext uri="{FF2B5EF4-FFF2-40B4-BE49-F238E27FC236}">
                <a16:creationId xmlns:a16="http://schemas.microsoft.com/office/drawing/2014/main" id="{07983AEF-B80D-716B-1D6A-13D86506A71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643"/>
            <a:ext cx="1129553" cy="97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4AFA15B-9D31-BE06-E7F6-C79F97DF815D}"/>
              </a:ext>
            </a:extLst>
          </p:cNvPr>
          <p:cNvSpPr txBox="1"/>
          <p:nvPr/>
        </p:nvSpPr>
        <p:spPr>
          <a:xfrm>
            <a:off x="1587500" y="424955"/>
            <a:ext cx="807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ECOPSY ongoing Ecological Momentary Interventions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9B09AC4-9A53-AB4E-AA8D-2FB9FC56D29A}"/>
              </a:ext>
            </a:extLst>
          </p:cNvPr>
          <p:cNvSpPr txBox="1"/>
          <p:nvPr/>
        </p:nvSpPr>
        <p:spPr>
          <a:xfrm>
            <a:off x="1910324" y="1249133"/>
            <a:ext cx="9406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noProof="1">
                <a:solidFill>
                  <a:schemeClr val="accent1"/>
                </a:solidFill>
              </a:rPr>
              <a:t>SMART (D.Misdrahi, J.Swendsen) </a:t>
            </a:r>
            <a:r>
              <a:rPr lang="fr-FR" sz="2000" noProof="1"/>
              <a:t>: Funding: PHRC</a:t>
            </a:r>
          </a:p>
          <a:p>
            <a:r>
              <a:rPr lang="fr-FR" sz="2000" noProof="1"/>
              <a:t>Targeted population : Major Depressive Disorder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751D057-6A2D-ED47-C32E-088D9A667434}"/>
              </a:ext>
            </a:extLst>
          </p:cNvPr>
          <p:cNvSpPr txBox="1"/>
          <p:nvPr/>
        </p:nvSpPr>
        <p:spPr>
          <a:xfrm>
            <a:off x="1910324" y="2037975"/>
            <a:ext cx="9406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noProof="1">
                <a:solidFill>
                  <a:schemeClr val="accent1"/>
                </a:solidFill>
              </a:rPr>
              <a:t>E-CALIM (M.Fatseas, S.Berthoz) </a:t>
            </a:r>
            <a:r>
              <a:rPr lang="fr-FR" sz="2000" noProof="1"/>
              <a:t>: Funding: CHU Bordeaux – AO APITHEM</a:t>
            </a:r>
          </a:p>
          <a:p>
            <a:r>
              <a:rPr lang="fr-FR" sz="2000" noProof="1"/>
              <a:t>Targeted population: Eating Disorders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61C0C33-BD6A-2578-132E-D76B6CD0B009}"/>
              </a:ext>
            </a:extLst>
          </p:cNvPr>
          <p:cNvSpPr txBox="1"/>
          <p:nvPr/>
        </p:nvSpPr>
        <p:spPr>
          <a:xfrm>
            <a:off x="1910324" y="2949928"/>
            <a:ext cx="9406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noProof="1">
                <a:solidFill>
                  <a:schemeClr val="accent1"/>
                </a:solidFill>
              </a:rPr>
              <a:t>Motiv-PosDep (I.Sibon, S.Berthoz) </a:t>
            </a:r>
            <a:r>
              <a:rPr lang="fr-FR" sz="2000" noProof="1"/>
              <a:t>: Funding: PHRC</a:t>
            </a:r>
          </a:p>
          <a:p>
            <a:r>
              <a:rPr lang="fr-FR" sz="2000" noProof="1"/>
              <a:t>Targeted population: Stroke survivors with no current or recent mood or anxiety disorder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7F3F6D6-C9DD-9D63-2DE9-A1ABD93D27D8}"/>
              </a:ext>
            </a:extLst>
          </p:cNvPr>
          <p:cNvSpPr txBox="1"/>
          <p:nvPr/>
        </p:nvSpPr>
        <p:spPr>
          <a:xfrm>
            <a:off x="1910324" y="3903287"/>
            <a:ext cx="9406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noProof="1">
                <a:solidFill>
                  <a:schemeClr val="accent1"/>
                </a:solidFill>
              </a:rPr>
              <a:t>ECOPSEM (I.Sibon, S.Berthoz) </a:t>
            </a:r>
            <a:r>
              <a:rPr lang="fr-FR" sz="2000" noProof="1"/>
              <a:t>: Funding: PHRC</a:t>
            </a:r>
          </a:p>
          <a:p>
            <a:r>
              <a:rPr lang="fr-FR" sz="2000" noProof="1"/>
              <a:t>Targeted population: Stroke survivors with current or recent mood or anxiety disorder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4D4E89-ECA9-EE4B-3954-106E8F11D78E}"/>
              </a:ext>
            </a:extLst>
          </p:cNvPr>
          <p:cNvSpPr txBox="1"/>
          <p:nvPr/>
        </p:nvSpPr>
        <p:spPr>
          <a:xfrm>
            <a:off x="1910324" y="4856646"/>
            <a:ext cx="965897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noProof="1">
                <a:solidFill>
                  <a:schemeClr val="accent1"/>
                </a:solidFill>
              </a:rPr>
              <a:t>PSDM (I.Sibon, S.Berthoz) </a:t>
            </a:r>
            <a:r>
              <a:rPr lang="fr-FR" sz="2000" noProof="1"/>
              <a:t>: AO BPI France 2030 Dispositif Médical Numérique.</a:t>
            </a:r>
          </a:p>
          <a:p>
            <a:r>
              <a:rPr lang="fr-FR" sz="2000" noProof="1"/>
              <a:t>Targeted population: Stroke survivors with unealthy lifestyles</a:t>
            </a:r>
          </a:p>
        </p:txBody>
      </p:sp>
      <p:sp>
        <p:nvSpPr>
          <p:cNvPr id="18" name="Accolade ouvrante 17">
            <a:extLst>
              <a:ext uri="{FF2B5EF4-FFF2-40B4-BE49-F238E27FC236}">
                <a16:creationId xmlns:a16="http://schemas.microsoft.com/office/drawing/2014/main" id="{14740121-4801-DDCA-4B87-F0466A571D21}"/>
              </a:ext>
            </a:extLst>
          </p:cNvPr>
          <p:cNvSpPr/>
          <p:nvPr/>
        </p:nvSpPr>
        <p:spPr>
          <a:xfrm>
            <a:off x="1587500" y="1346200"/>
            <a:ext cx="233924" cy="12700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588AEC8A-9F6A-2E89-60FB-C318F39E3877}"/>
              </a:ext>
            </a:extLst>
          </p:cNvPr>
          <p:cNvSpPr/>
          <p:nvPr/>
        </p:nvSpPr>
        <p:spPr>
          <a:xfrm>
            <a:off x="1587500" y="3136900"/>
            <a:ext cx="233924" cy="22225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52C312E-580A-5786-4F73-ABC59B297278}"/>
              </a:ext>
            </a:extLst>
          </p:cNvPr>
          <p:cNvSpPr txBox="1"/>
          <p:nvPr/>
        </p:nvSpPr>
        <p:spPr>
          <a:xfrm>
            <a:off x="198386" y="1772353"/>
            <a:ext cx="1420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Psychiatry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0358A69-36A6-939F-AB79-25B38129E00B}"/>
              </a:ext>
            </a:extLst>
          </p:cNvPr>
          <p:cNvSpPr txBox="1"/>
          <p:nvPr/>
        </p:nvSpPr>
        <p:spPr>
          <a:xfrm>
            <a:off x="223786" y="4020253"/>
            <a:ext cx="1420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Neurology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3749D23-39FE-D4DD-F264-EF024398D6F3}"/>
              </a:ext>
            </a:extLst>
          </p:cNvPr>
          <p:cNvGrpSpPr>
            <a:grpSpLocks noChangeAspect="1"/>
          </p:cNvGrpSpPr>
          <p:nvPr/>
        </p:nvGrpSpPr>
        <p:grpSpPr>
          <a:xfrm>
            <a:off x="9660864" y="203090"/>
            <a:ext cx="2376845" cy="1005565"/>
            <a:chOff x="423332" y="3569057"/>
            <a:chExt cx="2683935" cy="11354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1D6B3F-243E-9847-8A12-F7A1FFBBCBF3}"/>
                </a:ext>
              </a:extLst>
            </p:cNvPr>
            <p:cNvSpPr/>
            <p:nvPr/>
          </p:nvSpPr>
          <p:spPr>
            <a:xfrm>
              <a:off x="423332" y="3569057"/>
              <a:ext cx="2683935" cy="1135485"/>
            </a:xfrm>
            <a:prstGeom prst="rect">
              <a:avLst/>
            </a:prstGeom>
            <a:solidFill>
              <a:srgbClr val="003F4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40280ECA-1694-907F-72B8-2EE2B8585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34" y="3761163"/>
              <a:ext cx="2336800" cy="77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FFAFB92B-B3BF-189D-A899-ECB879934061}"/>
              </a:ext>
            </a:extLst>
          </p:cNvPr>
          <p:cNvSpPr txBox="1"/>
          <p:nvPr/>
        </p:nvSpPr>
        <p:spPr>
          <a:xfrm>
            <a:off x="1782674" y="5953986"/>
            <a:ext cx="819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000" b="1" dirty="0"/>
              <a:t>All are randomized multicentric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12695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409C502-148E-E6F3-7307-0BE55ED86112}"/>
              </a:ext>
            </a:extLst>
          </p:cNvPr>
          <p:cNvSpPr txBox="1"/>
          <p:nvPr/>
        </p:nvSpPr>
        <p:spPr>
          <a:xfrm>
            <a:off x="1129553" y="1274618"/>
            <a:ext cx="101839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noProof="1"/>
              <a:t>INCIA Team « </a:t>
            </a:r>
            <a:r>
              <a:rPr lang="fr-FR" sz="2800" b="1" noProof="1">
                <a:solidFill>
                  <a:schemeClr val="accent1"/>
                </a:solidFill>
              </a:rPr>
              <a:t>Ecological assessment &amp; management of psychiatric disorders - ECOPSY </a:t>
            </a:r>
            <a:r>
              <a:rPr lang="fr-FR" sz="2800" b="1" noProof="1"/>
              <a:t>»</a:t>
            </a:r>
            <a:endParaRPr lang="fr-FR" sz="2000" b="1" noProof="1"/>
          </a:p>
          <a:p>
            <a:pPr algn="ctr"/>
            <a:r>
              <a:rPr lang="fr-FR" sz="2000" b="1" noProof="1"/>
              <a:t>sylvie.berthoz-landron@inserm.fr</a:t>
            </a:r>
          </a:p>
        </p:txBody>
      </p:sp>
      <p:pic>
        <p:nvPicPr>
          <p:cNvPr id="3" name="Google Shape;64;p13">
            <a:extLst>
              <a:ext uri="{FF2B5EF4-FFF2-40B4-BE49-F238E27FC236}">
                <a16:creationId xmlns:a16="http://schemas.microsoft.com/office/drawing/2014/main" id="{BA2120CD-21CB-A0DA-AAA0-D7204975A5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924" b="24420"/>
          <a:stretch/>
        </p:blipFill>
        <p:spPr>
          <a:xfrm>
            <a:off x="9830517" y="5953986"/>
            <a:ext cx="2417715" cy="90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3">
            <a:extLst>
              <a:ext uri="{FF2B5EF4-FFF2-40B4-BE49-F238E27FC236}">
                <a16:creationId xmlns:a16="http://schemas.microsoft.com/office/drawing/2014/main" id="{AE54102A-78C2-009E-EAC0-BAA01972B1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386" y="5953986"/>
            <a:ext cx="787732" cy="796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;p13">
            <a:extLst>
              <a:ext uri="{FF2B5EF4-FFF2-40B4-BE49-F238E27FC236}">
                <a16:creationId xmlns:a16="http://schemas.microsoft.com/office/drawing/2014/main" id="{07983AEF-B80D-716B-1D6A-13D86506A71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643"/>
            <a:ext cx="1129553" cy="9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99A84B5-F9CE-DE4B-7D52-DA0861089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1363" y="3770587"/>
            <a:ext cx="2452175" cy="228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884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37067</TotalTime>
  <Words>807</Words>
  <Application>Microsoft Macintosh PowerPoint</Application>
  <PresentationFormat>Grand écran</PresentationFormat>
  <Paragraphs>109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PT Serif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Gwenaelle Catheline</dc:creator>
  <cp:lastModifiedBy>Berthoz Sylvie </cp:lastModifiedBy>
  <cp:revision>149</cp:revision>
  <dcterms:created xsi:type="dcterms:W3CDTF">2023-10-06T13:30:23Z</dcterms:created>
  <dcterms:modified xsi:type="dcterms:W3CDTF">2025-05-26T10:09:16Z</dcterms:modified>
</cp:coreProperties>
</file>