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0047"/>
    <a:srgbClr val="00746B"/>
    <a:srgbClr val="560219"/>
    <a:srgbClr val="D883FF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/>
    <p:restoredTop sz="94694"/>
  </p:normalViewPr>
  <p:slideViewPr>
    <p:cSldViewPr snapToGrid="0">
      <p:cViewPr varScale="1">
        <p:scale>
          <a:sx n="117" d="100"/>
          <a:sy n="117" d="100"/>
        </p:scale>
        <p:origin x="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A53F-37ED-574E-8B76-9455DC564DCB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95976-D90B-EA46-87F2-C23DA6E4C7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07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Processus cognitifs,  comportementaux et émotionnels impliqué dans le développement le maintien des troubles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695976-D90B-EA46-87F2-C23DA6E4C70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68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21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29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10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93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5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33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8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42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69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1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2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C1E9-17EC-5744-9FF0-5092C83181C2}" type="datetimeFigureOut">
              <a:rPr lang="fr-FR" smtClean="0"/>
              <a:t>26/05/2025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171BC-A1CF-D647-A702-D942B3C0A3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44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emeline.chauchard@univ-poitiers.fr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atherine.esnard@univ-poitiers.fr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D53AE10-7BA0-E284-DCFC-D191275F1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0917" y="409225"/>
            <a:ext cx="5147581" cy="666374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694F5764-6589-74EA-7518-EC839E185ABA}"/>
              </a:ext>
            </a:extLst>
          </p:cNvPr>
          <p:cNvSpPr txBox="1"/>
          <p:nvPr/>
        </p:nvSpPr>
        <p:spPr>
          <a:xfrm>
            <a:off x="2714238" y="1638868"/>
            <a:ext cx="809306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Plusieurs équipes impliquées dans le champ de la santé mentale :</a:t>
            </a:r>
          </a:p>
          <a:p>
            <a:endParaRPr lang="fr-FR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 err="1"/>
              <a:t>ViPsyM</a:t>
            </a:r>
            <a:r>
              <a:rPr lang="fr-FR" sz="2000" dirty="0"/>
              <a:t> </a:t>
            </a:r>
            <a:r>
              <a:rPr lang="fr-FR" sz="2000" dirty="0">
                <a:sym typeface="Wingdings" pitchFamily="2" charset="2"/>
              </a:rPr>
              <a:t> Psychopathologie cognitive et vieillissement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 err="1">
                <a:sym typeface="Wingdings" pitchFamily="2" charset="2"/>
              </a:rPr>
              <a:t>SoCog</a:t>
            </a:r>
            <a:r>
              <a:rPr lang="fr-FR" sz="2000" b="1" dirty="0">
                <a:sym typeface="Wingdings" pitchFamily="2" charset="2"/>
              </a:rPr>
              <a:t> </a:t>
            </a:r>
            <a:r>
              <a:rPr lang="fr-FR" sz="2000" dirty="0">
                <a:sym typeface="Wingdings" pitchFamily="2" charset="2"/>
              </a:rPr>
              <a:t> Cognition sociale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 err="1">
                <a:sym typeface="Wingdings" pitchFamily="2" charset="2"/>
              </a:rPr>
              <a:t>CoCliCo</a:t>
            </a:r>
            <a:r>
              <a:rPr lang="fr-FR" sz="2000" b="1" dirty="0">
                <a:sym typeface="Wingdings" pitchFamily="2" charset="2"/>
              </a:rPr>
              <a:t> </a:t>
            </a:r>
            <a:r>
              <a:rPr lang="fr-FR" sz="2000" dirty="0">
                <a:sym typeface="Wingdings" pitchFamily="2" charset="2"/>
              </a:rPr>
              <a:t> Cognition, Clinique et Comportement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>
                <a:sym typeface="Wingdings" pitchFamily="2" charset="2"/>
              </a:rPr>
              <a:t>Centre Hospitalier Laborit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000" dirty="0">
                <a:sym typeface="Wingdings" pitchFamily="2" charset="2"/>
              </a:rPr>
              <a:t>Unité de Recherche Clinique P. Deniker</a:t>
            </a:r>
            <a:endParaRPr lang="fr-FR" sz="2000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3BC135E-1F21-8BC3-886C-2705E0041B06}"/>
              </a:ext>
            </a:extLst>
          </p:cNvPr>
          <p:cNvGrpSpPr/>
          <p:nvPr/>
        </p:nvGrpSpPr>
        <p:grpSpPr>
          <a:xfrm>
            <a:off x="3582785" y="332850"/>
            <a:ext cx="6998761" cy="989760"/>
            <a:chOff x="4330931" y="324537"/>
            <a:chExt cx="6998761" cy="989760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1A70FC2B-EEE2-D8D9-F7D5-A44800D5FB59}"/>
                </a:ext>
              </a:extLst>
            </p:cNvPr>
            <p:cNvGrpSpPr/>
            <p:nvPr/>
          </p:nvGrpSpPr>
          <p:grpSpPr>
            <a:xfrm>
              <a:off x="4330931" y="324537"/>
              <a:ext cx="5328242" cy="926923"/>
              <a:chOff x="3857105" y="295048"/>
              <a:chExt cx="6566839" cy="1209515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3C4E3542-9B36-EFAF-5BE2-291F2FE6CF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57105" y="295048"/>
                <a:ext cx="2186132" cy="1209515"/>
              </a:xfrm>
              <a:prstGeom prst="rect">
                <a:avLst/>
              </a:prstGeom>
            </p:spPr>
          </p:pic>
          <p:pic>
            <p:nvPicPr>
              <p:cNvPr id="6" name="Image 5">
                <a:extLst>
                  <a:ext uri="{FF2B5EF4-FFF2-40B4-BE49-F238E27FC236}">
                    <a16:creationId xmlns:a16="http://schemas.microsoft.com/office/drawing/2014/main" id="{ED995B0C-C3CB-4DAF-25A4-C674A97A7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999" y="397242"/>
                <a:ext cx="1683682" cy="1032377"/>
              </a:xfrm>
              <a:prstGeom prst="rect">
                <a:avLst/>
              </a:prstGeom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D48C8155-597F-AB5A-DE2F-487062B6CE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98655" y="394707"/>
                <a:ext cx="1125289" cy="1109856"/>
              </a:xfrm>
              <a:prstGeom prst="rect">
                <a:avLst/>
              </a:prstGeom>
            </p:spPr>
          </p:pic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F375163-B643-02E8-08F8-BBFA8ED39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416648" y="401253"/>
              <a:ext cx="913044" cy="913044"/>
            </a:xfrm>
            <a:prstGeom prst="rect">
              <a:avLst/>
            </a:prstGeom>
          </p:spPr>
        </p:pic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8CBD2CF5-C1D0-5856-9F97-FE0BE1A0E15C}"/>
              </a:ext>
            </a:extLst>
          </p:cNvPr>
          <p:cNvGrpSpPr/>
          <p:nvPr/>
        </p:nvGrpSpPr>
        <p:grpSpPr>
          <a:xfrm>
            <a:off x="3039834" y="4464278"/>
            <a:ext cx="7441870" cy="2174779"/>
            <a:chOff x="2486247" y="4094540"/>
            <a:chExt cx="8334153" cy="271671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6B5C8263-5AC4-0AF7-E66D-5CD4E816E437}"/>
                </a:ext>
              </a:extLst>
            </p:cNvPr>
            <p:cNvSpPr txBox="1"/>
            <p:nvPr/>
          </p:nvSpPr>
          <p:spPr>
            <a:xfrm>
              <a:off x="2486247" y="4790126"/>
              <a:ext cx="2193076" cy="49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err="1">
                  <a:solidFill>
                    <a:srgbClr val="00746B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Psychotrauma</a:t>
              </a:r>
              <a:r>
                <a:rPr lang="fr-FR" sz="2000" b="1" dirty="0">
                  <a:solidFill>
                    <a:srgbClr val="00746B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DB270CE8-3E33-519C-C685-5A8F66007AB3}"/>
                </a:ext>
              </a:extLst>
            </p:cNvPr>
            <p:cNvSpPr txBox="1"/>
            <p:nvPr/>
          </p:nvSpPr>
          <p:spPr>
            <a:xfrm>
              <a:off x="4006672" y="4182362"/>
              <a:ext cx="1657332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Addictions 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F0BD3E29-79A2-B8E2-3D82-B313D7E6EFA0}"/>
                </a:ext>
              </a:extLst>
            </p:cNvPr>
            <p:cNvSpPr txBox="1"/>
            <p:nvPr/>
          </p:nvSpPr>
          <p:spPr>
            <a:xfrm>
              <a:off x="4925790" y="4900614"/>
              <a:ext cx="1149290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FFC000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Suicide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FF72D307-13C3-DD43-142A-B8860EE08DBA}"/>
                </a:ext>
              </a:extLst>
            </p:cNvPr>
            <p:cNvSpPr txBox="1"/>
            <p:nvPr/>
          </p:nvSpPr>
          <p:spPr>
            <a:xfrm>
              <a:off x="8482375" y="4094540"/>
              <a:ext cx="1738117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FFC000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Périnatalité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73EE657-C436-FE8F-C4B8-BE09209DBFDB}"/>
                </a:ext>
              </a:extLst>
            </p:cNvPr>
            <p:cNvSpPr txBox="1"/>
            <p:nvPr/>
          </p:nvSpPr>
          <p:spPr>
            <a:xfrm>
              <a:off x="7010269" y="4948125"/>
              <a:ext cx="788455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00746B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TOC 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38CC5168-9EB7-70EB-5493-95C3FDADF1D4}"/>
                </a:ext>
              </a:extLst>
            </p:cNvPr>
            <p:cNvSpPr txBox="1"/>
            <p:nvPr/>
          </p:nvSpPr>
          <p:spPr>
            <a:xfrm>
              <a:off x="4094022" y="5526857"/>
              <a:ext cx="1258798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rgbClr val="F30047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Anxiété 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63C560B7-674B-72E1-6129-B2D410FC6585}"/>
                </a:ext>
              </a:extLst>
            </p:cNvPr>
            <p:cNvSpPr txBox="1"/>
            <p:nvPr/>
          </p:nvSpPr>
          <p:spPr>
            <a:xfrm>
              <a:off x="5901962" y="5526857"/>
              <a:ext cx="982336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accent4">
                      <a:lumMod val="75000"/>
                    </a:schemeClr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TDAH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C0D04BB-271F-8C0B-22F2-A8B1EC823FCE}"/>
                </a:ext>
              </a:extLst>
            </p:cNvPr>
            <p:cNvSpPr txBox="1"/>
            <p:nvPr/>
          </p:nvSpPr>
          <p:spPr>
            <a:xfrm>
              <a:off x="8598081" y="5722822"/>
              <a:ext cx="1678874" cy="499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b="1" dirty="0">
                  <a:latin typeface="Baloo Bhai 2" panose="03080502040302020200" pitchFamily="66" charset="77"/>
                  <a:cs typeface="Baloo Bhai 2" panose="03080502040302020200" pitchFamily="66" charset="77"/>
                </a:rPr>
                <a:t>Dépression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5CBB0120-C407-B724-9953-8F7A982F38E5}"/>
                </a:ext>
              </a:extLst>
            </p:cNvPr>
            <p:cNvSpPr txBox="1"/>
            <p:nvPr/>
          </p:nvSpPr>
          <p:spPr>
            <a:xfrm>
              <a:off x="5908085" y="4243349"/>
              <a:ext cx="2440900" cy="49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Discriminations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5C6CF4B6-D637-7309-84A9-69F375C12D3C}"/>
                </a:ext>
              </a:extLst>
            </p:cNvPr>
            <p:cNvSpPr txBox="1"/>
            <p:nvPr/>
          </p:nvSpPr>
          <p:spPr>
            <a:xfrm>
              <a:off x="8348986" y="4706086"/>
              <a:ext cx="2471414" cy="884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rgbClr val="F30047"/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Inégalités en santé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6516CD21-2B4B-1465-8622-75BB5772A50B}"/>
                </a:ext>
              </a:extLst>
            </p:cNvPr>
            <p:cNvSpPr txBox="1"/>
            <p:nvPr/>
          </p:nvSpPr>
          <p:spPr>
            <a:xfrm>
              <a:off x="7094093" y="5926968"/>
              <a:ext cx="1807779" cy="884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Charge mentale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F5EFF8D-58C2-2D39-02AF-274A969132FE}"/>
                </a:ext>
              </a:extLst>
            </p:cNvPr>
            <p:cNvSpPr txBox="1"/>
            <p:nvPr/>
          </p:nvSpPr>
          <p:spPr>
            <a:xfrm>
              <a:off x="4662288" y="6190847"/>
              <a:ext cx="2151984" cy="499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Baloo Bhai 2" panose="03080502040302020200" pitchFamily="66" charset="77"/>
                  <a:cs typeface="Baloo Bhai 2" panose="03080502040302020200" pitchFamily="66" charset="77"/>
                </a:rPr>
                <a:t>Vieillissement</a:t>
              </a:r>
            </a:p>
          </p:txBody>
        </p:sp>
      </p:grpSp>
      <p:pic>
        <p:nvPicPr>
          <p:cNvPr id="15" name="Image 14">
            <a:extLst>
              <a:ext uri="{FF2B5EF4-FFF2-40B4-BE49-F238E27FC236}">
                <a16:creationId xmlns:a16="http://schemas.microsoft.com/office/drawing/2014/main" id="{F85E5D85-A7CC-B353-C9DA-80925E1721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8463" y="92967"/>
            <a:ext cx="1830166" cy="122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2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0AE86E7F-3CC8-9820-E274-232F7C89591E}"/>
              </a:ext>
            </a:extLst>
          </p:cNvPr>
          <p:cNvSpPr/>
          <p:nvPr/>
        </p:nvSpPr>
        <p:spPr>
          <a:xfrm>
            <a:off x="522515" y="522514"/>
            <a:ext cx="2590800" cy="1175657"/>
          </a:xfrm>
          <a:prstGeom prst="roundRect">
            <a:avLst/>
          </a:prstGeom>
          <a:solidFill>
            <a:srgbClr val="F30047"/>
          </a:solidFill>
          <a:ln>
            <a:solidFill>
              <a:srgbClr val="F3004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Recherche Fondamentale 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DDA9296-C7DA-1E92-DE83-480E9A074170}"/>
              </a:ext>
            </a:extLst>
          </p:cNvPr>
          <p:cNvSpPr/>
          <p:nvPr/>
        </p:nvSpPr>
        <p:spPr>
          <a:xfrm>
            <a:off x="4619572" y="522514"/>
            <a:ext cx="2752908" cy="1175657"/>
          </a:xfrm>
          <a:prstGeom prst="roundRect">
            <a:avLst/>
          </a:prstGeom>
          <a:solidFill>
            <a:srgbClr val="F3004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Intervention Clinique 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4BA0D5F-3525-4E81-31B3-71CE3E29D501}"/>
              </a:ext>
            </a:extLst>
          </p:cNvPr>
          <p:cNvSpPr/>
          <p:nvPr/>
        </p:nvSpPr>
        <p:spPr>
          <a:xfrm>
            <a:off x="8742407" y="522514"/>
            <a:ext cx="2839993" cy="1175657"/>
          </a:xfrm>
          <a:prstGeom prst="roundRect">
            <a:avLst/>
          </a:prstGeom>
          <a:solidFill>
            <a:srgbClr val="F3004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Prévention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62EB691B-AA8E-C532-DBE5-F26FFB422F54}"/>
              </a:ext>
            </a:extLst>
          </p:cNvPr>
          <p:cNvSpPr/>
          <p:nvPr/>
        </p:nvSpPr>
        <p:spPr>
          <a:xfrm>
            <a:off x="103127" y="1894116"/>
            <a:ext cx="3429575" cy="4637315"/>
          </a:xfrm>
          <a:prstGeom prst="roundRect">
            <a:avLst/>
          </a:prstGeom>
          <a:solidFill>
            <a:srgbClr val="00746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Processus cognitifs,  comportementaux et émotionnels </a:t>
            </a:r>
            <a:r>
              <a:rPr lang="fr-FR" dirty="0">
                <a:sym typeface="Wingdings" pitchFamily="2" charset="2"/>
              </a:rPr>
              <a:t> Psychopathologie Cognitive</a:t>
            </a:r>
          </a:p>
          <a:p>
            <a:pPr algn="ctr"/>
            <a:endParaRPr lang="fr-FR" dirty="0">
              <a:sym typeface="Wingdings" pitchFamily="2" charset="2"/>
            </a:endParaRPr>
          </a:p>
          <a:p>
            <a:pPr algn="ctr"/>
            <a:r>
              <a:rPr lang="fr-FR" dirty="0">
                <a:sym typeface="Wingdings" pitchFamily="2" charset="2"/>
              </a:rPr>
              <a:t>Identification et repérage des risques suicidaires</a:t>
            </a:r>
          </a:p>
          <a:p>
            <a:pPr algn="ctr"/>
            <a:endParaRPr lang="fr-FR" dirty="0">
              <a:sym typeface="Wingdings" pitchFamily="2" charset="2"/>
            </a:endParaRPr>
          </a:p>
          <a:p>
            <a:pPr algn="ctr"/>
            <a:r>
              <a:rPr lang="fr-FR" dirty="0">
                <a:sym typeface="Wingdings" pitchFamily="2" charset="2"/>
              </a:rPr>
              <a:t>EEG, IRM </a:t>
            </a:r>
          </a:p>
          <a:p>
            <a:pPr algn="ctr"/>
            <a:r>
              <a:rPr lang="fr-FR" dirty="0">
                <a:sym typeface="Wingdings" pitchFamily="2" charset="2"/>
              </a:rPr>
              <a:t>Recherche Translationnelle</a:t>
            </a:r>
          </a:p>
          <a:p>
            <a:pPr algn="ctr"/>
            <a:endParaRPr lang="fr-FR" dirty="0">
              <a:sym typeface="Wingdings" pitchFamily="2" charset="2"/>
            </a:endParaRPr>
          </a:p>
          <a:p>
            <a:pPr algn="ctr"/>
            <a:r>
              <a:rPr lang="fr-FR" dirty="0">
                <a:sym typeface="Wingdings" pitchFamily="2" charset="2"/>
              </a:rPr>
              <a:t>Modèles animaux, Environnement Enrichi dans le champ des addictions</a:t>
            </a:r>
          </a:p>
          <a:p>
            <a:pPr algn="ctr"/>
            <a:endParaRPr lang="fr-FR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55CFF5B-21DA-AEC4-3898-722C4BF74C75}"/>
              </a:ext>
            </a:extLst>
          </p:cNvPr>
          <p:cNvSpPr/>
          <p:nvPr/>
        </p:nvSpPr>
        <p:spPr>
          <a:xfrm>
            <a:off x="4281239" y="1894116"/>
            <a:ext cx="3429575" cy="4637315"/>
          </a:xfrm>
          <a:prstGeom prst="roundRect">
            <a:avLst/>
          </a:prstGeom>
          <a:solidFill>
            <a:srgbClr val="00746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Application du modèle EE : Pleine conscience, Vélo cognitif, Activité physique adaptée, réalité virtuelle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R-TMS- </a:t>
            </a:r>
            <a:r>
              <a:rPr lang="fr-FR" dirty="0" err="1"/>
              <a:t>tDCS</a:t>
            </a:r>
            <a:r>
              <a:rPr lang="fr-FR" dirty="0"/>
              <a:t> : TOC, addiction</a:t>
            </a:r>
          </a:p>
          <a:p>
            <a:pPr algn="ctr"/>
            <a:endParaRPr lang="fr-FR" dirty="0"/>
          </a:p>
          <a:p>
            <a:pPr algn="ctr"/>
            <a:r>
              <a:rPr lang="fr-FR" dirty="0" err="1"/>
              <a:t>Psychotrauma</a:t>
            </a:r>
            <a:r>
              <a:rPr lang="fr-FR" dirty="0"/>
              <a:t> : Psychoéducation, thérapie de la reconsolidation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661EFFD7-7B1B-4640-8F7F-E8884ABEA49F}"/>
              </a:ext>
            </a:extLst>
          </p:cNvPr>
          <p:cNvSpPr/>
          <p:nvPr/>
        </p:nvSpPr>
        <p:spPr>
          <a:xfrm>
            <a:off x="8447615" y="1894115"/>
            <a:ext cx="3429575" cy="4800599"/>
          </a:xfrm>
          <a:prstGeom prst="roundRect">
            <a:avLst/>
          </a:prstGeom>
          <a:solidFill>
            <a:srgbClr val="00746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Compétences psychosociales : Enfants et ado/addiction, santé mentale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Suicide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Santé des étudiants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Santé au travail: QVCT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Inégalités en santé: stéréotypes, préjugés, discriminations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Santé mentale des seniors (EE)</a:t>
            </a:r>
          </a:p>
        </p:txBody>
      </p:sp>
    </p:spTree>
    <p:extLst>
      <p:ext uri="{BB962C8B-B14F-4D97-AF65-F5344CB8AC3E}">
        <p14:creationId xmlns:p14="http://schemas.microsoft.com/office/powerpoint/2010/main" val="334514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C7C15-A1C6-FDE1-C6EE-297F09475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E62E9A6-01B7-1676-2F03-72420F563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0917" y="409225"/>
            <a:ext cx="5147581" cy="666374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276AC36C-E5D3-762D-B618-17C35D574E83}"/>
              </a:ext>
            </a:extLst>
          </p:cNvPr>
          <p:cNvSpPr txBox="1"/>
          <p:nvPr/>
        </p:nvSpPr>
        <p:spPr>
          <a:xfrm>
            <a:off x="2488485" y="2705075"/>
            <a:ext cx="809306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Baloo Bhai 2" panose="03080502040302020200" pitchFamily="66" charset="77"/>
                <a:cs typeface="Baloo Bhai 2" panose="03080502040302020200" pitchFamily="66" charset="77"/>
              </a:rPr>
              <a:t>Merci pour votre attention</a:t>
            </a:r>
          </a:p>
          <a:p>
            <a:pPr algn="ctr"/>
            <a:endParaRPr lang="fr-FR" sz="2000" dirty="0"/>
          </a:p>
          <a:p>
            <a:pPr algn="ctr"/>
            <a:r>
              <a:rPr lang="fr-FR" sz="2400" dirty="0" err="1"/>
              <a:t>CoCliCo</a:t>
            </a:r>
            <a:endParaRPr lang="fr-FR" sz="2400" dirty="0"/>
          </a:p>
          <a:p>
            <a:pPr algn="ctr"/>
            <a:r>
              <a:rPr lang="fr-FR" sz="2400" dirty="0">
                <a:hlinkClick r:id="rId3"/>
              </a:rPr>
              <a:t>emeline.chauchard@univ-poitiers.fr</a:t>
            </a:r>
            <a:endParaRPr lang="fr-FR" sz="2400" dirty="0"/>
          </a:p>
          <a:p>
            <a:pPr algn="ctr"/>
            <a:endParaRPr lang="fr-FR" sz="2400" dirty="0"/>
          </a:p>
          <a:p>
            <a:pPr algn="ctr"/>
            <a:r>
              <a:rPr lang="fr-FR" sz="2400"/>
              <a:t>SoCog</a:t>
            </a:r>
            <a:endParaRPr lang="fr-FR" sz="2400" dirty="0"/>
          </a:p>
          <a:p>
            <a:pPr algn="ctr"/>
            <a:r>
              <a:rPr lang="fr-FR" sz="2400" dirty="0">
                <a:hlinkClick r:id="rId4"/>
              </a:rPr>
              <a:t>catherine.esnard@univ-poitiers.fr</a:t>
            </a:r>
            <a:endParaRPr lang="fr-FR" sz="2400" dirty="0"/>
          </a:p>
          <a:p>
            <a:pPr algn="ctr"/>
            <a:endParaRPr lang="fr-FR" sz="2400" dirty="0"/>
          </a:p>
          <a:p>
            <a:pPr algn="ctr"/>
            <a:endParaRPr lang="fr-FR" sz="2000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3C059B2E-738D-DA90-50B7-AC996112B7D2}"/>
              </a:ext>
            </a:extLst>
          </p:cNvPr>
          <p:cNvGrpSpPr/>
          <p:nvPr/>
        </p:nvGrpSpPr>
        <p:grpSpPr>
          <a:xfrm>
            <a:off x="3582785" y="332850"/>
            <a:ext cx="6998761" cy="989760"/>
            <a:chOff x="4330931" y="324537"/>
            <a:chExt cx="6998761" cy="989760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FA4FBAF3-88BE-0A72-8CD7-ABDEAB92371D}"/>
                </a:ext>
              </a:extLst>
            </p:cNvPr>
            <p:cNvGrpSpPr/>
            <p:nvPr/>
          </p:nvGrpSpPr>
          <p:grpSpPr>
            <a:xfrm>
              <a:off x="4330931" y="324537"/>
              <a:ext cx="5328242" cy="926923"/>
              <a:chOff x="3857105" y="295048"/>
              <a:chExt cx="6566839" cy="1209515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3BD82411-B4E4-275F-884A-B180F1E4E7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57105" y="295048"/>
                <a:ext cx="2186132" cy="1209515"/>
              </a:xfrm>
              <a:prstGeom prst="rect">
                <a:avLst/>
              </a:prstGeom>
            </p:spPr>
          </p:pic>
          <p:pic>
            <p:nvPicPr>
              <p:cNvPr id="6" name="Image 5">
                <a:extLst>
                  <a:ext uri="{FF2B5EF4-FFF2-40B4-BE49-F238E27FC236}">
                    <a16:creationId xmlns:a16="http://schemas.microsoft.com/office/drawing/2014/main" id="{F3D49FF0-60F9-BDA9-1D95-9954111496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999" y="397242"/>
                <a:ext cx="1683682" cy="1032377"/>
              </a:xfrm>
              <a:prstGeom prst="rect">
                <a:avLst/>
              </a:prstGeom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43692CCC-A0DA-18DF-EC0C-00FBADBBFA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98655" y="394707"/>
                <a:ext cx="1125289" cy="1109856"/>
              </a:xfrm>
              <a:prstGeom prst="rect">
                <a:avLst/>
              </a:prstGeom>
            </p:spPr>
          </p:pic>
        </p:grpSp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B5AC2E56-F4AC-DA9F-376F-77A6F0E6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416648" y="401253"/>
              <a:ext cx="913044" cy="913044"/>
            </a:xfrm>
            <a:prstGeom prst="rect">
              <a:avLst/>
            </a:prstGeom>
          </p:spPr>
        </p:pic>
      </p:grpSp>
      <p:pic>
        <p:nvPicPr>
          <p:cNvPr id="15" name="Image 14">
            <a:extLst>
              <a:ext uri="{FF2B5EF4-FFF2-40B4-BE49-F238E27FC236}">
                <a16:creationId xmlns:a16="http://schemas.microsoft.com/office/drawing/2014/main" id="{E27A8ED4-FF1A-0480-C9C9-0E91C052AD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8463" y="92967"/>
            <a:ext cx="1830166" cy="122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8252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DD3ECA3-571E-2541-A54C-2E788C41AE2D}">
  <we:reference id="wa200001745" version="1.0.1.5" store="fr-FR" storeType="OMEX"/>
  <we:alternateReferences>
    <we:reference id="WA200001745" version="1.0.1.5" store="WA20000174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</TotalTime>
  <Words>190</Words>
  <Application>Microsoft Macintosh PowerPoint</Application>
  <PresentationFormat>Grand écran</PresentationFormat>
  <Paragraphs>55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Baloo Bhai 2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Emeline Chauchard</dc:creator>
  <cp:lastModifiedBy>Emeline Chauchard</cp:lastModifiedBy>
  <cp:revision>7</cp:revision>
  <dcterms:created xsi:type="dcterms:W3CDTF">2025-05-23T06:50:39Z</dcterms:created>
  <dcterms:modified xsi:type="dcterms:W3CDTF">2025-05-26T08:11:12Z</dcterms:modified>
</cp:coreProperties>
</file>