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7" r:id="rId2"/>
    <p:sldId id="260" r:id="rId3"/>
    <p:sldId id="261" r:id="rId4"/>
    <p:sldId id="258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napToGrid="0">
      <p:cViewPr>
        <p:scale>
          <a:sx n="122" d="100"/>
          <a:sy n="122" d="100"/>
        </p:scale>
        <p:origin x="20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1FD4F-E7F8-DF44-B62B-969786AD0CE0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95226-DFAA-F844-A3EB-A2A8C040A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538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﻿At </a:t>
            </a:r>
            <a:r>
              <a:rPr lang="fr-FR" dirty="0" err="1"/>
              <a:t>present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situation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difficult</a:t>
            </a:r>
            <a:r>
              <a:rPr lang="fr-FR" dirty="0"/>
              <a:t> to</a:t>
            </a:r>
          </a:p>
          <a:p>
            <a:endParaRPr lang="fr-FR" dirty="0"/>
          </a:p>
          <a:p>
            <a:r>
              <a:rPr lang="fr-FR" dirty="0"/>
              <a:t>manage, </a:t>
            </a:r>
            <a:r>
              <a:rPr lang="fr-FR" dirty="0" err="1"/>
              <a:t>requiring</a:t>
            </a:r>
            <a:r>
              <a:rPr lang="fr-FR" dirty="0"/>
              <a:t> the </a:t>
            </a:r>
            <a:r>
              <a:rPr lang="fr-FR" dirty="0" err="1"/>
              <a:t>immediate</a:t>
            </a:r>
            <a:r>
              <a:rPr lang="fr-FR" dirty="0"/>
              <a:t> infection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eliminated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considering</a:t>
            </a:r>
            <a:r>
              <a:rPr lang="fr-FR" dirty="0"/>
              <a:t> the implantation of a </a:t>
            </a:r>
            <a:r>
              <a:rPr lang="fr-FR" dirty="0" err="1"/>
              <a:t>bone</a:t>
            </a:r>
            <a:endParaRPr lang="fr-FR" dirty="0"/>
          </a:p>
          <a:p>
            <a:endParaRPr lang="fr-FR" dirty="0"/>
          </a:p>
          <a:p>
            <a:r>
              <a:rPr lang="fr-FR" dirty="0"/>
              <a:t>substitute,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avoid</a:t>
            </a:r>
            <a:r>
              <a:rPr lang="fr-FR" dirty="0"/>
              <a:t> implant infection </a:t>
            </a:r>
            <a:r>
              <a:rPr lang="fr-FR" dirty="0" err="1"/>
              <a:t>synonymous</a:t>
            </a:r>
            <a:r>
              <a:rPr lang="fr-FR" dirty="0"/>
              <a:t> of </a:t>
            </a:r>
            <a:r>
              <a:rPr lang="fr-FR" dirty="0" err="1"/>
              <a:t>surgical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44C69-A013-694E-BFF0-95B0CA892F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333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6FE1B-A33F-7A7A-2B98-B83D1A25B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21353AE-8AD2-69EC-ECBD-E63BB8EE8B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EDA4518-99D2-4D7D-8292-C0B516CB4D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﻿At </a:t>
            </a:r>
            <a:r>
              <a:rPr lang="fr-FR" dirty="0" err="1"/>
              <a:t>present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situation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difficult</a:t>
            </a:r>
            <a:r>
              <a:rPr lang="fr-FR" dirty="0"/>
              <a:t> to</a:t>
            </a:r>
          </a:p>
          <a:p>
            <a:endParaRPr lang="fr-FR" dirty="0"/>
          </a:p>
          <a:p>
            <a:r>
              <a:rPr lang="fr-FR" dirty="0"/>
              <a:t>manage, </a:t>
            </a:r>
            <a:r>
              <a:rPr lang="fr-FR" dirty="0" err="1"/>
              <a:t>requiring</a:t>
            </a:r>
            <a:r>
              <a:rPr lang="fr-FR" dirty="0"/>
              <a:t> the </a:t>
            </a:r>
            <a:r>
              <a:rPr lang="fr-FR" dirty="0" err="1"/>
              <a:t>immediate</a:t>
            </a:r>
            <a:r>
              <a:rPr lang="fr-FR" dirty="0"/>
              <a:t> infection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eliminated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considering</a:t>
            </a:r>
            <a:r>
              <a:rPr lang="fr-FR" dirty="0"/>
              <a:t> the implantation of a </a:t>
            </a:r>
            <a:r>
              <a:rPr lang="fr-FR" dirty="0" err="1"/>
              <a:t>bone</a:t>
            </a:r>
            <a:endParaRPr lang="fr-FR" dirty="0"/>
          </a:p>
          <a:p>
            <a:endParaRPr lang="fr-FR" dirty="0"/>
          </a:p>
          <a:p>
            <a:r>
              <a:rPr lang="fr-FR" dirty="0"/>
              <a:t>substitute,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avoid</a:t>
            </a:r>
            <a:r>
              <a:rPr lang="fr-FR" dirty="0"/>
              <a:t> implant infection </a:t>
            </a:r>
            <a:r>
              <a:rPr lang="fr-FR" dirty="0" err="1"/>
              <a:t>synonymous</a:t>
            </a:r>
            <a:r>
              <a:rPr lang="fr-FR" dirty="0"/>
              <a:t> of </a:t>
            </a:r>
            <a:r>
              <a:rPr lang="fr-FR" dirty="0" err="1"/>
              <a:t>surgical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6CFC1F-4A66-8716-B27C-0EF48A71A8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44C69-A013-694E-BFF0-95B0CA892F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12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9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6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6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1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5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0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46685D4-4DF0-56BA-29AA-96A8C2E27D94}"/>
              </a:ext>
            </a:extLst>
          </p:cNvPr>
          <p:cNvSpPr/>
          <p:nvPr userDrawn="1"/>
        </p:nvSpPr>
        <p:spPr>
          <a:xfrm>
            <a:off x="2543388" y="5969000"/>
            <a:ext cx="2485813" cy="1048729"/>
          </a:xfrm>
          <a:custGeom>
            <a:avLst/>
            <a:gdLst/>
            <a:ahLst/>
            <a:cxnLst/>
            <a:rect l="l" t="t" r="r" b="b"/>
            <a:pathLst>
              <a:path w="3990595" h="1736894">
                <a:moveTo>
                  <a:pt x="0" y="0"/>
                </a:moveTo>
                <a:lnTo>
                  <a:pt x="3990595" y="0"/>
                </a:lnTo>
                <a:lnTo>
                  <a:pt x="3990595" y="1736894"/>
                </a:lnTo>
                <a:lnTo>
                  <a:pt x="0" y="17368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33317734-E6E7-DFC1-5C63-63D9F3FCB45B}"/>
              </a:ext>
            </a:extLst>
          </p:cNvPr>
          <p:cNvSpPr>
            <a:spLocks noChangeAspect="1"/>
          </p:cNvSpPr>
          <p:nvPr userDrawn="1"/>
        </p:nvSpPr>
        <p:spPr>
          <a:xfrm>
            <a:off x="8382788" y="6112284"/>
            <a:ext cx="1608273" cy="745716"/>
          </a:xfrm>
          <a:custGeom>
            <a:avLst/>
            <a:gdLst/>
            <a:ahLst/>
            <a:cxnLst/>
            <a:rect l="l" t="t" r="r" b="b"/>
            <a:pathLst>
              <a:path w="3250609" h="1507227">
                <a:moveTo>
                  <a:pt x="0" y="0"/>
                </a:moveTo>
                <a:lnTo>
                  <a:pt x="3250609" y="0"/>
                </a:lnTo>
                <a:lnTo>
                  <a:pt x="3250609" y="1507227"/>
                </a:lnTo>
                <a:lnTo>
                  <a:pt x="0" y="1507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Entrée manuelle 6">
            <a:extLst>
              <a:ext uri="{FF2B5EF4-FFF2-40B4-BE49-F238E27FC236}">
                <a16:creationId xmlns:a16="http://schemas.microsoft.com/office/drawing/2014/main" id="{0BEC89FE-29ED-9462-47AB-76EF8880D0E5}"/>
              </a:ext>
            </a:extLst>
          </p:cNvPr>
          <p:cNvSpPr/>
          <p:nvPr userDrawn="1"/>
        </p:nvSpPr>
        <p:spPr>
          <a:xfrm flipH="1" flipV="1">
            <a:off x="0" y="0"/>
            <a:ext cx="12192000" cy="524933"/>
          </a:xfrm>
          <a:prstGeom prst="flowChartManualInpu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rgbClr val="FF2F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8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4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F11B017-A47E-2914-4FAC-D0AE581D0583}"/>
              </a:ext>
            </a:extLst>
          </p:cNvPr>
          <p:cNvSpPr/>
          <p:nvPr userDrawn="1"/>
        </p:nvSpPr>
        <p:spPr>
          <a:xfrm>
            <a:off x="0" y="-584200"/>
            <a:ext cx="12192000" cy="8686286"/>
          </a:xfrm>
          <a:custGeom>
            <a:avLst/>
            <a:gdLst/>
            <a:ahLst/>
            <a:cxnLst/>
            <a:rect l="l" t="t" r="r" b="b"/>
            <a:pathLst>
              <a:path w="18288000" h="13029429">
                <a:moveTo>
                  <a:pt x="0" y="0"/>
                </a:moveTo>
                <a:lnTo>
                  <a:pt x="18288000" y="0"/>
                </a:lnTo>
                <a:lnTo>
                  <a:pt x="18288000" y="13029428"/>
                </a:lnTo>
                <a:lnTo>
                  <a:pt x="0" y="130294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pic>
        <p:nvPicPr>
          <p:cNvPr id="8" name="Espace réservé du contenu 6" descr="bando-ircerPPP.jpg">
            <a:extLst>
              <a:ext uri="{FF2B5EF4-FFF2-40B4-BE49-F238E27FC236}">
                <a16:creationId xmlns:a16="http://schemas.microsoft.com/office/drawing/2014/main" id="{964A8195-7264-472D-75D3-636EE893A0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89" b="-12189"/>
          <a:stretch>
            <a:fillRect/>
          </a:stretch>
        </p:blipFill>
        <p:spPr>
          <a:xfrm>
            <a:off x="-24000" y="5969000"/>
            <a:ext cx="12240000" cy="10200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37AF41F0-D80E-3AC5-51F5-5C7FBC16D335}"/>
              </a:ext>
            </a:extLst>
          </p:cNvPr>
          <p:cNvSpPr/>
          <p:nvPr userDrawn="1"/>
        </p:nvSpPr>
        <p:spPr>
          <a:xfrm>
            <a:off x="2543388" y="5969000"/>
            <a:ext cx="2485813" cy="1048729"/>
          </a:xfrm>
          <a:custGeom>
            <a:avLst/>
            <a:gdLst/>
            <a:ahLst/>
            <a:cxnLst/>
            <a:rect l="l" t="t" r="r" b="b"/>
            <a:pathLst>
              <a:path w="3990595" h="1736894">
                <a:moveTo>
                  <a:pt x="0" y="0"/>
                </a:moveTo>
                <a:lnTo>
                  <a:pt x="3990595" y="0"/>
                </a:lnTo>
                <a:lnTo>
                  <a:pt x="3990595" y="1736894"/>
                </a:lnTo>
                <a:lnTo>
                  <a:pt x="0" y="17368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A02AF3C3-46A8-1F5C-96FC-10586FCD8488}"/>
              </a:ext>
            </a:extLst>
          </p:cNvPr>
          <p:cNvSpPr>
            <a:spLocks noChangeAspect="1"/>
          </p:cNvSpPr>
          <p:nvPr userDrawn="1"/>
        </p:nvSpPr>
        <p:spPr>
          <a:xfrm>
            <a:off x="8382788" y="6112284"/>
            <a:ext cx="1608273" cy="745716"/>
          </a:xfrm>
          <a:custGeom>
            <a:avLst/>
            <a:gdLst/>
            <a:ahLst/>
            <a:cxnLst/>
            <a:rect l="l" t="t" r="r" b="b"/>
            <a:pathLst>
              <a:path w="3250609" h="1507227">
                <a:moveTo>
                  <a:pt x="0" y="0"/>
                </a:moveTo>
                <a:lnTo>
                  <a:pt x="3250609" y="0"/>
                </a:lnTo>
                <a:lnTo>
                  <a:pt x="3250609" y="1507227"/>
                </a:lnTo>
                <a:lnTo>
                  <a:pt x="0" y="15072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11819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jpg"/><Relationship Id="rId7" Type="http://schemas.openxmlformats.org/officeDocument/2006/relationships/image" Target="../media/image10.png"/><Relationship Id="rId12" Type="http://schemas.openxmlformats.org/officeDocument/2006/relationships/image" Target="../media/image15.tif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jpg"/><Relationship Id="rId14" Type="http://schemas.openxmlformats.org/officeDocument/2006/relationships/image" Target="../media/image17.gif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png"/><Relationship Id="rId18" Type="http://schemas.openxmlformats.org/officeDocument/2006/relationships/image" Target="../media/image9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24.jp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14142"/>
            <a:ext cx="12192000" cy="8686286"/>
          </a:xfrm>
          <a:custGeom>
            <a:avLst/>
            <a:gdLst/>
            <a:ahLst/>
            <a:cxnLst/>
            <a:rect l="l" t="t" r="r" b="b"/>
            <a:pathLst>
              <a:path w="18288000" h="13029429">
                <a:moveTo>
                  <a:pt x="0" y="0"/>
                </a:moveTo>
                <a:lnTo>
                  <a:pt x="18288000" y="0"/>
                </a:lnTo>
                <a:lnTo>
                  <a:pt x="18288000" y="13029428"/>
                </a:lnTo>
                <a:lnTo>
                  <a:pt x="0" y="13029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435167"/>
            <a:ext cx="3583011" cy="1559495"/>
          </a:xfrm>
          <a:custGeom>
            <a:avLst/>
            <a:gdLst/>
            <a:ahLst/>
            <a:cxnLst/>
            <a:rect l="l" t="t" r="r" b="b"/>
            <a:pathLst>
              <a:path w="5374516" h="2339242">
                <a:moveTo>
                  <a:pt x="0" y="0"/>
                </a:moveTo>
                <a:lnTo>
                  <a:pt x="5374516" y="0"/>
                </a:lnTo>
                <a:lnTo>
                  <a:pt x="5374516" y="2339242"/>
                </a:lnTo>
                <a:lnTo>
                  <a:pt x="0" y="2339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558" y="2392687"/>
            <a:ext cx="3078793" cy="307879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9871954" y="5761877"/>
            <a:ext cx="2167073" cy="1004818"/>
          </a:xfrm>
          <a:custGeom>
            <a:avLst/>
            <a:gdLst/>
            <a:ahLst/>
            <a:cxnLst/>
            <a:rect l="l" t="t" r="r" b="b"/>
            <a:pathLst>
              <a:path w="3250609" h="1507227">
                <a:moveTo>
                  <a:pt x="0" y="0"/>
                </a:moveTo>
                <a:lnTo>
                  <a:pt x="3250610" y="0"/>
                </a:lnTo>
                <a:lnTo>
                  <a:pt x="3250610" y="1507227"/>
                </a:lnTo>
                <a:lnTo>
                  <a:pt x="0" y="15072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698434" y="1730727"/>
            <a:ext cx="3831042" cy="770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Programme </a:t>
            </a:r>
          </a:p>
          <a:p>
            <a:pPr algn="ctr" defTabSz="609630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la journée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467971" y="3692331"/>
            <a:ext cx="4555356" cy="759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347"/>
              </a:lnSpc>
            </a:pPr>
            <a:r>
              <a:rPr lang="en-US" sz="453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26 mai 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9E11FD-A940-BB3D-D1F7-6309F20ACCB4}"/>
              </a:ext>
            </a:extLst>
          </p:cNvPr>
          <p:cNvSpPr txBox="1"/>
          <p:nvPr/>
        </p:nvSpPr>
        <p:spPr>
          <a:xfrm>
            <a:off x="-1" y="51713"/>
            <a:ext cx="11624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fr-FR" sz="24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Dispositif hybride cellules-humaines – biocéramique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63CFDC3-EF37-EE0E-BC4F-F5D38C2317D4}"/>
              </a:ext>
            </a:extLst>
          </p:cNvPr>
          <p:cNvSpPr txBox="1"/>
          <p:nvPr/>
        </p:nvSpPr>
        <p:spPr>
          <a:xfrm>
            <a:off x="69011" y="635846"/>
            <a:ext cx="724809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630"/>
            <a:r>
              <a:rPr lang="fr-FR" sz="2000" b="1" dirty="0">
                <a:solidFill>
                  <a:prstClr val="black"/>
                </a:solidFill>
                <a:latin typeface="Calibri"/>
              </a:rPr>
              <a:t>➙ Dispositif hybride cellules humaines – biocéramique mis en forme par fabrication additive et </a:t>
            </a:r>
            <a:r>
              <a:rPr lang="fr-FR" sz="2000" b="1" dirty="0" err="1">
                <a:solidFill>
                  <a:prstClr val="black"/>
                </a:solidFill>
                <a:latin typeface="Calibri"/>
              </a:rPr>
              <a:t>bioimpression</a:t>
            </a:r>
            <a:r>
              <a:rPr lang="fr-FR" sz="2000" b="1" dirty="0">
                <a:solidFill>
                  <a:prstClr val="black"/>
                </a:solidFill>
                <a:latin typeface="Calibri"/>
              </a:rPr>
              <a:t> 3D couplées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187328-AB32-EA34-2B6E-E83BCA007D42}"/>
              </a:ext>
            </a:extLst>
          </p:cNvPr>
          <p:cNvSpPr txBox="1"/>
          <p:nvPr/>
        </p:nvSpPr>
        <p:spPr>
          <a:xfrm>
            <a:off x="4963534" y="6400243"/>
            <a:ext cx="334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amandine.magnaudeix@unilim.fr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974B5F-FBC5-EC58-1A16-B99C1AD511F8}"/>
              </a:ext>
            </a:extLst>
          </p:cNvPr>
          <p:cNvSpPr txBox="1"/>
          <p:nvPr/>
        </p:nvSpPr>
        <p:spPr>
          <a:xfrm>
            <a:off x="5466204" y="6116034"/>
            <a:ext cx="234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Bordeaux, 26 mai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8D489A-ACD9-47B3-6333-AF642F0D71DF}"/>
              </a:ext>
            </a:extLst>
          </p:cNvPr>
          <p:cNvSpPr txBox="1"/>
          <p:nvPr/>
        </p:nvSpPr>
        <p:spPr>
          <a:xfrm>
            <a:off x="7317105" y="758957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>
                <a:solidFill>
                  <a:schemeClr val="tx2">
                    <a:lumMod val="75000"/>
                  </a:schemeClr>
                </a:solidFill>
              </a:rPr>
              <a:t>BELENOS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FB576326-7CC6-B4EE-B49A-6DEEA1B3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35" y="5199230"/>
            <a:ext cx="1071951" cy="81514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E90A00-7958-9029-E53C-E60019A9B6FB}"/>
              </a:ext>
            </a:extLst>
          </p:cNvPr>
          <p:cNvGrpSpPr>
            <a:grpSpLocks noChangeAspect="1"/>
          </p:cNvGrpSpPr>
          <p:nvPr/>
        </p:nvGrpSpPr>
        <p:grpSpPr>
          <a:xfrm>
            <a:off x="3768637" y="5296457"/>
            <a:ext cx="1316646" cy="620688"/>
            <a:chOff x="3903426" y="332656"/>
            <a:chExt cx="1316646" cy="6206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B12260-63BF-8488-F84D-F166940F9CA4}"/>
                </a:ext>
              </a:extLst>
            </p:cNvPr>
            <p:cNvSpPr/>
            <p:nvPr/>
          </p:nvSpPr>
          <p:spPr>
            <a:xfrm>
              <a:off x="3903426" y="332656"/>
              <a:ext cx="1316646" cy="620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48E1A8-201D-D7A3-C5BA-991C8A0D3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835" y="427010"/>
              <a:ext cx="1165828" cy="43198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7404850-5BBA-4E26-0EA4-FE2015784651}"/>
              </a:ext>
            </a:extLst>
          </p:cNvPr>
          <p:cNvGrpSpPr/>
          <p:nvPr/>
        </p:nvGrpSpPr>
        <p:grpSpPr>
          <a:xfrm>
            <a:off x="10361394" y="5317800"/>
            <a:ext cx="1711856" cy="578003"/>
            <a:chOff x="6773914" y="432019"/>
            <a:chExt cx="1711856" cy="57800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EC49C3-535D-0241-931E-B36F34953FA7}"/>
                </a:ext>
              </a:extLst>
            </p:cNvPr>
            <p:cNvSpPr/>
            <p:nvPr/>
          </p:nvSpPr>
          <p:spPr>
            <a:xfrm>
              <a:off x="6773914" y="480633"/>
              <a:ext cx="1711856" cy="480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Picture 2" descr="Contact us - Leukos laser">
              <a:extLst>
                <a:ext uri="{FF2B5EF4-FFF2-40B4-BE49-F238E27FC236}">
                  <a16:creationId xmlns:a16="http://schemas.microsoft.com/office/drawing/2014/main" id="{F40C9D12-D4A4-6F7E-81C2-51BC80E64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376" y="432019"/>
              <a:ext cx="1660932" cy="578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89AA131-ED90-0D16-7229-8A59B8F1A0EB}"/>
              </a:ext>
            </a:extLst>
          </p:cNvPr>
          <p:cNvGrpSpPr>
            <a:grpSpLocks noChangeAspect="1"/>
          </p:cNvGrpSpPr>
          <p:nvPr/>
        </p:nvGrpSpPr>
        <p:grpSpPr>
          <a:xfrm>
            <a:off x="124940" y="5185873"/>
            <a:ext cx="1169244" cy="841856"/>
            <a:chOff x="4067944" y="3680110"/>
            <a:chExt cx="3600400" cy="259228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C54050-3F40-F0AB-1EFD-6E5370CBDFA0}"/>
                </a:ext>
              </a:extLst>
            </p:cNvPr>
            <p:cNvSpPr/>
            <p:nvPr/>
          </p:nvSpPr>
          <p:spPr>
            <a:xfrm>
              <a:off x="4067944" y="3680110"/>
              <a:ext cx="3600400" cy="2592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473BB867-CBAE-8117-32D0-63B0486D8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794" y="3750704"/>
              <a:ext cx="33147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4" descr=" ">
            <a:extLst>
              <a:ext uri="{FF2B5EF4-FFF2-40B4-BE49-F238E27FC236}">
                <a16:creationId xmlns:a16="http://schemas.microsoft.com/office/drawing/2014/main" id="{A7BFC8C9-BA8B-2396-4491-27E7FBD7B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774" y="571433"/>
            <a:ext cx="799524" cy="8367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3DE2E9B-2E32-6649-0DB0-E1897EFBC3D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7310" y="695737"/>
            <a:ext cx="565150" cy="588105"/>
          </a:xfrm>
          <a:prstGeom prst="rect">
            <a:avLst/>
          </a:prstGeom>
          <a:noFill/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D62245-873A-2AF1-7AAD-2DEE1BF234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3203" y="571433"/>
            <a:ext cx="1711855" cy="83671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FBFE0F4-60FA-64CF-200D-0E4397F56E1B}"/>
              </a:ext>
            </a:extLst>
          </p:cNvPr>
          <p:cNvGrpSpPr/>
          <p:nvPr/>
        </p:nvGrpSpPr>
        <p:grpSpPr>
          <a:xfrm>
            <a:off x="8190528" y="5174753"/>
            <a:ext cx="1469614" cy="864096"/>
            <a:chOff x="4902587" y="5301208"/>
            <a:chExt cx="1469614" cy="8640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B83595-71EA-F7ED-D1AA-DFF323B5091B}"/>
                </a:ext>
              </a:extLst>
            </p:cNvPr>
            <p:cNvSpPr/>
            <p:nvPr/>
          </p:nvSpPr>
          <p:spPr>
            <a:xfrm>
              <a:off x="4902587" y="5301208"/>
              <a:ext cx="1469614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Picture 20" descr="University of Poitiers | Université, Poitiers, Nouveau logo">
              <a:extLst>
                <a:ext uri="{FF2B5EF4-FFF2-40B4-BE49-F238E27FC236}">
                  <a16:creationId xmlns:a16="http://schemas.microsoft.com/office/drawing/2014/main" id="{FD826E35-39F6-E91D-FA6C-C531DB33E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599" y="5314900"/>
              <a:ext cx="1367591" cy="836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1C7DEA6-6CB5-FBA4-F6B6-4FC49D8C8E90}"/>
              </a:ext>
            </a:extLst>
          </p:cNvPr>
          <p:cNvGrpSpPr/>
          <p:nvPr/>
        </p:nvGrpSpPr>
        <p:grpSpPr>
          <a:xfrm>
            <a:off x="5786534" y="5260453"/>
            <a:ext cx="1702743" cy="692696"/>
            <a:chOff x="2175484" y="5445224"/>
            <a:chExt cx="1702743" cy="6926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16EC0F-14F3-0AD5-4047-6D0EBB870C7A}"/>
                </a:ext>
              </a:extLst>
            </p:cNvPr>
            <p:cNvSpPr/>
            <p:nvPr/>
          </p:nvSpPr>
          <p:spPr>
            <a:xfrm>
              <a:off x="2175484" y="5445224"/>
              <a:ext cx="1702743" cy="692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F94BD245-5077-5CF5-85AB-BAC3161A7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371" y="5530162"/>
              <a:ext cx="1616968" cy="52282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B54FBF19-C7E4-591F-8A1C-DB26D0D2116C}"/>
              </a:ext>
            </a:extLst>
          </p:cNvPr>
          <p:cNvSpPr txBox="1"/>
          <p:nvPr/>
        </p:nvSpPr>
        <p:spPr>
          <a:xfrm>
            <a:off x="-3820" y="2458622"/>
            <a:ext cx="1876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err="1"/>
              <a:t>Autorisation</a:t>
            </a:r>
            <a:r>
              <a:rPr lang="en-GB" sz="700" dirty="0"/>
              <a:t> n° 312-2019-78  12/09/2019, CODECOH n°DC-2008-604</a:t>
            </a:r>
          </a:p>
        </p:txBody>
      </p:sp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A090BF3F-F18E-30E1-AABA-B51AD78091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965" y="1725411"/>
            <a:ext cx="1492750" cy="788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5CB2803-9B33-6240-18FA-54E5839E023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0005" y="1689054"/>
            <a:ext cx="713238" cy="28689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7D18E0E-70AA-9C35-EF9F-53A77D9B8E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36" y="1637696"/>
            <a:ext cx="667543" cy="547728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DDF2BA63-0B7C-D184-5293-9E352C2E0AE8}"/>
              </a:ext>
            </a:extLst>
          </p:cNvPr>
          <p:cNvSpPr txBox="1"/>
          <p:nvPr/>
        </p:nvSpPr>
        <p:spPr>
          <a:xfrm>
            <a:off x="-404320" y="1353218"/>
            <a:ext cx="452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Déchets chirurgicaux : têtes fémorales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DCB2CF2F-07FD-F616-BABE-B58BEDA26250}"/>
              </a:ext>
            </a:extLst>
          </p:cNvPr>
          <p:cNvGrpSpPr/>
          <p:nvPr/>
        </p:nvGrpSpPr>
        <p:grpSpPr>
          <a:xfrm>
            <a:off x="2576978" y="2811537"/>
            <a:ext cx="1056693" cy="972454"/>
            <a:chOff x="1488054" y="2534978"/>
            <a:chExt cx="1056693" cy="972454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7BC1D58-F7A6-0CF3-5072-BFB315E5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88054" y="2596729"/>
              <a:ext cx="949911" cy="87633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BA9CDF6-303A-ACA5-9EF4-2B34A2C40495}"/>
                </a:ext>
              </a:extLst>
            </p:cNvPr>
            <p:cNvSpPr/>
            <p:nvPr/>
          </p:nvSpPr>
          <p:spPr>
            <a:xfrm>
              <a:off x="2236463" y="2596729"/>
              <a:ext cx="308284" cy="275987"/>
            </a:xfrm>
            <a:prstGeom prst="rect">
              <a:avLst/>
            </a:prstGeom>
            <a:solidFill>
              <a:srgbClr val="F4F7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F81984A-D6D4-D78B-35C9-9CB27E4EF2BE}"/>
                </a:ext>
              </a:extLst>
            </p:cNvPr>
            <p:cNvSpPr/>
            <p:nvPr/>
          </p:nvSpPr>
          <p:spPr>
            <a:xfrm>
              <a:off x="2185080" y="3231445"/>
              <a:ext cx="308284" cy="275987"/>
            </a:xfrm>
            <a:prstGeom prst="rect">
              <a:avLst/>
            </a:prstGeom>
            <a:solidFill>
              <a:srgbClr val="F4F7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00F6450-B291-17F2-27A6-A385B1F272D1}"/>
                </a:ext>
              </a:extLst>
            </p:cNvPr>
            <p:cNvSpPr/>
            <p:nvPr/>
          </p:nvSpPr>
          <p:spPr>
            <a:xfrm>
              <a:off x="1736337" y="2534978"/>
              <a:ext cx="138001" cy="9287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71351C01-88E3-8D8B-0A52-F2D13713B68A}"/>
              </a:ext>
            </a:extLst>
          </p:cNvPr>
          <p:cNvCxnSpPr>
            <a:cxnSpLocks/>
          </p:cNvCxnSpPr>
          <p:nvPr/>
        </p:nvCxnSpPr>
        <p:spPr>
          <a:xfrm>
            <a:off x="1699492" y="2605267"/>
            <a:ext cx="295943" cy="360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A5262F4B-B7A7-EA50-2F60-E29F65EB4E23}"/>
              </a:ext>
            </a:extLst>
          </p:cNvPr>
          <p:cNvSpPr txBox="1"/>
          <p:nvPr/>
        </p:nvSpPr>
        <p:spPr>
          <a:xfrm>
            <a:off x="1263294" y="3035485"/>
            <a:ext cx="149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Isolement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des cellules de la MO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5798A4AD-90AE-536A-2C12-CE5D8E65769F}"/>
              </a:ext>
            </a:extLst>
          </p:cNvPr>
          <p:cNvCxnSpPr>
            <a:cxnSpLocks/>
          </p:cNvCxnSpPr>
          <p:nvPr/>
        </p:nvCxnSpPr>
        <p:spPr>
          <a:xfrm>
            <a:off x="3126120" y="3786659"/>
            <a:ext cx="0" cy="401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1A6CD766-7900-47BD-4EE4-D476E030DA0C}"/>
              </a:ext>
            </a:extLst>
          </p:cNvPr>
          <p:cNvSpPr txBox="1"/>
          <p:nvPr/>
        </p:nvSpPr>
        <p:spPr>
          <a:xfrm>
            <a:off x="2351296" y="4208811"/>
            <a:ext cx="149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Caractérisation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des populations par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cytométrie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flux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EF9134D3-1323-26BB-ADA2-1EB8BE247749}"/>
              </a:ext>
            </a:extLst>
          </p:cNvPr>
          <p:cNvCxnSpPr>
            <a:cxnSpLocks/>
          </p:cNvCxnSpPr>
          <p:nvPr/>
        </p:nvCxnSpPr>
        <p:spPr>
          <a:xfrm>
            <a:off x="3598627" y="3209613"/>
            <a:ext cx="5423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5" name="Image 54">
            <a:extLst>
              <a:ext uri="{FF2B5EF4-FFF2-40B4-BE49-F238E27FC236}">
                <a16:creationId xmlns:a16="http://schemas.microsoft.com/office/drawing/2014/main" id="{9BC08BA1-44D7-55EB-CA8F-5FBF9EAE80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441" y="1905236"/>
            <a:ext cx="1247682" cy="847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DB68D377-0337-3E79-AF3A-47CEFF9458B3}"/>
              </a:ext>
            </a:extLst>
          </p:cNvPr>
          <p:cNvSpPr txBox="1"/>
          <p:nvPr/>
        </p:nvSpPr>
        <p:spPr>
          <a:xfrm>
            <a:off x="4301152" y="1450943"/>
            <a:ext cx="1876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Formulation d’un hydrogel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DB8A61E3-1980-D537-CE0B-62927ED305C1}"/>
              </a:ext>
            </a:extLst>
          </p:cNvPr>
          <p:cNvCxnSpPr>
            <a:cxnSpLocks/>
          </p:cNvCxnSpPr>
          <p:nvPr/>
        </p:nvCxnSpPr>
        <p:spPr>
          <a:xfrm>
            <a:off x="5208523" y="2828474"/>
            <a:ext cx="0" cy="293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2C47D016-2D66-27F8-035B-CD716A5AB81C}"/>
              </a:ext>
            </a:extLst>
          </p:cNvPr>
          <p:cNvSpPr txBox="1"/>
          <p:nvPr/>
        </p:nvSpPr>
        <p:spPr>
          <a:xfrm>
            <a:off x="4282067" y="3071114"/>
            <a:ext cx="1876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Obtention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d’une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bioencre</a:t>
            </a:r>
            <a:endParaRPr lang="en-GB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AEBDF288-A252-92C5-0A22-927378413B0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8498373" y="2884907"/>
            <a:ext cx="1420617" cy="72847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E6380F3F-86C5-D8EB-5096-5AFF942AF49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93" t="15236" r="20821" b="22725"/>
          <a:stretch/>
        </p:blipFill>
        <p:spPr>
          <a:xfrm>
            <a:off x="8856095" y="2006037"/>
            <a:ext cx="717750" cy="657315"/>
          </a:xfrm>
          <a:prstGeom prst="rect">
            <a:avLst/>
          </a:prstGeom>
        </p:spPr>
      </p:pic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065CA428-9A5F-74E6-B965-E88BC163D51D}"/>
              </a:ext>
            </a:extLst>
          </p:cNvPr>
          <p:cNvCxnSpPr>
            <a:cxnSpLocks/>
          </p:cNvCxnSpPr>
          <p:nvPr/>
        </p:nvCxnSpPr>
        <p:spPr>
          <a:xfrm>
            <a:off x="6299626" y="3209613"/>
            <a:ext cx="4615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2" name="Image 61">
            <a:extLst>
              <a:ext uri="{FF2B5EF4-FFF2-40B4-BE49-F238E27FC236}">
                <a16:creationId xmlns:a16="http://schemas.microsoft.com/office/drawing/2014/main" id="{663F1CC1-6924-9FA3-7FFE-7946E4CE540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81214" y="2609928"/>
            <a:ext cx="1274317" cy="1141388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F14B75EF-AA51-EE3A-99BF-5087849D3EC9}"/>
              </a:ext>
            </a:extLst>
          </p:cNvPr>
          <p:cNvSpPr txBox="1"/>
          <p:nvPr/>
        </p:nvSpPr>
        <p:spPr>
          <a:xfrm>
            <a:off x="6580156" y="2303920"/>
            <a:ext cx="1876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Bioimpression</a:t>
            </a:r>
            <a:endParaRPr lang="en-GB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D71B8468-6053-CBA4-B85B-1CD0512809D7}"/>
              </a:ext>
            </a:extLst>
          </p:cNvPr>
          <p:cNvSpPr txBox="1"/>
          <p:nvPr/>
        </p:nvSpPr>
        <p:spPr>
          <a:xfrm>
            <a:off x="6580156" y="3780326"/>
            <a:ext cx="1876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Couplage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 au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biomatériau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céramique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       </a:t>
            </a:r>
            <a:endParaRPr lang="en-GB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3E4A57D2-6558-50CC-0B23-763945EE0E07}"/>
              </a:ext>
            </a:extLst>
          </p:cNvPr>
          <p:cNvCxnSpPr>
            <a:cxnSpLocks/>
          </p:cNvCxnSpPr>
          <p:nvPr/>
        </p:nvCxnSpPr>
        <p:spPr>
          <a:xfrm flipV="1">
            <a:off x="8089067" y="2396446"/>
            <a:ext cx="649461" cy="319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B287C98F-CF1C-BFBC-31E9-58BEA90FBDB2}"/>
              </a:ext>
            </a:extLst>
          </p:cNvPr>
          <p:cNvSpPr txBox="1"/>
          <p:nvPr/>
        </p:nvSpPr>
        <p:spPr>
          <a:xfrm>
            <a:off x="8329108" y="1740476"/>
            <a:ext cx="1876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Preuve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concept 2D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C79240FF-4B0A-37B3-7A1C-4FA89225AFB1}"/>
              </a:ext>
            </a:extLst>
          </p:cNvPr>
          <p:cNvSpPr txBox="1"/>
          <p:nvPr/>
        </p:nvSpPr>
        <p:spPr>
          <a:xfrm>
            <a:off x="8320062" y="3608857"/>
            <a:ext cx="1876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Biomatériau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hybride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bioinspiré</a:t>
            </a:r>
            <a:endParaRPr lang="en-GB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A885707A-9F07-9011-E26E-5861DBB56EC5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8073057" y="3248686"/>
            <a:ext cx="425316" cy="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9" name="Image 68">
            <a:extLst>
              <a:ext uri="{FF2B5EF4-FFF2-40B4-BE49-F238E27FC236}">
                <a16:creationId xmlns:a16="http://schemas.microsoft.com/office/drawing/2014/main" id="{D1828CA5-7B8C-59CB-A194-4968AD4EE44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386" y="3431445"/>
            <a:ext cx="2631649" cy="1610008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4EBF05D1-FA8F-0620-1E4A-C277E90F7B34}"/>
              </a:ext>
            </a:extLst>
          </p:cNvPr>
          <p:cNvSpPr/>
          <p:nvPr/>
        </p:nvSpPr>
        <p:spPr>
          <a:xfrm>
            <a:off x="4092450" y="3359705"/>
            <a:ext cx="355980" cy="140988"/>
          </a:xfrm>
          <a:prstGeom prst="rect">
            <a:avLst/>
          </a:prstGeom>
          <a:solidFill>
            <a:srgbClr val="F4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0B461-1947-2A12-FFF2-9544C322320A}"/>
              </a:ext>
            </a:extLst>
          </p:cNvPr>
          <p:cNvSpPr/>
          <p:nvPr/>
        </p:nvSpPr>
        <p:spPr>
          <a:xfrm>
            <a:off x="5587918" y="4796220"/>
            <a:ext cx="886151" cy="209201"/>
          </a:xfrm>
          <a:prstGeom prst="rect">
            <a:avLst/>
          </a:prstGeom>
          <a:solidFill>
            <a:srgbClr val="F4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C70941A-05B7-AE8A-FB63-574DB2B89D79}"/>
              </a:ext>
            </a:extLst>
          </p:cNvPr>
          <p:cNvSpPr/>
          <p:nvPr/>
        </p:nvSpPr>
        <p:spPr>
          <a:xfrm>
            <a:off x="3786910" y="4462424"/>
            <a:ext cx="656192" cy="417987"/>
          </a:xfrm>
          <a:prstGeom prst="rect">
            <a:avLst/>
          </a:prstGeom>
          <a:solidFill>
            <a:srgbClr val="F4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900" dirty="0">
                <a:solidFill>
                  <a:schemeClr val="accent4">
                    <a:lumMod val="75000"/>
                  </a:schemeClr>
                </a:solidFill>
              </a:rPr>
              <a:t>Unité de mélange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9397D81-08E5-DB4C-B6E1-1F02E4E8B76F}"/>
              </a:ext>
            </a:extLst>
          </p:cNvPr>
          <p:cNvSpPr/>
          <p:nvPr/>
        </p:nvSpPr>
        <p:spPr>
          <a:xfrm>
            <a:off x="5587918" y="3376448"/>
            <a:ext cx="188582" cy="124246"/>
          </a:xfrm>
          <a:prstGeom prst="rect">
            <a:avLst/>
          </a:prstGeom>
          <a:solidFill>
            <a:srgbClr val="F4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38FFA43-C540-7170-FAB1-B09178CFA1C9}"/>
              </a:ext>
            </a:extLst>
          </p:cNvPr>
          <p:cNvSpPr/>
          <p:nvPr/>
        </p:nvSpPr>
        <p:spPr>
          <a:xfrm>
            <a:off x="5656138" y="4747470"/>
            <a:ext cx="656192" cy="302354"/>
          </a:xfrm>
          <a:prstGeom prst="rect">
            <a:avLst/>
          </a:prstGeom>
          <a:solidFill>
            <a:srgbClr val="F4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fr-FR" sz="900" dirty="0" err="1">
                <a:solidFill>
                  <a:schemeClr val="accent4">
                    <a:lumMod val="75000"/>
                  </a:schemeClr>
                </a:solidFill>
              </a:rPr>
              <a:t>Bioencre</a:t>
            </a:r>
            <a:endParaRPr lang="fr-FR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14ACAD6-A0D2-DA8B-5D87-C8A285271DA4}"/>
              </a:ext>
            </a:extLst>
          </p:cNvPr>
          <p:cNvSpPr/>
          <p:nvPr/>
        </p:nvSpPr>
        <p:spPr>
          <a:xfrm>
            <a:off x="4219448" y="3303776"/>
            <a:ext cx="656192" cy="140367"/>
          </a:xfrm>
          <a:prstGeom prst="rect">
            <a:avLst/>
          </a:prstGeom>
          <a:solidFill>
            <a:srgbClr val="F4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fr-FR" sz="900" dirty="0">
                <a:solidFill>
                  <a:schemeClr val="accent4">
                    <a:lumMod val="75000"/>
                  </a:schemeClr>
                </a:solidFill>
              </a:rPr>
              <a:t>Cellules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6360F63-E6ED-3C34-6FB8-6C129D1B1482}"/>
              </a:ext>
            </a:extLst>
          </p:cNvPr>
          <p:cNvSpPr/>
          <p:nvPr/>
        </p:nvSpPr>
        <p:spPr>
          <a:xfrm>
            <a:off x="5922715" y="3443113"/>
            <a:ext cx="793968" cy="490315"/>
          </a:xfrm>
          <a:prstGeom prst="rect">
            <a:avLst/>
          </a:prstGeom>
          <a:solidFill>
            <a:srgbClr val="F4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900" dirty="0" err="1">
                <a:solidFill>
                  <a:schemeClr val="accent4">
                    <a:lumMod val="75000"/>
                  </a:schemeClr>
                </a:solidFill>
              </a:rPr>
              <a:t>Alg</a:t>
            </a:r>
            <a:endParaRPr lang="fr-FR" sz="9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fr-FR" sz="900" dirty="0" err="1">
                <a:solidFill>
                  <a:schemeClr val="accent4">
                    <a:lumMod val="75000"/>
                  </a:schemeClr>
                </a:solidFill>
              </a:rPr>
              <a:t>Mcellulose</a:t>
            </a:r>
            <a:endParaRPr lang="fr-FR" sz="9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fr-FR" sz="900" dirty="0">
                <a:solidFill>
                  <a:schemeClr val="accent4">
                    <a:lumMod val="75000"/>
                  </a:schemeClr>
                </a:solidFill>
              </a:rPr>
              <a:t>SVF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5B14442-154B-4ACA-D296-80C955E109EE}"/>
              </a:ext>
            </a:extLst>
          </p:cNvPr>
          <p:cNvSpPr/>
          <p:nvPr/>
        </p:nvSpPr>
        <p:spPr>
          <a:xfrm>
            <a:off x="3889014" y="1459836"/>
            <a:ext cx="2754303" cy="3664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dirty="0"/>
          </a:p>
        </p:txBody>
      </p:sp>
      <p:pic>
        <p:nvPicPr>
          <p:cNvPr id="79" name="Image 78">
            <a:extLst>
              <a:ext uri="{FF2B5EF4-FFF2-40B4-BE49-F238E27FC236}">
                <a16:creationId xmlns:a16="http://schemas.microsoft.com/office/drawing/2014/main" id="{A56CD63F-62EC-E817-EE45-0EB52A63BF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60584" y="2717319"/>
            <a:ext cx="2012666" cy="1100462"/>
          </a:xfrm>
          <a:prstGeom prst="rect">
            <a:avLst/>
          </a:prstGeom>
        </p:spPr>
      </p:pic>
      <p:sp>
        <p:nvSpPr>
          <p:cNvPr id="80" name="ZoneTexte 79">
            <a:extLst>
              <a:ext uri="{FF2B5EF4-FFF2-40B4-BE49-F238E27FC236}">
                <a16:creationId xmlns:a16="http://schemas.microsoft.com/office/drawing/2014/main" id="{308F09C9-0F6F-3F54-D150-5F3E31D869B7}"/>
              </a:ext>
            </a:extLst>
          </p:cNvPr>
          <p:cNvSpPr txBox="1"/>
          <p:nvPr/>
        </p:nvSpPr>
        <p:spPr>
          <a:xfrm>
            <a:off x="9429935" y="2471975"/>
            <a:ext cx="304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Culture 3D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dynamique</a:t>
            </a:r>
            <a:endParaRPr lang="en-GB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74B8D658-969D-04B0-9D0F-44EFA562449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86856" y="4062830"/>
            <a:ext cx="1392735" cy="1123043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85B6F1E2-F51C-E8CC-6EB5-B812E7CBD214}"/>
              </a:ext>
            </a:extLst>
          </p:cNvPr>
          <p:cNvSpPr txBox="1"/>
          <p:nvPr/>
        </p:nvSpPr>
        <p:spPr>
          <a:xfrm>
            <a:off x="9521293" y="3812804"/>
            <a:ext cx="304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Imagerie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 “label-free”</a:t>
            </a:r>
            <a:endParaRPr lang="en-GB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EACE10F4-A90A-B909-FB4D-87F986646F32}"/>
              </a:ext>
            </a:extLst>
          </p:cNvPr>
          <p:cNvSpPr txBox="1"/>
          <p:nvPr/>
        </p:nvSpPr>
        <p:spPr>
          <a:xfrm>
            <a:off x="8386682" y="4308206"/>
            <a:ext cx="2054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Microspectroscopie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mCARS</a:t>
            </a:r>
            <a:endParaRPr lang="en-GB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Algorithme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MCR</a:t>
            </a:r>
          </a:p>
          <a:p>
            <a:pPr algn="r"/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Approche</a:t>
            </a:r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IA – réseau de neurones</a:t>
            </a:r>
          </a:p>
        </p:txBody>
      </p:sp>
    </p:spTree>
    <p:extLst>
      <p:ext uri="{BB962C8B-B14F-4D97-AF65-F5344CB8AC3E}">
        <p14:creationId xmlns:p14="http://schemas.microsoft.com/office/powerpoint/2010/main" val="73900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68D0F-5853-F165-54D1-16AF1633E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7C570D1-6E5B-56B7-33D6-FA9D751067D3}"/>
              </a:ext>
            </a:extLst>
          </p:cNvPr>
          <p:cNvSpPr txBox="1"/>
          <p:nvPr/>
        </p:nvSpPr>
        <p:spPr>
          <a:xfrm>
            <a:off x="-1" y="51713"/>
            <a:ext cx="4773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fr-FR" sz="24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Modèle de moelle osseuse humaine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F91BD3-3096-8F21-C8F4-1CACA83EC5D0}"/>
              </a:ext>
            </a:extLst>
          </p:cNvPr>
          <p:cNvSpPr txBox="1"/>
          <p:nvPr/>
        </p:nvSpPr>
        <p:spPr>
          <a:xfrm>
            <a:off x="4900474" y="6400243"/>
            <a:ext cx="334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amandine.magnaudeix@unilim.fr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BBC67F-79F8-9C4F-C81F-E3C8ECEDD8DC}"/>
              </a:ext>
            </a:extLst>
          </p:cNvPr>
          <p:cNvSpPr txBox="1"/>
          <p:nvPr/>
        </p:nvSpPr>
        <p:spPr>
          <a:xfrm>
            <a:off x="5403144" y="6116034"/>
            <a:ext cx="234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Bordeaux, 26 mai 2025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F1D9070-41C5-EE4F-0F03-98602360875E}"/>
              </a:ext>
            </a:extLst>
          </p:cNvPr>
          <p:cNvSpPr txBox="1"/>
          <p:nvPr/>
        </p:nvSpPr>
        <p:spPr>
          <a:xfrm>
            <a:off x="-63060" y="2737057"/>
            <a:ext cx="2829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/>
            </a:lvl1pPr>
          </a:lstStyle>
          <a:p>
            <a:r>
              <a:rPr lang="fr-FR" dirty="0"/>
              <a:t>CSM issues de moelle osseuse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850E5D8B-0D25-17A2-D00D-6F67F849B6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715" y="3537665"/>
            <a:ext cx="1612964" cy="136463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3DE661E-8196-401C-9C54-D67C46D9CD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46" y="3157752"/>
            <a:ext cx="924351" cy="201841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9FB4746-95C4-0D59-44A4-709FB0EB9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3" y="3147973"/>
            <a:ext cx="2651380" cy="1888406"/>
          </a:xfrm>
          <a:prstGeom prst="rect">
            <a:avLst/>
          </a:prstGeom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B52232B-AEB1-FCE7-A5C4-13035A17D089}"/>
              </a:ext>
            </a:extLst>
          </p:cNvPr>
          <p:cNvCxnSpPr>
            <a:cxnSpLocks/>
          </p:cNvCxnSpPr>
          <p:nvPr/>
        </p:nvCxnSpPr>
        <p:spPr>
          <a:xfrm>
            <a:off x="4023745" y="4286559"/>
            <a:ext cx="1050797" cy="88960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89820C1-7751-574C-E025-E9CBA35A681F}"/>
              </a:ext>
            </a:extLst>
          </p:cNvPr>
          <p:cNvCxnSpPr>
            <a:cxnSpLocks/>
          </p:cNvCxnSpPr>
          <p:nvPr/>
        </p:nvCxnSpPr>
        <p:spPr>
          <a:xfrm flipH="1" flipV="1">
            <a:off x="2608339" y="3241542"/>
            <a:ext cx="1207242" cy="457962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D0E3EB19-E3D7-716F-D847-75460874A79A}"/>
              </a:ext>
            </a:extLst>
          </p:cNvPr>
          <p:cNvCxnSpPr>
            <a:cxnSpLocks/>
          </p:cNvCxnSpPr>
          <p:nvPr/>
        </p:nvCxnSpPr>
        <p:spPr>
          <a:xfrm flipV="1">
            <a:off x="2584490" y="3849166"/>
            <a:ext cx="1231092" cy="1153577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>
            <a:extLst>
              <a:ext uri="{FF2B5EF4-FFF2-40B4-BE49-F238E27FC236}">
                <a16:creationId xmlns:a16="http://schemas.microsoft.com/office/drawing/2014/main" id="{1DA0B50A-10CE-92DB-0EA1-C42ED4C349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93" t="15236" r="20821" b="22725"/>
          <a:stretch/>
        </p:blipFill>
        <p:spPr>
          <a:xfrm>
            <a:off x="3529817" y="839998"/>
            <a:ext cx="871113" cy="797765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4E145C8C-0F25-5F8A-0556-97128466522B}"/>
              </a:ext>
            </a:extLst>
          </p:cNvPr>
          <p:cNvGrpSpPr>
            <a:grpSpLocks noChangeAspect="1"/>
          </p:cNvGrpSpPr>
          <p:nvPr/>
        </p:nvGrpSpPr>
        <p:grpSpPr>
          <a:xfrm>
            <a:off x="2931423" y="1943555"/>
            <a:ext cx="1905259" cy="1468105"/>
            <a:chOff x="14875739" y="34404402"/>
            <a:chExt cx="4385320" cy="337912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1AA0731-83DC-1779-8464-B3087151404D}"/>
                </a:ext>
              </a:extLst>
            </p:cNvPr>
            <p:cNvSpPr/>
            <p:nvPr/>
          </p:nvSpPr>
          <p:spPr>
            <a:xfrm>
              <a:off x="15266229" y="34404402"/>
              <a:ext cx="3994830" cy="337912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 b="1"/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F0200D3C-21B3-5288-F94F-9CBCA013B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071"/>
            <a:stretch/>
          </p:blipFill>
          <p:spPr>
            <a:xfrm>
              <a:off x="17311996" y="34552401"/>
              <a:ext cx="1892195" cy="141289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C4F84E8A-C699-4CE6-9687-BCEA7AAAF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351299" y="36176671"/>
              <a:ext cx="1920145" cy="1523836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BCB143E-4963-D0EA-AEED-812FF60B7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339160" y="36161134"/>
              <a:ext cx="1837867" cy="1554911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FC044472-3EDE-4E4A-FF23-2647FADA9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5530618" y="34373131"/>
              <a:ext cx="1561507" cy="1771430"/>
            </a:xfrm>
            <a:prstGeom prst="rect">
              <a:avLst/>
            </a:prstGeom>
          </p:spPr>
        </p:pic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C081D039-2C4D-5E13-C10F-9724A730A8F7}"/>
                </a:ext>
              </a:extLst>
            </p:cNvPr>
            <p:cNvSpPr txBox="1"/>
            <p:nvPr/>
          </p:nvSpPr>
          <p:spPr>
            <a:xfrm>
              <a:off x="14937314" y="36061155"/>
              <a:ext cx="1405252" cy="60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14j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DB9FEF69-8650-A648-D3BF-89EAE80EABFC}"/>
                </a:ext>
              </a:extLst>
            </p:cNvPr>
            <p:cNvSpPr txBox="1"/>
            <p:nvPr/>
          </p:nvSpPr>
          <p:spPr>
            <a:xfrm>
              <a:off x="14875739" y="34439662"/>
              <a:ext cx="1405252" cy="60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1j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5A2A4C93-3F2E-14FD-DBEC-A76995D5EA6E}"/>
                </a:ext>
              </a:extLst>
            </p:cNvPr>
            <p:cNvSpPr txBox="1"/>
            <p:nvPr/>
          </p:nvSpPr>
          <p:spPr>
            <a:xfrm>
              <a:off x="16835149" y="34439662"/>
              <a:ext cx="1405252" cy="60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7j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86E21369-D66B-FAB4-F18E-DE19216BC12F}"/>
                </a:ext>
              </a:extLst>
            </p:cNvPr>
            <p:cNvSpPr txBox="1"/>
            <p:nvPr/>
          </p:nvSpPr>
          <p:spPr>
            <a:xfrm>
              <a:off x="16953477" y="36061155"/>
              <a:ext cx="1405252" cy="60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21j</a:t>
              </a:r>
            </a:p>
          </p:txBody>
        </p:sp>
      </p:grpSp>
      <p:sp>
        <p:nvSpPr>
          <p:cNvPr id="84" name="ZoneTexte 83">
            <a:extLst>
              <a:ext uri="{FF2B5EF4-FFF2-40B4-BE49-F238E27FC236}">
                <a16:creationId xmlns:a16="http://schemas.microsoft.com/office/drawing/2014/main" id="{D82DFDC0-221B-3961-7844-85534A453FE4}"/>
              </a:ext>
            </a:extLst>
          </p:cNvPr>
          <p:cNvSpPr txBox="1"/>
          <p:nvPr/>
        </p:nvSpPr>
        <p:spPr>
          <a:xfrm>
            <a:off x="222894" y="4995876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rgbClr val="00B050"/>
                </a:solidFill>
              </a:rPr>
              <a:t>actine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C1F8B4DD-2D73-7D47-BE05-E80239D002D7}"/>
              </a:ext>
            </a:extLst>
          </p:cNvPr>
          <p:cNvSpPr txBox="1"/>
          <p:nvPr/>
        </p:nvSpPr>
        <p:spPr>
          <a:xfrm>
            <a:off x="1074578" y="4995876"/>
            <a:ext cx="809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005493"/>
                </a:solidFill>
              </a:rPr>
              <a:t>noyaux</a:t>
            </a:r>
          </a:p>
        </p:txBody>
      </p: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B7645848-63D5-3C22-0AE2-1D973F4D8F92}"/>
              </a:ext>
            </a:extLst>
          </p:cNvPr>
          <p:cNvGrpSpPr>
            <a:grpSpLocks noChangeAspect="1"/>
          </p:cNvGrpSpPr>
          <p:nvPr/>
        </p:nvGrpSpPr>
        <p:grpSpPr>
          <a:xfrm>
            <a:off x="6076231" y="2113686"/>
            <a:ext cx="2599740" cy="1843447"/>
            <a:chOff x="355077" y="963089"/>
            <a:chExt cx="5740923" cy="4208421"/>
          </a:xfrm>
        </p:grpSpPr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8C101714-C1F6-DE18-23B5-BD69FD01C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9376" y="963089"/>
              <a:ext cx="5616624" cy="4208421"/>
            </a:xfrm>
            <a:prstGeom prst="rect">
              <a:avLst/>
            </a:prstGeom>
          </p:spPr>
        </p:pic>
        <p:sp>
          <p:nvSpPr>
            <p:cNvPr id="88" name="Flèche : droite 15">
              <a:extLst>
                <a:ext uri="{FF2B5EF4-FFF2-40B4-BE49-F238E27FC236}">
                  <a16:creationId xmlns:a16="http://schemas.microsoft.com/office/drawing/2014/main" id="{80508D46-895D-61B4-BBE8-A646DA4D0F08}"/>
                </a:ext>
              </a:extLst>
            </p:cNvPr>
            <p:cNvSpPr/>
            <p:nvPr/>
          </p:nvSpPr>
          <p:spPr>
            <a:xfrm rot="9014449">
              <a:off x="3653888" y="3045817"/>
              <a:ext cx="216024" cy="7200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b="1"/>
            </a:p>
          </p:txBody>
        </p:sp>
        <p:sp>
          <p:nvSpPr>
            <p:cNvPr id="89" name="Flèche : droite 16">
              <a:extLst>
                <a:ext uri="{FF2B5EF4-FFF2-40B4-BE49-F238E27FC236}">
                  <a16:creationId xmlns:a16="http://schemas.microsoft.com/office/drawing/2014/main" id="{AC199F37-00CC-1E4A-3262-3955B4BD0534}"/>
                </a:ext>
              </a:extLst>
            </p:cNvPr>
            <p:cNvSpPr/>
            <p:nvPr/>
          </p:nvSpPr>
          <p:spPr>
            <a:xfrm>
              <a:off x="1559496" y="2132856"/>
              <a:ext cx="216024" cy="152836"/>
            </a:xfrm>
            <a:prstGeom prst="rightArrow">
              <a:avLst/>
            </a:prstGeom>
            <a:solidFill>
              <a:srgbClr val="E42712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b="1"/>
            </a:p>
          </p:txBody>
        </p:sp>
        <p:sp>
          <p:nvSpPr>
            <p:cNvPr id="90" name="Flèche : droite 17">
              <a:extLst>
                <a:ext uri="{FF2B5EF4-FFF2-40B4-BE49-F238E27FC236}">
                  <a16:creationId xmlns:a16="http://schemas.microsoft.com/office/drawing/2014/main" id="{E02F9138-D103-2D4C-2F02-1C68FFF82252}"/>
                </a:ext>
              </a:extLst>
            </p:cNvPr>
            <p:cNvSpPr/>
            <p:nvPr/>
          </p:nvSpPr>
          <p:spPr>
            <a:xfrm rot="16200000">
              <a:off x="2872342" y="3297670"/>
              <a:ext cx="216024" cy="121242"/>
            </a:xfrm>
            <a:prstGeom prst="rightArrow">
              <a:avLst/>
            </a:prstGeom>
            <a:solidFill>
              <a:srgbClr val="E42712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b="1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4D69988-EFF9-B15D-9184-FEAA91CC0546}"/>
                </a:ext>
              </a:extLst>
            </p:cNvPr>
            <p:cNvSpPr/>
            <p:nvPr/>
          </p:nvSpPr>
          <p:spPr>
            <a:xfrm>
              <a:off x="355077" y="1916071"/>
              <a:ext cx="1144598" cy="405188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00" b="1" dirty="0">
                  <a:solidFill>
                    <a:schemeClr val="tx1"/>
                  </a:solidFill>
                </a:rPr>
                <a:t>HSC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ABED5D3-EA84-0124-687F-FF6BF1B6A238}"/>
                </a:ext>
              </a:extLst>
            </p:cNvPr>
            <p:cNvSpPr/>
            <p:nvPr/>
          </p:nvSpPr>
          <p:spPr>
            <a:xfrm>
              <a:off x="2531422" y="3605882"/>
              <a:ext cx="894339" cy="32291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00" b="1" dirty="0">
                  <a:solidFill>
                    <a:schemeClr val="tx1"/>
                  </a:solidFill>
                </a:rPr>
                <a:t>MSC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F6D7B84-1BAD-4A0D-A1E5-126574F81F38}"/>
                </a:ext>
              </a:extLst>
            </p:cNvPr>
            <p:cNvSpPr/>
            <p:nvPr/>
          </p:nvSpPr>
          <p:spPr>
            <a:xfrm>
              <a:off x="3963593" y="2854986"/>
              <a:ext cx="1013639" cy="28632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00" b="1" dirty="0">
                  <a:solidFill>
                    <a:schemeClr val="tx1"/>
                  </a:solidFill>
                </a:rPr>
                <a:t>EPC</a:t>
              </a:r>
            </a:p>
          </p:txBody>
        </p:sp>
      </p:grpSp>
      <p:sp>
        <p:nvSpPr>
          <p:cNvPr id="94" name="ZoneTexte 93">
            <a:extLst>
              <a:ext uri="{FF2B5EF4-FFF2-40B4-BE49-F238E27FC236}">
                <a16:creationId xmlns:a16="http://schemas.microsoft.com/office/drawing/2014/main" id="{26495629-B250-FFF4-7349-B7BD58758F71}"/>
              </a:ext>
            </a:extLst>
          </p:cNvPr>
          <p:cNvSpPr txBox="1"/>
          <p:nvPr/>
        </p:nvSpPr>
        <p:spPr>
          <a:xfrm>
            <a:off x="6162538" y="3955055"/>
            <a:ext cx="4255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CD49f (HSC/MSC)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CD31 (EPC)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Noyaux</a:t>
            </a:r>
            <a:endParaRPr lang="fr-FR" sz="1050" b="1" dirty="0"/>
          </a:p>
        </p:txBody>
      </p: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2FAA02A2-A09B-788C-919E-8C0F592B9568}"/>
              </a:ext>
            </a:extLst>
          </p:cNvPr>
          <p:cNvCxnSpPr/>
          <p:nvPr/>
        </p:nvCxnSpPr>
        <p:spPr>
          <a:xfrm>
            <a:off x="6058449" y="1882510"/>
            <a:ext cx="0" cy="3744465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6" name="ZoneTexte 95">
            <a:extLst>
              <a:ext uri="{FF2B5EF4-FFF2-40B4-BE49-F238E27FC236}">
                <a16:creationId xmlns:a16="http://schemas.microsoft.com/office/drawing/2014/main" id="{B5F2C43C-0E7D-7DDD-403D-E52B878BB0C1}"/>
              </a:ext>
            </a:extLst>
          </p:cNvPr>
          <p:cNvSpPr txBox="1"/>
          <p:nvPr/>
        </p:nvSpPr>
        <p:spPr>
          <a:xfrm>
            <a:off x="6104121" y="4177482"/>
            <a:ext cx="2510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/>
            </a:lvl1pPr>
          </a:lstStyle>
          <a:p>
            <a:r>
              <a:rPr lang="fr-FR" dirty="0"/>
              <a:t>Cellules de moelle osseuse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BE779FAF-BD86-F688-51CA-283055130B0B}"/>
              </a:ext>
            </a:extLst>
          </p:cNvPr>
          <p:cNvSpPr txBox="1"/>
          <p:nvPr/>
        </p:nvSpPr>
        <p:spPr>
          <a:xfrm>
            <a:off x="5934410" y="1865177"/>
            <a:ext cx="304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Formulation d’un milieu de culture</a:t>
            </a:r>
            <a:endParaRPr lang="en-GB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9188E7FC-56B2-3A6E-E536-5704D55505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0438" y="4731363"/>
            <a:ext cx="2012666" cy="1100462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0E4C2170-C714-D4A2-B86F-DDEE4B4C4B8B}"/>
              </a:ext>
            </a:extLst>
          </p:cNvPr>
          <p:cNvSpPr txBox="1"/>
          <p:nvPr/>
        </p:nvSpPr>
        <p:spPr>
          <a:xfrm>
            <a:off x="5945934" y="4510330"/>
            <a:ext cx="304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Culture 3D </a:t>
            </a:r>
            <a:r>
              <a:rPr lang="en-GB" sz="12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dynamique</a:t>
            </a:r>
            <a:endParaRPr lang="en-GB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1EF0AF51-547B-45D6-1256-0457E96BCA78}"/>
              </a:ext>
            </a:extLst>
          </p:cNvPr>
          <p:cNvCxnSpPr>
            <a:cxnSpLocks/>
          </p:cNvCxnSpPr>
          <p:nvPr/>
        </p:nvCxnSpPr>
        <p:spPr>
          <a:xfrm flipV="1">
            <a:off x="4043157" y="3196970"/>
            <a:ext cx="1031385" cy="86935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97102A1-F58F-D974-5CFA-9E2B4F735392}"/>
              </a:ext>
            </a:extLst>
          </p:cNvPr>
          <p:cNvCxnSpPr>
            <a:stCxn id="39" idx="2"/>
            <a:endCxn id="42" idx="0"/>
          </p:cNvCxnSpPr>
          <p:nvPr/>
        </p:nvCxnSpPr>
        <p:spPr>
          <a:xfrm>
            <a:off x="3965374" y="1637763"/>
            <a:ext cx="3505" cy="305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" name="ZoneTexte 101">
            <a:extLst>
              <a:ext uri="{FF2B5EF4-FFF2-40B4-BE49-F238E27FC236}">
                <a16:creationId xmlns:a16="http://schemas.microsoft.com/office/drawing/2014/main" id="{D12ED836-BBAD-7D27-9CC7-A41C5BF32279}"/>
              </a:ext>
            </a:extLst>
          </p:cNvPr>
          <p:cNvSpPr txBox="1"/>
          <p:nvPr/>
        </p:nvSpPr>
        <p:spPr>
          <a:xfrm>
            <a:off x="3159767" y="3585102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21j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B8F575BC-4CE3-095F-7A72-440EAEF79244}"/>
              </a:ext>
            </a:extLst>
          </p:cNvPr>
          <p:cNvSpPr txBox="1"/>
          <p:nvPr/>
        </p:nvSpPr>
        <p:spPr>
          <a:xfrm>
            <a:off x="4950327" y="5116768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rgbClr val="00B050"/>
                </a:solidFill>
              </a:rPr>
              <a:t>actine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7F184DC8-4B88-9E78-E9BE-0A30E0834394}"/>
              </a:ext>
            </a:extLst>
          </p:cNvPr>
          <p:cNvSpPr txBox="1"/>
          <p:nvPr/>
        </p:nvSpPr>
        <p:spPr>
          <a:xfrm>
            <a:off x="5389419" y="5116768"/>
            <a:ext cx="809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005493"/>
                </a:solidFill>
              </a:rPr>
              <a:t>noyaux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003DCB4-7F73-2B67-C067-3D6F92963751}"/>
              </a:ext>
            </a:extLst>
          </p:cNvPr>
          <p:cNvSpPr/>
          <p:nvPr/>
        </p:nvSpPr>
        <p:spPr>
          <a:xfrm>
            <a:off x="8729335" y="408861"/>
            <a:ext cx="102452" cy="56617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FB1C2F15-C9B4-425C-396B-E13DBE7BFBA6}"/>
              </a:ext>
            </a:extLst>
          </p:cNvPr>
          <p:cNvSpPr txBox="1"/>
          <p:nvPr/>
        </p:nvSpPr>
        <p:spPr>
          <a:xfrm>
            <a:off x="8874859" y="714155"/>
            <a:ext cx="27158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➙ </a:t>
            </a:r>
            <a:r>
              <a:rPr lang="fr-FR" b="1" dirty="0"/>
              <a:t>Dispositif hybride</a:t>
            </a:r>
          </a:p>
          <a:p>
            <a:r>
              <a:rPr lang="fr-FR" dirty="0"/>
              <a:t>     - MEC minérale</a:t>
            </a:r>
          </a:p>
          <a:p>
            <a:r>
              <a:rPr lang="fr-FR" dirty="0"/>
              <a:t>     - cellules niche osseuse</a:t>
            </a:r>
          </a:p>
          <a:p>
            <a:r>
              <a:rPr lang="fr-FR" dirty="0"/>
              <a:t>     - implantable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C1EBCC4B-8E3D-1154-BEF8-A72189F8137F}"/>
              </a:ext>
            </a:extLst>
          </p:cNvPr>
          <p:cNvSpPr txBox="1"/>
          <p:nvPr/>
        </p:nvSpPr>
        <p:spPr>
          <a:xfrm>
            <a:off x="8830769" y="2095147"/>
            <a:ext cx="3448380" cy="132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➙ </a:t>
            </a:r>
            <a:r>
              <a:rPr lang="fr-FR" b="1" dirty="0"/>
              <a:t>Modèle moelle osseuse </a:t>
            </a:r>
            <a:r>
              <a:rPr lang="fr-FR" b="1" i="1" dirty="0"/>
              <a:t>in vitro</a:t>
            </a:r>
            <a:endParaRPr lang="fr-FR" dirty="0"/>
          </a:p>
          <a:p>
            <a:r>
              <a:rPr lang="fr-FR" dirty="0"/>
              <a:t>     - étude cellules rares </a:t>
            </a:r>
          </a:p>
          <a:p>
            <a:pPr>
              <a:spcBef>
                <a:spcPts val="1000"/>
              </a:spcBef>
            </a:pPr>
            <a:r>
              <a:rPr lang="fr-FR" dirty="0"/>
              <a:t>          ➙ ½ financement thèse </a:t>
            </a:r>
          </a:p>
          <a:p>
            <a:r>
              <a:rPr lang="fr-FR" dirty="0"/>
              <a:t> </a:t>
            </a:r>
          </a:p>
        </p:txBody>
      </p:sp>
      <p:pic>
        <p:nvPicPr>
          <p:cNvPr id="109" name="Picture 4" descr=" ">
            <a:extLst>
              <a:ext uri="{FF2B5EF4-FFF2-40B4-BE49-F238E27FC236}">
                <a16:creationId xmlns:a16="http://schemas.microsoft.com/office/drawing/2014/main" id="{B80EFD56-4802-2416-3041-5E722A20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980" y="2708668"/>
            <a:ext cx="445429" cy="53474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Projet CARAT - CRIBL - Contrôle de la Réponse Immune B et ...">
            <a:extLst>
              <a:ext uri="{FF2B5EF4-FFF2-40B4-BE49-F238E27FC236}">
                <a16:creationId xmlns:a16="http://schemas.microsoft.com/office/drawing/2014/main" id="{73F9A49A-0412-B62C-7A64-168C15CC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1953" y="3550147"/>
            <a:ext cx="801629" cy="59803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1" name="ZoneTexte 110">
            <a:extLst>
              <a:ext uri="{FF2B5EF4-FFF2-40B4-BE49-F238E27FC236}">
                <a16:creationId xmlns:a16="http://schemas.microsoft.com/office/drawing/2014/main" id="{9D8036A0-54B3-CCF7-6849-B490F13FA809}"/>
              </a:ext>
            </a:extLst>
          </p:cNvPr>
          <p:cNvSpPr txBox="1"/>
          <p:nvPr/>
        </p:nvSpPr>
        <p:spPr>
          <a:xfrm>
            <a:off x="10297272" y="4148184"/>
            <a:ext cx="174691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fr-FR" sz="900" b="1" i="1" dirty="0">
                <a:solidFill>
                  <a:schemeClr val="bg1">
                    <a:lumMod val="50000"/>
                  </a:schemeClr>
                </a:solidFill>
              </a:rPr>
              <a:t>Contrôle de la réponse Immune B et </a:t>
            </a:r>
            <a:r>
              <a:rPr lang="fr-FR" sz="900" b="1" i="1" dirty="0" err="1">
                <a:solidFill>
                  <a:schemeClr val="bg1">
                    <a:lumMod val="50000"/>
                  </a:schemeClr>
                </a:solidFill>
              </a:rPr>
              <a:t>Lymphoproliférations</a:t>
            </a:r>
            <a:r>
              <a:rPr lang="fr-FR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fr-FR" sz="900" b="1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900" b="1" i="1" dirty="0">
                <a:solidFill>
                  <a:schemeClr val="bg1">
                    <a:lumMod val="50000"/>
                  </a:schemeClr>
                </a:solidFill>
              </a:rPr>
              <a:t>UMR CNRS 7276 – UMR Inserm 1262</a:t>
            </a:r>
          </a:p>
        </p:txBody>
      </p: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C1C4309F-CCEA-8332-016B-77B333C415FE}"/>
              </a:ext>
            </a:extLst>
          </p:cNvPr>
          <p:cNvGrpSpPr>
            <a:grpSpLocks noChangeAspect="1"/>
          </p:cNvGrpSpPr>
          <p:nvPr/>
        </p:nvGrpSpPr>
        <p:grpSpPr>
          <a:xfrm>
            <a:off x="9395253" y="3807257"/>
            <a:ext cx="1012111" cy="477125"/>
            <a:chOff x="3903426" y="332656"/>
            <a:chExt cx="1316646" cy="6206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350FBA4-D8E8-4A28-9311-24066CF8C39E}"/>
                </a:ext>
              </a:extLst>
            </p:cNvPr>
            <p:cNvSpPr/>
            <p:nvPr/>
          </p:nvSpPr>
          <p:spPr>
            <a:xfrm>
              <a:off x="3903426" y="332656"/>
              <a:ext cx="1316646" cy="620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4" name="Picture 8">
              <a:extLst>
                <a:ext uri="{FF2B5EF4-FFF2-40B4-BE49-F238E27FC236}">
                  <a16:creationId xmlns:a16="http://schemas.microsoft.com/office/drawing/2014/main" id="{1FD54FB7-BBAD-F6A7-5A7F-11F9ADBAF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835" y="427010"/>
              <a:ext cx="1165828" cy="43198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EB954F72-B482-35D8-F8E5-B6D3FC0895C9}"/>
              </a:ext>
            </a:extLst>
          </p:cNvPr>
          <p:cNvGrpSpPr/>
          <p:nvPr/>
        </p:nvGrpSpPr>
        <p:grpSpPr>
          <a:xfrm>
            <a:off x="9275210" y="4331370"/>
            <a:ext cx="1326758" cy="520950"/>
            <a:chOff x="6773914" y="432019"/>
            <a:chExt cx="1711856" cy="578003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ACB00F0-B390-1592-7FFD-CC79A01049A6}"/>
                </a:ext>
              </a:extLst>
            </p:cNvPr>
            <p:cNvSpPr/>
            <p:nvPr/>
          </p:nvSpPr>
          <p:spPr>
            <a:xfrm>
              <a:off x="6773914" y="480633"/>
              <a:ext cx="1711856" cy="480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7" name="Picture 2" descr="Contact us - Leukos laser">
              <a:extLst>
                <a:ext uri="{FF2B5EF4-FFF2-40B4-BE49-F238E27FC236}">
                  <a16:creationId xmlns:a16="http://schemas.microsoft.com/office/drawing/2014/main" id="{C3F0BA37-E5EC-CAE3-B4E7-51D89DBF2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376" y="432019"/>
              <a:ext cx="1660932" cy="578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8" name="Picture 14">
            <a:extLst>
              <a:ext uri="{FF2B5EF4-FFF2-40B4-BE49-F238E27FC236}">
                <a16:creationId xmlns:a16="http://schemas.microsoft.com/office/drawing/2014/main" id="{276CD56A-ABE9-D98D-F50C-7B0C73C39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629" y="4977888"/>
            <a:ext cx="875210" cy="6655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2A1AE4BC-5598-AA9A-5578-915DE0A33FA3}"/>
              </a:ext>
            </a:extLst>
          </p:cNvPr>
          <p:cNvGrpSpPr>
            <a:grpSpLocks noChangeAspect="1"/>
          </p:cNvGrpSpPr>
          <p:nvPr/>
        </p:nvGrpSpPr>
        <p:grpSpPr>
          <a:xfrm>
            <a:off x="9483011" y="4984753"/>
            <a:ext cx="924353" cy="665534"/>
            <a:chOff x="4067944" y="3680110"/>
            <a:chExt cx="3600400" cy="259228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54DE229-4B15-C6C0-EACA-9809D8044922}"/>
                </a:ext>
              </a:extLst>
            </p:cNvPr>
            <p:cNvSpPr/>
            <p:nvPr/>
          </p:nvSpPr>
          <p:spPr>
            <a:xfrm>
              <a:off x="4067944" y="3680110"/>
              <a:ext cx="3600400" cy="2592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1" name="Picture 12">
              <a:extLst>
                <a:ext uri="{FF2B5EF4-FFF2-40B4-BE49-F238E27FC236}">
                  <a16:creationId xmlns:a16="http://schemas.microsoft.com/office/drawing/2014/main" id="{636C225D-A008-C847-8D8E-54D19E68C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794" y="3750704"/>
              <a:ext cx="33147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35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94" grpId="0"/>
      <p:bldP spid="96" grpId="0"/>
      <p:bldP spid="97" grpId="0"/>
      <p:bldP spid="99" grpId="0"/>
      <p:bldP spid="102" grpId="0"/>
      <p:bldP spid="103" grpId="0"/>
      <p:bldP spid="1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087" y="-864280"/>
            <a:ext cx="12192000" cy="8686286"/>
          </a:xfrm>
          <a:custGeom>
            <a:avLst/>
            <a:gdLst/>
            <a:ahLst/>
            <a:cxnLst/>
            <a:rect l="l" t="t" r="r" b="b"/>
            <a:pathLst>
              <a:path w="18288000" h="13029429">
                <a:moveTo>
                  <a:pt x="0" y="0"/>
                </a:moveTo>
                <a:lnTo>
                  <a:pt x="18288000" y="0"/>
                </a:lnTo>
                <a:lnTo>
                  <a:pt x="18288000" y="13029428"/>
                </a:lnTo>
                <a:lnTo>
                  <a:pt x="0" y="13029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3" name="Freeform 3"/>
          <p:cNvSpPr/>
          <p:nvPr/>
        </p:nvSpPr>
        <p:spPr>
          <a:xfrm>
            <a:off x="-1" y="5500018"/>
            <a:ext cx="3583011" cy="1559495"/>
          </a:xfrm>
          <a:custGeom>
            <a:avLst/>
            <a:gdLst/>
            <a:ahLst/>
            <a:cxnLst/>
            <a:rect l="l" t="t" r="r" b="b"/>
            <a:pathLst>
              <a:path w="5374516" h="2339242">
                <a:moveTo>
                  <a:pt x="0" y="0"/>
                </a:moveTo>
                <a:lnTo>
                  <a:pt x="5374516" y="0"/>
                </a:lnTo>
                <a:lnTo>
                  <a:pt x="5374516" y="2339242"/>
                </a:lnTo>
                <a:lnTo>
                  <a:pt x="0" y="2339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9831374" y="5777357"/>
            <a:ext cx="2167073" cy="1004818"/>
          </a:xfrm>
          <a:custGeom>
            <a:avLst/>
            <a:gdLst/>
            <a:ahLst/>
            <a:cxnLst/>
            <a:rect l="l" t="t" r="r" b="b"/>
            <a:pathLst>
              <a:path w="3250609" h="1507227">
                <a:moveTo>
                  <a:pt x="0" y="0"/>
                </a:moveTo>
                <a:lnTo>
                  <a:pt x="3250609" y="0"/>
                </a:lnTo>
                <a:lnTo>
                  <a:pt x="3250609" y="1507227"/>
                </a:lnTo>
                <a:lnTo>
                  <a:pt x="0" y="1507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TextBox 7"/>
          <p:cNvSpPr txBox="1"/>
          <p:nvPr/>
        </p:nvSpPr>
        <p:spPr>
          <a:xfrm>
            <a:off x="102916" y="3778159"/>
            <a:ext cx="3583011" cy="154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Merci pour </a:t>
            </a:r>
            <a:r>
              <a:rPr lang="en-US" sz="44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votre</a:t>
            </a:r>
            <a:r>
              <a:rPr lang="en-US" sz="4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attention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307</Words>
  <Application>Microsoft Macintosh PowerPoint</Application>
  <PresentationFormat>Grand écran</PresentationFormat>
  <Paragraphs>71</Paragraphs>
  <Slides>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0" baseType="lpstr">
      <vt:lpstr>Aptos</vt:lpstr>
      <vt:lpstr>Arial</vt:lpstr>
      <vt:lpstr>Calibri</vt:lpstr>
      <vt:lpstr>Open Sans Bold</vt:lpstr>
      <vt:lpstr>Roboto</vt:lpstr>
      <vt:lpstr>Office Theme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Amandine Magnaudeix</dc:creator>
  <cp:lastModifiedBy>Amandine Magnaudeix</cp:lastModifiedBy>
  <cp:revision>5</cp:revision>
  <dcterms:created xsi:type="dcterms:W3CDTF">2025-05-26T04:03:52Z</dcterms:created>
  <dcterms:modified xsi:type="dcterms:W3CDTF">2025-05-26T04:34:41Z</dcterms:modified>
</cp:coreProperties>
</file>