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3" r:id="rId4"/>
    <p:sldId id="259" r:id="rId5"/>
    <p:sldId id="261" r:id="rId6"/>
    <p:sldId id="260" r:id="rId7"/>
    <p:sldId id="265" r:id="rId8"/>
    <p:sldId id="264" r:id="rId9"/>
    <p:sldId id="258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9999"/>
    <a:srgbClr val="FFFFFF"/>
    <a:srgbClr val="F5FFFF"/>
    <a:srgbClr val="CC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528" autoAdjust="0"/>
  </p:normalViewPr>
  <p:slideViewPr>
    <p:cSldViewPr snapToGrid="0" showGuides="1">
      <p:cViewPr varScale="1">
        <p:scale>
          <a:sx n="44" d="100"/>
          <a:sy n="44" d="100"/>
        </p:scale>
        <p:origin x="121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562E4-D0B7-4CBA-A9BC-061F74BF244D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FC4BF-781C-4911-BC42-2FFD1F0A9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6706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N’a pas retrouvé son taux d’avant COVID (en 20234,4%)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FC4BF-781C-4911-BC42-2FFD1F0A95E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550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N’a pas retrouvé son taux d’avant COVID (en 20234,4%)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FC4BF-781C-4911-BC42-2FFD1F0A95E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443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FC4BF-781C-4911-BC42-2FFD1F0A95E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2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B89DFB63-B613-4ECA-8864-438D5DB9279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3029429">
                <a:moveTo>
                  <a:pt x="0" y="0"/>
                </a:moveTo>
                <a:lnTo>
                  <a:pt x="18288000" y="0"/>
                </a:lnTo>
                <a:lnTo>
                  <a:pt x="18288000" y="13029428"/>
                </a:lnTo>
                <a:lnTo>
                  <a:pt x="0" y="130294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179" b="-20179"/>
            </a:stretch>
          </a:blipFill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A571DA2-956A-4A84-BEF1-11599E021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FFFFFF">
              <a:alpha val="81961"/>
            </a:srgbClr>
          </a:solidFill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E9763C8-B41A-4C1F-AD38-F2B95A4CB1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216711"/>
          </a:xfrm>
          <a:solidFill>
            <a:srgbClr val="F5FFFF">
              <a:alpha val="64706"/>
            </a:srgb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292AA2-5226-4B02-84AB-363ECE6DDC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solidFill>
            <a:srgbClr val="FFFFFF">
              <a:alpha val="69020"/>
            </a:srgbClr>
          </a:solidFill>
        </p:spPr>
        <p:txBody>
          <a:bodyPr/>
          <a:lstStyle/>
          <a:p>
            <a:fld id="{9379E24A-9A27-4F75-AB4D-DA5E1673C898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261C4F-1E01-4D66-B199-F8038BF1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FFFFFF">
              <a:alpha val="69020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A7F2C1-A1C0-4DDE-A9DA-5943A60C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FFFFFF">
              <a:alpha val="69020"/>
            </a:srgbClr>
          </a:solidFill>
        </p:spPr>
        <p:txBody>
          <a:bodyPr/>
          <a:lstStyle/>
          <a:p>
            <a:fld id="{CD99B262-D46F-4DE1-8115-B93F69963C6A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C26159A4-3E2B-4689-BDA5-5C4512012593}"/>
              </a:ext>
            </a:extLst>
          </p:cNvPr>
          <p:cNvSpPr>
            <a:spLocks noChangeAspect="1"/>
          </p:cNvSpPr>
          <p:nvPr userDrawn="1"/>
        </p:nvSpPr>
        <p:spPr>
          <a:xfrm>
            <a:off x="-133350" y="5141075"/>
            <a:ext cx="3060331" cy="1332000"/>
          </a:xfrm>
          <a:custGeom>
            <a:avLst/>
            <a:gdLst/>
            <a:ahLst/>
            <a:cxnLst/>
            <a:rect l="l" t="t" r="r" b="b"/>
            <a:pathLst>
              <a:path w="5374516" h="2339242">
                <a:moveTo>
                  <a:pt x="0" y="0"/>
                </a:moveTo>
                <a:lnTo>
                  <a:pt x="5374516" y="0"/>
                </a:lnTo>
                <a:lnTo>
                  <a:pt x="5374516" y="2339242"/>
                </a:lnTo>
                <a:lnTo>
                  <a:pt x="0" y="23392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86A1D2F4-10DB-4763-8819-AE11A69A891B}"/>
              </a:ext>
            </a:extLst>
          </p:cNvPr>
          <p:cNvSpPr>
            <a:spLocks noChangeAspect="1"/>
          </p:cNvSpPr>
          <p:nvPr userDrawn="1"/>
        </p:nvSpPr>
        <p:spPr>
          <a:xfrm>
            <a:off x="9816518" y="5352375"/>
            <a:ext cx="2096295" cy="972000"/>
          </a:xfrm>
          <a:custGeom>
            <a:avLst/>
            <a:gdLst/>
            <a:ahLst/>
            <a:cxnLst/>
            <a:rect l="l" t="t" r="r" b="b"/>
            <a:pathLst>
              <a:path w="3250609" h="1507227">
                <a:moveTo>
                  <a:pt x="0" y="0"/>
                </a:moveTo>
                <a:lnTo>
                  <a:pt x="3250609" y="0"/>
                </a:lnTo>
                <a:lnTo>
                  <a:pt x="3250609" y="1507227"/>
                </a:lnTo>
                <a:lnTo>
                  <a:pt x="0" y="15072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425964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543CA5-EB57-4785-8EE3-40EAD19E1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A0034E-3163-4C84-A866-BDC74FFB5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EA74719-3B7C-47B5-B28B-FD7BDE948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AC3E2F-F631-4A4D-983D-1C69CF1FE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E24A-9A27-4F75-AB4D-DA5E1673C898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BDD54D-3613-4F8E-8BB6-BA687B15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5934E4-A397-4CC1-A99E-48064A8EF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B262-D46F-4DE1-8115-B93F69963C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87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BBFE38-887A-47EF-A1BE-ADBC50FE4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35C5FE2-7F8D-4BA0-A5EA-A2E3B68EEA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22B1011-1B91-44B4-AA99-2C7EF2FF5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044C17F-2AFD-42D0-A4F5-DA7327744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E24A-9A27-4F75-AB4D-DA5E1673C898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FEA2060-C989-4083-9F99-D51E7EEE5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D57E555-CC5E-492F-BCDC-C66118650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B262-D46F-4DE1-8115-B93F69963C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858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4C60BF-FB71-47EF-A4C7-D302A33D8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422D7C5-AB10-4E1C-AB9F-1755D6149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469A00-079B-4801-8229-A02CA27C4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E24A-9A27-4F75-AB4D-DA5E1673C898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64D33C-AA34-4550-A3A0-3FBAEB98B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550A79-499D-4391-8303-588FCD014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B262-D46F-4DE1-8115-B93F69963C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485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648FF2B-C1DD-4516-8085-85940D5D17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A13802D-943A-4D04-BE52-3082E73CEB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309016-1DC6-486A-B546-93FE00F4F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E24A-9A27-4F75-AB4D-DA5E1673C898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ED1566-A0A6-4629-BEFF-04024A52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FA007D-AE3E-4EFA-8AB0-158681AB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B262-D46F-4DE1-8115-B93F69963C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160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B89DFB63-B613-4ECA-8864-438D5DB9279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3029429">
                <a:moveTo>
                  <a:pt x="0" y="0"/>
                </a:moveTo>
                <a:lnTo>
                  <a:pt x="18288000" y="0"/>
                </a:lnTo>
                <a:lnTo>
                  <a:pt x="18288000" y="13029428"/>
                </a:lnTo>
                <a:lnTo>
                  <a:pt x="0" y="130294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179" b="-20179"/>
            </a:stretch>
          </a:blipFill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A571DA2-956A-4A84-BEF1-11599E021B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4029075"/>
            <a:ext cx="10239375" cy="1316038"/>
          </a:xfrm>
          <a:solidFill>
            <a:srgbClr val="FFFFFF">
              <a:alpha val="81961"/>
            </a:srgbClr>
          </a:solidFill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r-FR" dirty="0"/>
              <a:t>Modifiez le style du sous-titre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E9763C8-B41A-4C1F-AD38-F2B95A4CB1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505450"/>
            <a:ext cx="10239374" cy="714375"/>
          </a:xfrm>
          <a:solidFill>
            <a:srgbClr val="F5FFFF">
              <a:alpha val="64706"/>
            </a:srgb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292AA2-5226-4B02-84AB-363ECE6DDC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solidFill>
            <a:srgbClr val="FFFFFF">
              <a:alpha val="69020"/>
            </a:srgbClr>
          </a:solidFill>
        </p:spPr>
        <p:txBody>
          <a:bodyPr/>
          <a:lstStyle/>
          <a:p>
            <a:fld id="{9379E24A-9A27-4F75-AB4D-DA5E1673C898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261C4F-1E01-4D66-B199-F8038BF1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FFFFFF">
              <a:alpha val="69020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A7F2C1-A1C0-4DDE-A9DA-5943A60C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FFFFFF">
              <a:alpha val="69020"/>
            </a:srgbClr>
          </a:solidFill>
        </p:spPr>
        <p:txBody>
          <a:bodyPr/>
          <a:lstStyle/>
          <a:p>
            <a:fld id="{CD99B262-D46F-4DE1-8115-B93F69963C6A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BBB4F2BF-CF53-4487-92A4-15CBBFB7FFD6}"/>
              </a:ext>
            </a:extLst>
          </p:cNvPr>
          <p:cNvSpPr>
            <a:spLocks noChangeAspect="1"/>
          </p:cNvSpPr>
          <p:nvPr userDrawn="1"/>
        </p:nvSpPr>
        <p:spPr>
          <a:xfrm>
            <a:off x="-133350" y="-135775"/>
            <a:ext cx="3060331" cy="1332000"/>
          </a:xfrm>
          <a:custGeom>
            <a:avLst/>
            <a:gdLst/>
            <a:ahLst/>
            <a:cxnLst/>
            <a:rect l="l" t="t" r="r" b="b"/>
            <a:pathLst>
              <a:path w="5374516" h="2339242">
                <a:moveTo>
                  <a:pt x="0" y="0"/>
                </a:moveTo>
                <a:lnTo>
                  <a:pt x="5374516" y="0"/>
                </a:lnTo>
                <a:lnTo>
                  <a:pt x="5374516" y="2339242"/>
                </a:lnTo>
                <a:lnTo>
                  <a:pt x="0" y="23392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50B3797-E4A0-4BB2-8304-6C7BF93F61EA}"/>
              </a:ext>
            </a:extLst>
          </p:cNvPr>
          <p:cNvSpPr>
            <a:spLocks noChangeAspect="1"/>
          </p:cNvSpPr>
          <p:nvPr userDrawn="1"/>
        </p:nvSpPr>
        <p:spPr>
          <a:xfrm>
            <a:off x="9816518" y="75525"/>
            <a:ext cx="2096295" cy="972000"/>
          </a:xfrm>
          <a:custGeom>
            <a:avLst/>
            <a:gdLst/>
            <a:ahLst/>
            <a:cxnLst/>
            <a:rect l="l" t="t" r="r" b="b"/>
            <a:pathLst>
              <a:path w="3250609" h="1507227">
                <a:moveTo>
                  <a:pt x="0" y="0"/>
                </a:moveTo>
                <a:lnTo>
                  <a:pt x="3250609" y="0"/>
                </a:lnTo>
                <a:lnTo>
                  <a:pt x="3250609" y="1507227"/>
                </a:lnTo>
                <a:lnTo>
                  <a:pt x="0" y="15072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1658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sous-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571DA2-956A-4A84-BEF1-11599E021B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4029075"/>
            <a:ext cx="10239375" cy="1316038"/>
          </a:xfrm>
          <a:solidFill>
            <a:srgbClr val="FFFFFF">
              <a:alpha val="81961"/>
            </a:srgbClr>
          </a:solidFill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r-FR" dirty="0"/>
              <a:t>Modifiez le style de sous-section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E9763C8-B41A-4C1F-AD38-F2B95A4CB1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505450"/>
            <a:ext cx="10239374" cy="714375"/>
          </a:xfrm>
          <a:solidFill>
            <a:srgbClr val="F5FFFF">
              <a:alpha val="64706"/>
            </a:srgb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292AA2-5226-4B02-84AB-363ECE6DDC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solidFill>
            <a:srgbClr val="FFFFFF">
              <a:alpha val="69020"/>
            </a:srgbClr>
          </a:solidFill>
        </p:spPr>
        <p:txBody>
          <a:bodyPr/>
          <a:lstStyle/>
          <a:p>
            <a:fld id="{9379E24A-9A27-4F75-AB4D-DA5E1673C898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261C4F-1E01-4D66-B199-F8038BF1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FFFFFF">
              <a:alpha val="69020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A7F2C1-A1C0-4DDE-A9DA-5943A60C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FFFFFF">
              <a:alpha val="69020"/>
            </a:srgbClr>
          </a:solidFill>
        </p:spPr>
        <p:txBody>
          <a:bodyPr/>
          <a:lstStyle/>
          <a:p>
            <a:fld id="{CD99B262-D46F-4DE1-8115-B93F69963C6A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2E471535-5DCB-40ED-9173-D984AD0BBB86}"/>
              </a:ext>
            </a:extLst>
          </p:cNvPr>
          <p:cNvSpPr>
            <a:spLocks noChangeAspect="1"/>
          </p:cNvSpPr>
          <p:nvPr userDrawn="1"/>
        </p:nvSpPr>
        <p:spPr>
          <a:xfrm>
            <a:off x="-133350" y="-107200"/>
            <a:ext cx="3060331" cy="1332000"/>
          </a:xfrm>
          <a:custGeom>
            <a:avLst/>
            <a:gdLst/>
            <a:ahLst/>
            <a:cxnLst/>
            <a:rect l="l" t="t" r="r" b="b"/>
            <a:pathLst>
              <a:path w="5374516" h="2339242">
                <a:moveTo>
                  <a:pt x="0" y="0"/>
                </a:moveTo>
                <a:lnTo>
                  <a:pt x="5374516" y="0"/>
                </a:lnTo>
                <a:lnTo>
                  <a:pt x="5374516" y="2339242"/>
                </a:lnTo>
                <a:lnTo>
                  <a:pt x="0" y="2339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duotone>
                <a:prstClr val="black"/>
                <a:schemeClr val="tx2">
                  <a:lumMod val="50000"/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9B46B49F-7861-4DC3-952C-DB97774532B0}"/>
              </a:ext>
            </a:extLst>
          </p:cNvPr>
          <p:cNvSpPr>
            <a:spLocks noChangeAspect="1"/>
          </p:cNvSpPr>
          <p:nvPr userDrawn="1"/>
        </p:nvSpPr>
        <p:spPr>
          <a:xfrm>
            <a:off x="9816518" y="104100"/>
            <a:ext cx="2096295" cy="972000"/>
          </a:xfrm>
          <a:custGeom>
            <a:avLst/>
            <a:gdLst/>
            <a:ahLst/>
            <a:cxnLst/>
            <a:rect l="l" t="t" r="r" b="b"/>
            <a:pathLst>
              <a:path w="3250609" h="1507227">
                <a:moveTo>
                  <a:pt x="0" y="0"/>
                </a:moveTo>
                <a:lnTo>
                  <a:pt x="3250609" y="0"/>
                </a:lnTo>
                <a:lnTo>
                  <a:pt x="3250609" y="1507227"/>
                </a:lnTo>
                <a:lnTo>
                  <a:pt x="0" y="15072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prstClr val="black"/>
                <a:schemeClr val="tx2">
                  <a:lumMod val="50000"/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2885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EB2CA3-5BF3-4615-BA7B-F48D8C522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1450ED-B369-4D81-A521-A12C6D428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D3B662-7CE5-4961-A904-B86ECF4C2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E24A-9A27-4F75-AB4D-DA5E1673C898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36A0BF-BFC8-4F63-AE15-67B7C0D36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DBEB30-4721-443D-981A-D3D3121E1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B262-D46F-4DE1-8115-B93F69963C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2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5C50CD-8D51-4524-B1B9-E1EA8225B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A2FC60-D61D-428A-A77D-05B678771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11169A-F0E1-4DDC-B05D-1344680CF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E24A-9A27-4F75-AB4D-DA5E1673C898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003691-48F5-4EBA-99D0-B848266D1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2C5F07-88E8-47B0-B659-BE2FE92F8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B262-D46F-4DE1-8115-B93F69963C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72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9900F0-A324-40F7-B3A4-CEA09C2C8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1ABD98-8D6E-4B63-BE50-BD255E8B4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07A0968-DD5B-41EF-9F03-728079760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172D39-5F06-436F-92BC-C673E79D1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E24A-9A27-4F75-AB4D-DA5E1673C898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C38894-AA22-4A31-8ABF-2506BA674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68F5360-C88F-43E0-97BF-CDD988F6B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B262-D46F-4DE1-8115-B93F69963C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96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73C3EA-9A33-4E6F-B25E-9C7F50BDB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BDA3BD-10E2-4B7B-8599-9ADDD2A89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A71C877-30F2-4899-82B7-1F7160FFC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85EE1A1-D813-4784-8C3A-9B3AC1ECE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9C30B99-CE2D-4AC5-A7EB-73C99B6205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AB6AD4D-A954-4F0E-A533-EE0A48091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E24A-9A27-4F75-AB4D-DA5E1673C898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612A975-148F-458F-8089-060F10ED1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C3231D-1C42-430E-A048-5CC7D8D84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B262-D46F-4DE1-8115-B93F69963C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4899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CC58E2-27EC-4954-AC95-9BE65AC51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6392E33-C638-4097-A70D-7A816E92F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E24A-9A27-4F75-AB4D-DA5E1673C898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C0CA4D0-1A0D-4E14-82EF-A026F82D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2413347-6000-4E13-BD22-4C44ED970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B262-D46F-4DE1-8115-B93F69963C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26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2E132B1-55C7-46A2-A360-6E12E21BD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E24A-9A27-4F75-AB4D-DA5E1673C898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0A3F2E4-5E0D-4489-860A-3E73A7B77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F65540-4D31-4C50-AB16-5B552C378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B262-D46F-4DE1-8115-B93F69963C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192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836CA032-7FA8-4116-BDC9-AD67AD91F1C3}"/>
              </a:ext>
            </a:extLst>
          </p:cNvPr>
          <p:cNvSpPr/>
          <p:nvPr userDrawn="1"/>
        </p:nvSpPr>
        <p:spPr>
          <a:xfrm>
            <a:off x="0" y="-21839"/>
            <a:ext cx="12192000" cy="6879840"/>
          </a:xfrm>
          <a:custGeom>
            <a:avLst/>
            <a:gdLst/>
            <a:ahLst/>
            <a:cxnLst/>
            <a:rect l="l" t="t" r="r" b="b"/>
            <a:pathLst>
              <a:path w="18288000" h="13029429">
                <a:moveTo>
                  <a:pt x="0" y="0"/>
                </a:moveTo>
                <a:lnTo>
                  <a:pt x="18288000" y="0"/>
                </a:lnTo>
                <a:lnTo>
                  <a:pt x="18288000" y="13029428"/>
                </a:lnTo>
                <a:lnTo>
                  <a:pt x="0" y="1302942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7999"/>
            </a:blip>
            <a:stretch>
              <a:fillRect t="-20179" b="-20179"/>
            </a:stretch>
          </a:blipFill>
        </p:spPr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59A6003-9500-4C35-B614-5C3C338B2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0FCF17-F35F-4955-8D69-F4BB83761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BB922A-05BC-4B87-8B9C-43432AB895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9E24A-9A27-4F75-AB4D-DA5E1673C898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54F7B2-24EB-44C7-8A11-21A5FDCE60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52F086-5007-433A-8B82-CB2B5A999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9B262-D46F-4DE1-8115-B93F69963C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45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99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354E77-8E68-4F57-A5F4-7201A9DAC7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Santé mentale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897F9B0-AFFE-4CE2-AAD1-DB72CFB5D8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Projet transverse</a:t>
            </a:r>
          </a:p>
        </p:txBody>
      </p:sp>
    </p:spTree>
    <p:extLst>
      <p:ext uri="{BB962C8B-B14F-4D97-AF65-F5344CB8AC3E}">
        <p14:creationId xmlns:p14="http://schemas.microsoft.com/office/powerpoint/2010/main" val="3157271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9181DA9-5AA7-6144-E541-4868B90FA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santé mentale en France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5FCFD0D-2C24-6E27-FD99-B9C21548A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 coût pour l’économie française (Fouchet et Hoquet, 2024)</a:t>
            </a:r>
          </a:p>
          <a:p>
            <a:pPr lvl="1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En France le cout de la santé mentale représenterait 25Mi€ contre 21 Mi€ pour les cancers et 18Mi€ pour les maladies-cardiovasculaires</a:t>
            </a:r>
          </a:p>
          <a:p>
            <a:pPr lvl="1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La dépression est la maladie la plus prégnante</a:t>
            </a:r>
          </a:p>
          <a:p>
            <a:pPr lvl="1"/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suicide représente la deuxième cause de mortalité chez les 15-24 ans.</a:t>
            </a:r>
          </a:p>
          <a:p>
            <a:pPr lvl="1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 consommation de médicament croissante chez les jeunes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Pourtant la France finance plus que ses voisins le secteur de </a:t>
            </a:r>
            <a:r>
              <a:rPr lang="fr-FR" sz="2400" dirty="0"/>
              <a:t>la psychiatrie</a:t>
            </a:r>
          </a:p>
          <a:p>
            <a:pPr lvl="2"/>
            <a:r>
              <a:rPr lang="fr-FR" sz="2400" dirty="0"/>
              <a:t>Des médecins inégalement répartis</a:t>
            </a:r>
          </a:p>
          <a:p>
            <a:pPr lvl="2"/>
            <a:r>
              <a:rPr lang="fr-FR" sz="2400" dirty="0"/>
              <a:t>Une recherche sous-financés</a:t>
            </a:r>
          </a:p>
          <a:p>
            <a:pPr lvl="2"/>
            <a:r>
              <a:rPr lang="fr-FR" sz="2400" dirty="0"/>
              <a:t>Une répartition des soins inégale entre privé et public</a:t>
            </a:r>
          </a:p>
        </p:txBody>
      </p:sp>
    </p:spTree>
    <p:extLst>
      <p:ext uri="{BB962C8B-B14F-4D97-AF65-F5344CB8AC3E}">
        <p14:creationId xmlns:p14="http://schemas.microsoft.com/office/powerpoint/2010/main" val="2369006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9181DA9-5AA7-6144-E541-4868B90FA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santé mentale en France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5FCFD0D-2C24-6E27-FD99-B9C21548A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Des professionnels de santé très exposés </a:t>
            </a:r>
            <a:r>
              <a:rPr lang="fr-FR" sz="2000" dirty="0"/>
              <a:t>(Bataille-Humbert et al. 2023)</a:t>
            </a:r>
            <a:endParaRPr lang="fr-FR" dirty="0"/>
          </a:p>
          <a:p>
            <a:pPr lvl="1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En formation, plus de 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7 ESI sur 10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voient leurs 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santé mentale se dégrader 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durant la formation. (FNESI,2025) et près de 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7/10 ont pensé à arrêter</a:t>
            </a:r>
          </a:p>
          <a:p>
            <a:pPr lvl="1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En emploi, 55 % déclarent avoir ressenti un épuisement professionnel</a:t>
            </a:r>
          </a:p>
          <a:p>
            <a:pPr lvl="2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Médecins, infirmiers, Aides-soignants le sont à plus de 60 %</a:t>
            </a:r>
          </a:p>
          <a:p>
            <a:pPr lvl="1"/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 problématique internationale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qui pose des problèmes d’effectifs dans l’ensemble des pays de l’UE.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474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9181DA9-5AA7-6144-E541-4868B90FA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santé mentale en Nouvelle-Aquitaine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5FCFD0D-2C24-6E27-FD99-B9C21548A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Des travailleurs plus exposés depuis le COVID 19 (Sources ORS , MCP)</a:t>
            </a:r>
          </a:p>
          <a:p>
            <a:pPr lvl="1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Parmi les Maladies à Caractères Professionnelles déclarées entre 2017 et 2023, la prévalence de la souffrance psychique oscille entre 2,9 % et 5,3 % en 2021.</a:t>
            </a:r>
          </a:p>
          <a:p>
            <a:pPr lvl="1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Les femmes plus touchées que les hommes</a:t>
            </a:r>
          </a:p>
          <a:p>
            <a:pPr lvl="1"/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taux qui augmentent avec l’âge.</a:t>
            </a:r>
          </a:p>
          <a:p>
            <a:pPr lvl="1"/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catégories intermédiaires et supérieures sont les plus exposées.</a:t>
            </a:r>
          </a:p>
          <a:p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jeunes fragiles (ORS NA, 2023)</a:t>
            </a:r>
          </a:p>
          <a:p>
            <a:pPr lvl="1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32,1 % des jeunes ont une santé mentale dégradée</a:t>
            </a:r>
          </a:p>
          <a:p>
            <a:pPr lvl="1"/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9,1 % ont eu des pensées suicidaires (Vienne 11,6 % contre 5,3 % Lot et Garonne)</a:t>
            </a:r>
          </a:p>
          <a:p>
            <a:pPr lvl="1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filles plus exposées</a:t>
            </a:r>
          </a:p>
          <a:p>
            <a:pPr lvl="1"/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variations significatives selon le milieu social</a:t>
            </a:r>
          </a:p>
        </p:txBody>
      </p:sp>
    </p:spTree>
    <p:extLst>
      <p:ext uri="{BB962C8B-B14F-4D97-AF65-F5344CB8AC3E}">
        <p14:creationId xmlns:p14="http://schemas.microsoft.com/office/powerpoint/2010/main" val="2014183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9181DA9-5AA7-6144-E541-4868B90FA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santé mentale en Nouvelle-Aquitaine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5FCFD0D-2C24-6E27-FD99-B9C21548A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L’usage numérique peu développé en psychiatrie (ORS,2024)</a:t>
            </a:r>
          </a:p>
          <a:p>
            <a:pPr lvl="1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Peu déployé et souvent à destination des professionnels</a:t>
            </a:r>
          </a:p>
          <a:p>
            <a:pPr lvl="1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Les limites sont souvent le financement et le manque de reconnaissance institutionnelle</a:t>
            </a:r>
          </a:p>
          <a:p>
            <a:pPr lvl="1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Manque d’acculturation dans les pratiques pro.</a:t>
            </a:r>
          </a:p>
          <a:p>
            <a:pPr lvl="2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Une piste de recherche sans aucun doute (manque d’information/En quoi ces technologies favorisent le soins/rapport à la technologie des pros de la santé etc.)</a:t>
            </a:r>
          </a:p>
        </p:txBody>
      </p:sp>
    </p:spTree>
    <p:extLst>
      <p:ext uri="{BB962C8B-B14F-4D97-AF65-F5344CB8AC3E}">
        <p14:creationId xmlns:p14="http://schemas.microsoft.com/office/powerpoint/2010/main" val="1282003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82BD26-1BEA-F1BE-8A4C-6C48E4210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recherches en cours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00C76E-3265-4535-81EC-552E1EB57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santé des lycéens en Nouvelle-Aquitaine - 2021-2027 – ORS</a:t>
            </a:r>
          </a:p>
          <a:p>
            <a:r>
              <a:rPr lang="fr-FR" dirty="0"/>
              <a:t>Des laboratoires actifs </a:t>
            </a:r>
          </a:p>
          <a:p>
            <a:pPr lvl="1"/>
            <a:r>
              <a:rPr lang="fr-FR" dirty="0"/>
              <a:t>Poitiers: CAPS ; CERCA ; GRESCO ; MOVE ; I3M</a:t>
            </a:r>
          </a:p>
          <a:p>
            <a:pPr lvl="2"/>
            <a:r>
              <a:rPr lang="fr-FR" dirty="0"/>
              <a:t>Projets </a:t>
            </a:r>
            <a:r>
              <a:rPr lang="fr-FR" dirty="0" err="1"/>
              <a:t>Vildalz</a:t>
            </a:r>
            <a:r>
              <a:rPr lang="fr-FR" dirty="0"/>
              <a:t> et Avenir – Alzheimer</a:t>
            </a:r>
          </a:p>
          <a:p>
            <a:pPr lvl="2"/>
            <a:r>
              <a:rPr lang="fr-FR" dirty="0" err="1"/>
              <a:t>Cost</a:t>
            </a:r>
            <a:r>
              <a:rPr lang="fr-FR" dirty="0"/>
              <a:t> NEURAGE – Vieillissement en bonne santé</a:t>
            </a:r>
          </a:p>
          <a:p>
            <a:pPr lvl="1"/>
            <a:r>
              <a:rPr lang="fr-FR" dirty="0"/>
              <a:t>Bordeaux : Centre Emile Durkheim</a:t>
            </a:r>
          </a:p>
          <a:p>
            <a:r>
              <a:rPr lang="fr-FR" dirty="0"/>
              <a:t>Une cartographie à réaliser des projets sur le territoire NA</a:t>
            </a:r>
          </a:p>
        </p:txBody>
      </p:sp>
    </p:spTree>
    <p:extLst>
      <p:ext uri="{BB962C8B-B14F-4D97-AF65-F5344CB8AC3E}">
        <p14:creationId xmlns:p14="http://schemas.microsoft.com/office/powerpoint/2010/main" val="1837730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FC80C92-AC38-45DE-97CA-B59506872A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éléments de co-construction</a:t>
            </a:r>
          </a:p>
        </p:txBody>
      </p:sp>
      <p:sp>
        <p:nvSpPr>
          <p:cNvPr id="2" name="Sous-titre 1">
            <a:extLst>
              <a:ext uri="{FF2B5EF4-FFF2-40B4-BE49-F238E27FC236}">
                <a16:creationId xmlns:a16="http://schemas.microsoft.com/office/drawing/2014/main" id="{1DB9E9E8-FD6E-AE22-455F-FD01FA1474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157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A6550E3-1839-48C0-9451-240132B59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besoins de </a:t>
            </a:r>
            <a:r>
              <a:rPr lang="fr-FR" dirty="0" err="1"/>
              <a:t>co-construire</a:t>
            </a:r>
            <a:r>
              <a:rPr lang="fr-FR" dirty="0"/>
              <a:t> ensemble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DAB576-9F6E-4A8A-ACD8-F9D885C2BF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Répondre aux 4 axes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016401E-BFC3-4E34-AA3A-24CBFFE64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98595"/>
            <a:ext cx="5409334" cy="3491068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Innovations scientifiques</a:t>
            </a:r>
          </a:p>
          <a:p>
            <a:pPr lvl="1"/>
            <a:r>
              <a:rPr lang="fr-FR" dirty="0"/>
              <a:t>Quelles places pour le numérique, l’IA etc. dans les pratiques et les soins aujourd'hui ?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Innovations thérapeutique</a:t>
            </a:r>
          </a:p>
          <a:p>
            <a:pPr lvl="1"/>
            <a:r>
              <a:rPr lang="fr-FR" dirty="0"/>
              <a:t>Quels nouveaux modèles ? Les neurosciences n’ont pas montré grand-chose, qu’en est-il des Biomarqueurs ?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Innovation clinique</a:t>
            </a:r>
          </a:p>
          <a:p>
            <a:pPr lvl="1"/>
            <a:r>
              <a:rPr lang="fr-FR" dirty="0"/>
              <a:t>Des modèles de VR se développent, médecine narrative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Innovation pour la Personne</a:t>
            </a:r>
          </a:p>
          <a:p>
            <a:pPr lvl="1"/>
            <a:r>
              <a:rPr lang="fr-FR" dirty="0"/>
              <a:t>Quelles conditions d’exercices de la psychiatrie ? Rapport des professionnels à leurs métiers à l’usages des technologies ? Quels couts pour la société ont les arrêts de formation ou la durée d’exercice limitée ? </a:t>
            </a:r>
          </a:p>
          <a:p>
            <a:pPr lvl="1"/>
            <a:r>
              <a:rPr lang="fr-FR" dirty="0"/>
              <a:t>Quelle place à la personnes soignée et sa famille ?</a:t>
            </a:r>
          </a:p>
          <a:p>
            <a:pPr lvl="1"/>
            <a:r>
              <a:rPr lang="fr-FR" dirty="0"/>
              <a:t>Le parcours de soin/santé est-il innovant et performant ?</a:t>
            </a:r>
          </a:p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5382B04-3839-4B47-88BE-5D6E4A2A15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81113"/>
            <a:ext cx="5246966" cy="823912"/>
          </a:xfrm>
        </p:spPr>
        <p:txBody>
          <a:bodyPr/>
          <a:lstStyle/>
          <a:p>
            <a:r>
              <a:rPr lang="fr-FR" dirty="0"/>
              <a:t>Quelle ambition scientifique ?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9EA687F6-3EA1-4EB2-865A-B1BFA30AA9C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/>
              <a:t>Identifier </a:t>
            </a:r>
          </a:p>
          <a:p>
            <a:pPr lvl="1"/>
            <a:r>
              <a:rPr lang="fr-FR" dirty="0"/>
              <a:t>Imageries</a:t>
            </a:r>
          </a:p>
          <a:p>
            <a:pPr lvl="1"/>
            <a:r>
              <a:rPr lang="fr-FR" dirty="0"/>
              <a:t>Les pratiques</a:t>
            </a:r>
          </a:p>
          <a:p>
            <a:pPr lvl="1"/>
            <a:r>
              <a:rPr lang="fr-FR" dirty="0"/>
              <a:t>Les tensions</a:t>
            </a:r>
          </a:p>
          <a:p>
            <a:r>
              <a:rPr lang="fr-FR" dirty="0"/>
              <a:t>Prévenir</a:t>
            </a:r>
          </a:p>
          <a:p>
            <a:pPr lvl="1"/>
            <a:r>
              <a:rPr lang="fr-FR" dirty="0"/>
              <a:t>Caractériser, Diagnostiquer</a:t>
            </a:r>
          </a:p>
          <a:p>
            <a:pPr lvl="1"/>
            <a:r>
              <a:rPr lang="fr-FR" dirty="0"/>
              <a:t>Prédire, Prouver, </a:t>
            </a:r>
          </a:p>
          <a:p>
            <a:r>
              <a:rPr lang="fr-FR" dirty="0"/>
              <a:t>Améliorer </a:t>
            </a:r>
          </a:p>
          <a:p>
            <a:pPr lvl="1"/>
            <a:r>
              <a:rPr lang="fr-FR" dirty="0"/>
              <a:t>La santé des professionnels</a:t>
            </a:r>
          </a:p>
          <a:p>
            <a:pPr lvl="1"/>
            <a:r>
              <a:rPr lang="fr-FR" dirty="0"/>
              <a:t>Le soin des patients atteints de maladies mentales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1301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EF75D1-395B-E1AE-9069-E75DD9B441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34261F0-850C-4265-FD0D-14E5574C6C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96105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614</Words>
  <Application>Microsoft Office PowerPoint</Application>
  <PresentationFormat>Grand écran</PresentationFormat>
  <Paragraphs>72</Paragraphs>
  <Slides>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Arial</vt:lpstr>
      <vt:lpstr>Calibri</vt:lpstr>
      <vt:lpstr>Thème Office</vt:lpstr>
      <vt:lpstr>Santé mentale </vt:lpstr>
      <vt:lpstr>La santé mentale en France</vt:lpstr>
      <vt:lpstr>La santé mentale en France</vt:lpstr>
      <vt:lpstr>La santé mentale en Nouvelle-Aquitaine</vt:lpstr>
      <vt:lpstr>La santé mentale en Nouvelle-Aquitaine</vt:lpstr>
      <vt:lpstr>Des recherches en cours</vt:lpstr>
      <vt:lpstr>Les éléments de co-construction</vt:lpstr>
      <vt:lpstr>Les besoins de co-construire ensemble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Noël RICHARD</dc:creator>
  <cp:lastModifiedBy>LE CORRE Aymeric</cp:lastModifiedBy>
  <cp:revision>7</cp:revision>
  <dcterms:created xsi:type="dcterms:W3CDTF">2025-05-24T14:13:09Z</dcterms:created>
  <dcterms:modified xsi:type="dcterms:W3CDTF">2025-05-26T06:15:59Z</dcterms:modified>
</cp:coreProperties>
</file>