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9" r:id="rId3"/>
    <p:sldId id="257" r:id="rId4"/>
    <p:sldId id="266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59" r:id="rId13"/>
    <p:sldId id="276" r:id="rId14"/>
    <p:sldId id="26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2089" autoAdjust="0"/>
  </p:normalViewPr>
  <p:slideViewPr>
    <p:cSldViewPr snapToGrid="0" showGuides="1">
      <p:cViewPr>
        <p:scale>
          <a:sx n="100" d="100"/>
          <a:sy n="100" d="100"/>
        </p:scale>
        <p:origin x="933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6916B-5B6A-4D2F-9F0F-4646FCD2F47B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681A-6B27-4BAE-A163-4C158F5F4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9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Jumeau numérique du processus de reprogrammation des cellules</a:t>
            </a:r>
          </a:p>
          <a:p>
            <a:endParaRPr lang="fr-FR" dirty="0"/>
          </a:p>
          <a:p>
            <a:r>
              <a:rPr lang="fr-FR" dirty="0"/>
              <a:t>À partir des données de séquençage de l’ARN en cellules uniques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D681A-6B27-4BAE-A163-4C158F5F43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72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D681A-6B27-4BAE-A163-4C158F5F43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42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89DFB63-B613-4ECA-8864-438D5DB9279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79" b="-20179"/>
            </a:stretch>
          </a:blipFill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571DA2-956A-4A84-BEF1-11599E021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FFFFFF">
              <a:alpha val="81961"/>
            </a:srgbClr>
          </a:solidFill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9763C8-B41A-4C1F-AD38-F2B95A4CB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216711"/>
          </a:xfrm>
          <a:solidFill>
            <a:srgbClr val="F5FFFF">
              <a:alpha val="64706"/>
            </a:srgb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292AA2-5226-4B02-84AB-363ECE6D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61C4F-1E01-4D66-B199-F8038BF1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A7F2C1-A1C0-4DDE-A9DA-5943A60C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C26159A4-3E2B-4689-BDA5-5C4512012593}"/>
              </a:ext>
            </a:extLst>
          </p:cNvPr>
          <p:cNvSpPr>
            <a:spLocks noChangeAspect="1"/>
          </p:cNvSpPr>
          <p:nvPr/>
        </p:nvSpPr>
        <p:spPr>
          <a:xfrm>
            <a:off x="-133350" y="5141075"/>
            <a:ext cx="3060331" cy="1332000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6A1D2F4-10DB-4763-8819-AE11A69A891B}"/>
              </a:ext>
            </a:extLst>
          </p:cNvPr>
          <p:cNvSpPr>
            <a:spLocks noChangeAspect="1"/>
          </p:cNvSpPr>
          <p:nvPr/>
        </p:nvSpPr>
        <p:spPr>
          <a:xfrm>
            <a:off x="9816518" y="5352375"/>
            <a:ext cx="2096295" cy="972000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146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BFE38-887A-47EF-A1BE-ADBC50FE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5C5FE2-7F8D-4BA0-A5EA-A2E3B68EE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2B1011-1B91-44B4-AA99-2C7EF2FF5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44C17F-2AFD-42D0-A4F5-DA732774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EA2060-C989-4083-9F99-D51E7EEE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57E555-CC5E-492F-BCDC-C6611865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53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C60BF-FB71-47EF-A4C7-D302A33D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22D7C5-AB10-4E1C-AB9F-1755D6149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469A00-079B-4801-8229-A02CA27C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64D33C-AA34-4550-A3A0-3FBAEB98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550A79-499D-4391-8303-588FCD01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155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48FF2B-C1DD-4516-8085-85940D5D1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13802D-943A-4D04-BE52-3082E73CE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309016-1DC6-486A-B546-93FE00F4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D1566-A0A6-4629-BEFF-04024A52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FA007D-AE3E-4EFA-8AB0-158681AB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97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B2CA3-5BF3-4615-BA7B-F48D8C52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1450ED-B369-4D81-A521-A12C6D42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7196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D3B662-7CE5-4961-A904-B86ECF4C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36A0BF-BFC8-4F63-AE15-67B7C0D3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BEB30-4721-443D-981A-D3D3121E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56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90D3C24E-51E9-4A3C-8808-F4080C07F2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79" b="-20179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D5C1A4C-558F-45C3-9867-3A1AB6AEE960}"/>
              </a:ext>
            </a:extLst>
          </p:cNvPr>
          <p:cNvSpPr>
            <a:spLocks noChangeAspect="1"/>
          </p:cNvSpPr>
          <p:nvPr/>
        </p:nvSpPr>
        <p:spPr>
          <a:xfrm>
            <a:off x="-133350" y="-135775"/>
            <a:ext cx="3060331" cy="1332000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ACD8114-DEA6-4B66-A8B0-8832C201715C}"/>
              </a:ext>
            </a:extLst>
          </p:cNvPr>
          <p:cNvSpPr>
            <a:spLocks noChangeAspect="1"/>
          </p:cNvSpPr>
          <p:nvPr/>
        </p:nvSpPr>
        <p:spPr>
          <a:xfrm>
            <a:off x="9816518" y="75525"/>
            <a:ext cx="2096295" cy="972000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5C50CD-8D51-4524-B1B9-E1EA8225B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4275"/>
            <a:ext cx="10515600" cy="972000"/>
          </a:xfrm>
          <a:solidFill>
            <a:srgbClr val="FFFFFF">
              <a:alpha val="81961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6000"/>
            </a:lvl1pPr>
          </a:lstStyle>
          <a:p>
            <a:pPr lvl="0" algn="ctr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A2FC60-D61D-428A-A77D-05B678771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05450"/>
            <a:ext cx="10515600" cy="584200"/>
          </a:xfrm>
          <a:solidFill>
            <a:srgbClr val="F5FFFF">
              <a:alpha val="6470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fr-FR" sz="2400" smtClean="0"/>
            </a:lvl1pPr>
          </a:lstStyle>
          <a:p>
            <a:pPr marL="0" lvl="0" indent="0" algn="ctr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11169A-F0E1-4DDC-B05D-1344680C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 anchor="ctr"/>
          <a:lstStyle>
            <a:lvl1pPr>
              <a:defRPr lang="fr-FR" smtClean="0"/>
            </a:lvl1pPr>
          </a:lstStyle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03691-48F5-4EBA-99D0-B848266D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 anchor="ctr"/>
          <a:lstStyle>
            <a:lvl1pPr>
              <a:defRPr lang="fr-FR"/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2C5F07-88E8-47B0-B659-BE2FE92F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 anchor="ctr"/>
          <a:lstStyle>
            <a:lvl1pPr>
              <a:defRPr lang="fr-FR" smtClean="0"/>
            </a:lvl1pPr>
          </a:lstStyle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33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71DA2-956A-4A84-BEF1-11599E021B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4029075"/>
            <a:ext cx="10239375" cy="1316038"/>
          </a:xfrm>
          <a:solidFill>
            <a:srgbClr val="FFFFFF">
              <a:alpha val="81961"/>
            </a:srgbClr>
          </a:solidFill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 dirty="0"/>
              <a:t>Modifiez le style de sous-section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9763C8-B41A-4C1F-AD38-F2B95A4CB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05450"/>
            <a:ext cx="10239374" cy="714375"/>
          </a:xfrm>
          <a:solidFill>
            <a:srgbClr val="F5FFFF">
              <a:alpha val="64706"/>
            </a:srgb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292AA2-5226-4B02-84AB-363ECE6D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61C4F-1E01-4D66-B199-F8038BF1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A7F2C1-A1C0-4DDE-A9DA-5943A60C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FFFFFF">
              <a:alpha val="69020"/>
            </a:srgbClr>
          </a:solidFill>
        </p:spPr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E471535-5DCB-40ED-9173-D984AD0BBB86}"/>
              </a:ext>
            </a:extLst>
          </p:cNvPr>
          <p:cNvSpPr>
            <a:spLocks noChangeAspect="1"/>
          </p:cNvSpPr>
          <p:nvPr/>
        </p:nvSpPr>
        <p:spPr>
          <a:xfrm>
            <a:off x="-133350" y="-107200"/>
            <a:ext cx="3060331" cy="1332000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tx2">
                  <a:lumMod val="50000"/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B46B49F-7861-4DC3-952C-DB97774532B0}"/>
              </a:ext>
            </a:extLst>
          </p:cNvPr>
          <p:cNvSpPr>
            <a:spLocks noChangeAspect="1"/>
          </p:cNvSpPr>
          <p:nvPr/>
        </p:nvSpPr>
        <p:spPr>
          <a:xfrm>
            <a:off x="9816518" y="104100"/>
            <a:ext cx="2096295" cy="972000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tx2">
                  <a:lumMod val="50000"/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905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900F0-A324-40F7-B3A4-CEA09C2C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ABD98-8D6E-4B63-BE50-BD255E8B4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7A0968-DD5B-41EF-9F03-72807976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172D39-5F06-436F-92BC-C673E79D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C38894-AA22-4A31-8ABF-2506BA67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8F5360-C88F-43E0-97BF-CDD988F6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27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3C3EA-9A33-4E6F-B25E-9C7F50BD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BDA3BD-10E2-4B7B-8599-9ADDD2A89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111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71C877-30F2-4899-82B7-1F7160FFC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7100"/>
            <a:ext cx="5157787" cy="3992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5EE1A1-D813-4784-8C3A-9B3AC1ECE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8111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C30B99-CE2D-4AC5-A7EB-73C99B620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7100"/>
            <a:ext cx="5183188" cy="3992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B6AD4D-A954-4F0E-A533-EE0A4809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612A975-148F-458F-8089-060F10ED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C3231D-1C42-430E-A048-5CC7D8D8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73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C58E2-27EC-4954-AC95-9BE65AC5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392E33-C638-4097-A70D-7A816E92F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0CA4D0-1A0D-4E14-82EF-A026F82D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13347-6000-4E13-BD22-4C44ED97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0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E132B1-55C7-46A2-A360-6E12E21B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0A3F2E4-5E0D-4489-860A-3E73A7B7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65540-4D31-4C50-AB16-5B552C37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89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43CA5-EB57-4785-8EE3-40EAD19E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0034E-3163-4C84-A866-BDC74FFB5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A74719-3B7C-47B5-B28B-FD7BDE948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AC3E2F-F631-4A4D-983D-1C69CF1F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BDD54D-3613-4F8E-8BB6-BA687B15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934E4-A397-4CC1-A99E-48064A8E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58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36CA032-7FA8-4116-BDC9-AD67AD91F1C3}"/>
              </a:ext>
            </a:extLst>
          </p:cNvPr>
          <p:cNvSpPr/>
          <p:nvPr/>
        </p:nvSpPr>
        <p:spPr>
          <a:xfrm>
            <a:off x="0" y="-21839"/>
            <a:ext cx="12192000" cy="6879840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999"/>
            </a:blip>
            <a:stretch>
              <a:fillRect t="-20179" b="-20179"/>
            </a:stretch>
          </a:blipFill>
        </p:spPr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9A6003-9500-4C35-B614-5C3C338B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0FCF17-F35F-4955-8D69-F4BB83761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BB922A-05BC-4B87-8B9C-43432AB89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CA76-7B5B-4557-B8C3-FDA22E5AD26E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4F7B2-24EB-44C7-8A11-21A5FDCE6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52F086-5007-433A-8B82-CB2B5A999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D225-B9FC-4E4E-9B37-7D3DAF7BA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06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99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D367F-A058-4465-9D6E-8F7DFC6CF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Jumeau Numérique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95B921-EA53-4ECC-AE5E-204BE5787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Projet transverse</a:t>
            </a:r>
          </a:p>
        </p:txBody>
      </p:sp>
    </p:spTree>
    <p:extLst>
      <p:ext uri="{BB962C8B-B14F-4D97-AF65-F5344CB8AC3E}">
        <p14:creationId xmlns:p14="http://schemas.microsoft.com/office/powerpoint/2010/main" val="276862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B67DE-A5BB-451F-BAE2-9E2D845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Jumeau numérique en interventionnel : AVC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13038F73-C432-41DF-9A3D-64DD3C9C8D4B}"/>
              </a:ext>
            </a:extLst>
          </p:cNvPr>
          <p:cNvSpPr/>
          <p:nvPr/>
        </p:nvSpPr>
        <p:spPr>
          <a:xfrm rot="16200000">
            <a:off x="4173239" y="481863"/>
            <a:ext cx="408902" cy="4211426"/>
          </a:xfrm>
          <a:prstGeom prst="downArrow">
            <a:avLst>
              <a:gd name="adj1" fmla="val 28235"/>
              <a:gd name="adj2" fmla="val 105821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A048A9E-F3DF-49FC-ADC0-DE2C3D1E2FBF}"/>
              </a:ext>
            </a:extLst>
          </p:cNvPr>
          <p:cNvGrpSpPr/>
          <p:nvPr/>
        </p:nvGrpSpPr>
        <p:grpSpPr>
          <a:xfrm>
            <a:off x="980569" y="1737216"/>
            <a:ext cx="1134592" cy="1457105"/>
            <a:chOff x="1713994" y="1368785"/>
            <a:chExt cx="1134592" cy="145710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557005C-D882-4915-8419-746135A264A0}"/>
                </a:ext>
              </a:extLst>
            </p:cNvPr>
            <p:cNvGrpSpPr/>
            <p:nvPr/>
          </p:nvGrpSpPr>
          <p:grpSpPr>
            <a:xfrm>
              <a:off x="1919512" y="1759589"/>
              <a:ext cx="929074" cy="1066301"/>
              <a:chOff x="2792432" y="3933690"/>
              <a:chExt cx="1316113" cy="151050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9A64B4-073C-453D-B888-9EFE3BA02346}"/>
                  </a:ext>
                </a:extLst>
              </p:cNvPr>
              <p:cNvSpPr/>
              <p:nvPr/>
            </p:nvSpPr>
            <p:spPr>
              <a:xfrm>
                <a:off x="2954098" y="3933690"/>
                <a:ext cx="1056236" cy="1510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C4C79E67-827B-4761-B733-C91C4CCB5C2E}"/>
                  </a:ext>
                </a:extLst>
              </p:cNvPr>
              <p:cNvGrpSpPr/>
              <p:nvPr/>
            </p:nvGrpSpPr>
            <p:grpSpPr>
              <a:xfrm>
                <a:off x="2792432" y="4001377"/>
                <a:ext cx="1316113" cy="1354501"/>
                <a:chOff x="804298" y="2452372"/>
                <a:chExt cx="1316113" cy="1354501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7488624F-54EB-4D3A-9903-E106832E3C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964" y="2452372"/>
                  <a:ext cx="1093144" cy="1093144"/>
                </a:xfrm>
                <a:prstGeom prst="rect">
                  <a:avLst/>
                </a:prstGeom>
              </p:spPr>
            </p:pic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21B8022-4232-42FC-A45B-11F242DC5708}"/>
                    </a:ext>
                  </a:extLst>
                </p:cNvPr>
                <p:cNvSpPr txBox="1"/>
                <p:nvPr/>
              </p:nvSpPr>
              <p:spPr>
                <a:xfrm>
                  <a:off x="804298" y="3437542"/>
                  <a:ext cx="1316113" cy="369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ccord Alternate" panose="02000000000000000000" pitchFamily="2" charset="0"/>
                      <a:ea typeface="+mn-ea"/>
                      <a:cs typeface="+mn-cs"/>
                    </a:rPr>
                    <a:t>Patient</a:t>
                  </a:r>
                </a:p>
              </p:txBody>
            </p:sp>
          </p:grp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A823363-D169-4FE3-8118-8F47870EEFDC}"/>
                </a:ext>
              </a:extLst>
            </p:cNvPr>
            <p:cNvGrpSpPr/>
            <p:nvPr/>
          </p:nvGrpSpPr>
          <p:grpSpPr>
            <a:xfrm rot="21109501" flipH="1">
              <a:off x="1713994" y="1496430"/>
              <a:ext cx="411035" cy="629853"/>
              <a:chOff x="2154202" y="1027934"/>
              <a:chExt cx="335887" cy="629853"/>
            </a:xfrm>
          </p:grpSpPr>
          <p:sp>
            <p:nvSpPr>
              <p:cNvPr id="8" name="Graphique 20" descr="Éclair avec un remplissage uni">
                <a:extLst>
                  <a:ext uri="{FF2B5EF4-FFF2-40B4-BE49-F238E27FC236}">
                    <a16:creationId xmlns:a16="http://schemas.microsoft.com/office/drawing/2014/main" id="{5DDE8D80-1A23-4901-8712-90F5F4EA6C71}"/>
                  </a:ext>
                </a:extLst>
              </p:cNvPr>
              <p:cNvSpPr/>
              <p:nvPr/>
            </p:nvSpPr>
            <p:spPr>
              <a:xfrm>
                <a:off x="2189445" y="1027934"/>
                <a:ext cx="300644" cy="614516"/>
              </a:xfrm>
              <a:custGeom>
                <a:avLst/>
                <a:gdLst>
                  <a:gd name="connsiteX0" fmla="*/ 45097 w 300644"/>
                  <a:gd name="connsiteY0" fmla="*/ 614517 h 614516"/>
                  <a:gd name="connsiteX1" fmla="*/ 127774 w 300644"/>
                  <a:gd name="connsiteY1" fmla="*/ 336421 h 614516"/>
                  <a:gd name="connsiteX2" fmla="*/ 0 w 300644"/>
                  <a:gd name="connsiteY2" fmla="*/ 336421 h 614516"/>
                  <a:gd name="connsiteX3" fmla="*/ 63286 w 300644"/>
                  <a:gd name="connsiteY3" fmla="*/ 0 h 614516"/>
                  <a:gd name="connsiteX4" fmla="*/ 252391 w 300644"/>
                  <a:gd name="connsiteY4" fmla="*/ 0 h 614516"/>
                  <a:gd name="connsiteX5" fmla="*/ 172870 w 300644"/>
                  <a:gd name="connsiteY5" fmla="*/ 246228 h 614516"/>
                  <a:gd name="connsiteX6" fmla="*/ 300644 w 300644"/>
                  <a:gd name="connsiteY6" fmla="*/ 246228 h 614516"/>
                  <a:gd name="connsiteX7" fmla="*/ 45097 w 300644"/>
                  <a:gd name="connsiteY7" fmla="*/ 614517 h 6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644" h="614516">
                    <a:moveTo>
                      <a:pt x="45097" y="614517"/>
                    </a:moveTo>
                    <a:lnTo>
                      <a:pt x="127774" y="336421"/>
                    </a:lnTo>
                    <a:lnTo>
                      <a:pt x="0" y="336421"/>
                    </a:lnTo>
                    <a:lnTo>
                      <a:pt x="63286" y="0"/>
                    </a:lnTo>
                    <a:lnTo>
                      <a:pt x="252391" y="0"/>
                    </a:lnTo>
                    <a:lnTo>
                      <a:pt x="172870" y="246228"/>
                    </a:lnTo>
                    <a:lnTo>
                      <a:pt x="300644" y="246228"/>
                    </a:lnTo>
                    <a:lnTo>
                      <a:pt x="45097" y="614517"/>
                    </a:lnTo>
                    <a:close/>
                  </a:path>
                </a:pathLst>
              </a:custGeom>
              <a:solidFill>
                <a:srgbClr val="FF0000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" name="Graphique 19" descr="Éclair avec un remplissage uni">
                <a:extLst>
                  <a:ext uri="{FF2B5EF4-FFF2-40B4-BE49-F238E27FC236}">
                    <a16:creationId xmlns:a16="http://schemas.microsoft.com/office/drawing/2014/main" id="{1C6873B7-D10A-43E9-A7B1-C3298B9BE7CA}"/>
                  </a:ext>
                </a:extLst>
              </p:cNvPr>
              <p:cNvSpPr/>
              <p:nvPr/>
            </p:nvSpPr>
            <p:spPr>
              <a:xfrm>
                <a:off x="2154202" y="1043271"/>
                <a:ext cx="300644" cy="614516"/>
              </a:xfrm>
              <a:custGeom>
                <a:avLst/>
                <a:gdLst>
                  <a:gd name="connsiteX0" fmla="*/ 45097 w 300644"/>
                  <a:gd name="connsiteY0" fmla="*/ 614517 h 614516"/>
                  <a:gd name="connsiteX1" fmla="*/ 127774 w 300644"/>
                  <a:gd name="connsiteY1" fmla="*/ 336421 h 614516"/>
                  <a:gd name="connsiteX2" fmla="*/ 0 w 300644"/>
                  <a:gd name="connsiteY2" fmla="*/ 336421 h 614516"/>
                  <a:gd name="connsiteX3" fmla="*/ 63286 w 300644"/>
                  <a:gd name="connsiteY3" fmla="*/ 0 h 614516"/>
                  <a:gd name="connsiteX4" fmla="*/ 252391 w 300644"/>
                  <a:gd name="connsiteY4" fmla="*/ 0 h 614516"/>
                  <a:gd name="connsiteX5" fmla="*/ 172870 w 300644"/>
                  <a:gd name="connsiteY5" fmla="*/ 246228 h 614516"/>
                  <a:gd name="connsiteX6" fmla="*/ 300644 w 300644"/>
                  <a:gd name="connsiteY6" fmla="*/ 246228 h 614516"/>
                  <a:gd name="connsiteX7" fmla="*/ 45097 w 300644"/>
                  <a:gd name="connsiteY7" fmla="*/ 614517 h 6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644" h="614516">
                    <a:moveTo>
                      <a:pt x="45097" y="614517"/>
                    </a:moveTo>
                    <a:lnTo>
                      <a:pt x="127774" y="336421"/>
                    </a:lnTo>
                    <a:lnTo>
                      <a:pt x="0" y="336421"/>
                    </a:lnTo>
                    <a:lnTo>
                      <a:pt x="63286" y="0"/>
                    </a:lnTo>
                    <a:lnTo>
                      <a:pt x="252391" y="0"/>
                    </a:lnTo>
                    <a:lnTo>
                      <a:pt x="172870" y="246228"/>
                    </a:lnTo>
                    <a:lnTo>
                      <a:pt x="300644" y="246228"/>
                    </a:lnTo>
                    <a:lnTo>
                      <a:pt x="45097" y="614517"/>
                    </a:lnTo>
                    <a:close/>
                  </a:path>
                </a:pathLst>
              </a:custGeom>
              <a:solidFill>
                <a:schemeClr val="accent4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48B8141-043E-4E13-9F2C-B0FCE1B78961}"/>
                </a:ext>
              </a:extLst>
            </p:cNvPr>
            <p:cNvSpPr txBox="1"/>
            <p:nvPr/>
          </p:nvSpPr>
          <p:spPr>
            <a:xfrm>
              <a:off x="2069818" y="1368785"/>
              <a:ext cx="624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AVC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BC6AA079-875B-4EE1-9FA6-91A12AB1A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89" y="4590953"/>
            <a:ext cx="3381794" cy="19022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733C56A-CFD9-4EAB-A6D6-C1B724ACCA03}"/>
              </a:ext>
            </a:extLst>
          </p:cNvPr>
          <p:cNvSpPr txBox="1"/>
          <p:nvPr/>
        </p:nvSpPr>
        <p:spPr>
          <a:xfrm>
            <a:off x="7656087" y="2995684"/>
            <a:ext cx="4391458" cy="2675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</a:lstStyle>
          <a:p>
            <a:r>
              <a:rPr lang="fr-FR" sz="1800" dirty="0"/>
              <a:t>IA topologique</a:t>
            </a:r>
          </a:p>
          <a:p>
            <a:r>
              <a:rPr lang="fr-FR" sz="1800" dirty="0"/>
              <a:t>Prédiction de la </a:t>
            </a:r>
            <a:r>
              <a:rPr lang="fr-FR" sz="1800" dirty="0" err="1"/>
              <a:t>recanalisation</a:t>
            </a:r>
            <a:r>
              <a:rPr lang="fr-FR" sz="1800" dirty="0"/>
              <a:t> vasculaire </a:t>
            </a:r>
            <a:br>
              <a:rPr lang="fr-FR" sz="1800" dirty="0"/>
            </a:br>
            <a:r>
              <a:rPr lang="fr-FR" sz="1800" dirty="0"/>
              <a:t>par angiographie et IRM</a:t>
            </a:r>
          </a:p>
          <a:p>
            <a:r>
              <a:rPr lang="fr-FR" sz="1800" dirty="0"/>
              <a:t>Prédication du devenir à 3 mois </a:t>
            </a:r>
            <a:br>
              <a:rPr lang="fr-FR" sz="1800" dirty="0"/>
            </a:br>
            <a:r>
              <a:rPr lang="fr-FR" sz="1800" dirty="0"/>
              <a:t>(handicap et récupération)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ED9FCFC-258D-475C-840A-18B1E158DE6F}"/>
              </a:ext>
            </a:extLst>
          </p:cNvPr>
          <p:cNvGrpSpPr/>
          <p:nvPr/>
        </p:nvGrpSpPr>
        <p:grpSpPr>
          <a:xfrm>
            <a:off x="2954783" y="1695991"/>
            <a:ext cx="1155514" cy="1586800"/>
            <a:chOff x="5326472" y="1437718"/>
            <a:chExt cx="1155514" cy="15868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598A2DB-1BC0-453B-A75F-10F0ABA4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472" y="1437718"/>
              <a:ext cx="1155514" cy="125031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7068CE8-87F7-4609-BA66-84D531AAB3E9}"/>
                </a:ext>
              </a:extLst>
            </p:cNvPr>
            <p:cNvSpPr txBox="1"/>
            <p:nvPr/>
          </p:nvSpPr>
          <p:spPr>
            <a:xfrm>
              <a:off x="5333629" y="2655186"/>
              <a:ext cx="11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IRM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7A10E5-2806-4A5A-85B2-F904E0F41AF5}"/>
                </a:ext>
              </a:extLst>
            </p:cNvPr>
            <p:cNvSpPr/>
            <p:nvPr/>
          </p:nvSpPr>
          <p:spPr>
            <a:xfrm>
              <a:off x="5326472" y="1437719"/>
              <a:ext cx="1155514" cy="1576192"/>
            </a:xfrm>
            <a:prstGeom prst="rect">
              <a:avLst/>
            </a:prstGeom>
            <a:noFill/>
            <a:ln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BCCDA22-7356-4487-8BBD-E5DD82B6A36E}"/>
              </a:ext>
            </a:extLst>
          </p:cNvPr>
          <p:cNvGrpSpPr/>
          <p:nvPr/>
        </p:nvGrpSpPr>
        <p:grpSpPr>
          <a:xfrm>
            <a:off x="4299219" y="1690688"/>
            <a:ext cx="1158517" cy="1586799"/>
            <a:chOff x="6516613" y="1412372"/>
            <a:chExt cx="1158517" cy="15867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DF9397-376A-4F7D-B516-0251E31ED355}"/>
                </a:ext>
              </a:extLst>
            </p:cNvPr>
            <p:cNvSpPr/>
            <p:nvPr/>
          </p:nvSpPr>
          <p:spPr>
            <a:xfrm>
              <a:off x="6680962" y="1590955"/>
              <a:ext cx="744432" cy="107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95A756-E085-4D11-B706-08D0375118CE}"/>
                </a:ext>
              </a:extLst>
            </p:cNvPr>
            <p:cNvSpPr/>
            <p:nvPr/>
          </p:nvSpPr>
          <p:spPr>
            <a:xfrm>
              <a:off x="6519616" y="1412372"/>
              <a:ext cx="1155514" cy="15761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0AAD0CF-2D9B-40AE-AB95-13E002439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11"/>
            <a:stretch/>
          </p:blipFill>
          <p:spPr>
            <a:xfrm>
              <a:off x="6591388" y="1455335"/>
              <a:ext cx="1041030" cy="115580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04A2F61-BA7F-4B4E-B659-36CF157AB533}"/>
                </a:ext>
              </a:extLst>
            </p:cNvPr>
            <p:cNvSpPr txBox="1"/>
            <p:nvPr/>
          </p:nvSpPr>
          <p:spPr>
            <a:xfrm>
              <a:off x="6526773" y="2629839"/>
              <a:ext cx="11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Angio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cord Alternate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ED19D3B3-8448-46D8-B80A-CF823B7FD208}"/>
                </a:ext>
              </a:extLst>
            </p:cNvPr>
            <p:cNvCxnSpPr>
              <a:cxnSpLocks/>
            </p:cNvCxnSpPr>
            <p:nvPr/>
          </p:nvCxnSpPr>
          <p:spPr>
            <a:xfrm>
              <a:off x="6516613" y="2659745"/>
              <a:ext cx="115343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5778E196-792D-41DB-A512-22BCD83E5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271" y="2210503"/>
            <a:ext cx="754144" cy="754144"/>
          </a:xfrm>
          <a:prstGeom prst="rect">
            <a:avLst/>
          </a:prstGeom>
        </p:spPr>
      </p:pic>
      <p:sp>
        <p:nvSpPr>
          <p:cNvPr id="27" name="Flèche : virage 26">
            <a:extLst>
              <a:ext uri="{FF2B5EF4-FFF2-40B4-BE49-F238E27FC236}">
                <a16:creationId xmlns:a16="http://schemas.microsoft.com/office/drawing/2014/main" id="{C4BBF46D-4953-4496-BEED-7862DED1F0B9}"/>
              </a:ext>
            </a:extLst>
          </p:cNvPr>
          <p:cNvSpPr/>
          <p:nvPr/>
        </p:nvSpPr>
        <p:spPr>
          <a:xfrm rot="5400000">
            <a:off x="8344634" y="2362555"/>
            <a:ext cx="450042" cy="754144"/>
          </a:xfrm>
          <a:prstGeom prst="bentArrow">
            <a:avLst>
              <a:gd name="adj1" fmla="val 21849"/>
              <a:gd name="adj2" fmla="val 41895"/>
              <a:gd name="adj3" fmla="val 44620"/>
              <a:gd name="adj4" fmla="val 51994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contenu 4">
            <a:extLst>
              <a:ext uri="{FF2B5EF4-FFF2-40B4-BE49-F238E27FC236}">
                <a16:creationId xmlns:a16="http://schemas.microsoft.com/office/drawing/2014/main" id="{57ADBC53-EC9C-4DFB-B874-0C47A6CE315E}"/>
              </a:ext>
            </a:extLst>
          </p:cNvPr>
          <p:cNvSpPr txBox="1">
            <a:spLocks/>
          </p:cNvSpPr>
          <p:nvPr/>
        </p:nvSpPr>
        <p:spPr>
          <a:xfrm>
            <a:off x="367357" y="3479161"/>
            <a:ext cx="6388801" cy="281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Patients victimes d’un AVC</a:t>
            </a:r>
          </a:p>
          <a:p>
            <a:pPr lvl="1"/>
            <a:r>
              <a:rPr lang="fr-FR" dirty="0"/>
              <a:t>Evaluation vasculaire à l’admission</a:t>
            </a:r>
          </a:p>
          <a:p>
            <a:pPr lvl="1"/>
            <a:r>
              <a:rPr lang="fr-FR" dirty="0"/>
              <a:t>Utilisation de la topologie pour l’amélioration de l’IA</a:t>
            </a:r>
          </a:p>
          <a:p>
            <a:pPr lvl="1"/>
            <a:r>
              <a:rPr lang="fr-FR" dirty="0"/>
              <a:t>Prédiction IA</a:t>
            </a:r>
          </a:p>
          <a:p>
            <a:pPr lvl="2"/>
            <a:r>
              <a:rPr lang="fr-FR" dirty="0"/>
              <a:t>de la </a:t>
            </a:r>
            <a:r>
              <a:rPr lang="fr-FR" dirty="0" err="1"/>
              <a:t>recanalisation</a:t>
            </a:r>
            <a:r>
              <a:rPr lang="fr-FR" dirty="0"/>
              <a:t> vasculaire</a:t>
            </a:r>
          </a:p>
          <a:p>
            <a:pPr lvl="2"/>
            <a:r>
              <a:rPr lang="fr-FR" dirty="0"/>
              <a:t>du pronostic fonctionnel à 3 mois</a:t>
            </a:r>
          </a:p>
          <a:p>
            <a:pPr lvl="1"/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3A7A27F-A650-4E20-8CF9-88C183559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" b="97810" l="265" r="90000">
                        <a14:foregroundMark x1="8201" y1="2997" x2="18466" y2="6513"/>
                        <a14:foregroundMark x1="51760" y1="86628" x2="55450" y2="97925"/>
                        <a14:foregroundMark x1="63069" y1="99597" x2="79206" y2="83401"/>
                        <a14:foregroundMark x1="79206" y1="83401" x2="88889" y2="57349"/>
                        <a14:foregroundMark x1="88889" y1="57349" x2="78201" y2="29971"/>
                        <a14:foregroundMark x1="78201" y1="29971" x2="61799" y2="18098"/>
                        <a14:foregroundMark x1="61799" y1="18098" x2="38730" y2="13314"/>
                        <a14:foregroundMark x1="38730" y1="13314" x2="25450" y2="115"/>
                        <a14:foregroundMark x1="25450" y1="115" x2="25450" y2="115"/>
                        <a14:backgroundMark x1="53757" y1="76772" x2="65820" y2="60980"/>
                        <a14:backgroundMark x1="65820" y1="60980" x2="60635" y2="44265"/>
                        <a14:backgroundMark x1="60635" y1="44265" x2="28519" y2="35677"/>
                        <a14:backgroundMark x1="28519" y1="35677" x2="14074" y2="25821"/>
                        <a14:backgroundMark x1="14074" y1="25821" x2="3069" y2="11182"/>
                        <a14:backgroundMark x1="3069" y1="11182" x2="1587" y2="1671"/>
                        <a14:backgroundMark x1="9683" y1="19712" x2="14180" y2="25014"/>
                        <a14:backgroundMark x1="1481" y1="10259" x2="741" y2="8012"/>
                        <a14:backgroundMark x1="1746" y1="11009" x2="370" y2="4669"/>
                        <a14:backgroundMark x1="2116" y1="11873" x2="1852" y2="7435"/>
                        <a14:backgroundMark x1="952" y1="7954" x2="1217" y2="7550"/>
                        <a14:backgroundMark x1="3492" y1="12277" x2="1534" y2="9452"/>
                        <a14:backgroundMark x1="3439" y1="14640" x2="3439" y2="14640"/>
                        <a14:backgroundMark x1="2063" y1="12104" x2="265" y2="7320"/>
                        <a14:backgroundMark x1="2963" y1="12853" x2="2963" y2="12853"/>
                        <a14:backgroundMark x1="2487" y1="11124" x2="2487" y2="11124"/>
                        <a14:backgroundMark x1="635" y1="8703" x2="1534" y2="6225"/>
                        <a14:backgroundMark x1="370" y1="3804" x2="1534" y2="10778"/>
                        <a14:backgroundMark x1="14286" y1="26225" x2="28571" y2="40749"/>
                        <a14:backgroundMark x1="24868" y1="38156" x2="49206" y2="51412"/>
                        <a14:backgroundMark x1="36190" y1="42824" x2="49471" y2="46225"/>
                        <a14:backgroundMark x1="57513" y1="70432" x2="58466" y2="69683"/>
                        <a14:backgroundMark x1="55661" y1="70605" x2="57249" y2="66398"/>
                        <a14:backgroundMark x1="55238" y1="71931" x2="60635" y2="64496"/>
                        <a14:backgroundMark x1="52910" y1="78098" x2="47725" y2="88588"/>
                        <a14:backgroundMark x1="58836" y1="66110" x2="47937" y2="52450"/>
                        <a14:backgroundMark x1="56931" y1="62133" x2="47090" y2="43689"/>
                        <a14:backgroundMark x1="60053" y1="67954" x2="51005" y2="49222"/>
                        <a14:backgroundMark x1="34021" y1="44380" x2="34074" y2="38329"/>
                        <a14:backgroundMark x1="45608" y1="48761" x2="52857" y2="48530"/>
                        <a14:backgroundMark x1="53122" y1="50893" x2="35344" y2="41441"/>
                        <a14:backgroundMark x1="35344" y1="41441" x2="54180" y2="53084"/>
                        <a14:backgroundMark x1="54180" y1="53084" x2="51323" y2="55735"/>
                        <a14:backgroundMark x1="31270" y1="39827" x2="37831" y2="42997"/>
                        <a14:backgroundMark x1="54444" y1="47147" x2="54868" y2="56311"/>
                        <a14:backgroundMark x1="59312" y1="62709" x2="47831" y2="46513"/>
                        <a14:backgroundMark x1="49894" y1="47493" x2="50370" y2="46167"/>
                        <a14:backgroundMark x1="50265" y1="46916" x2="48519" y2="44841"/>
                        <a14:backgroundMark x1="49206" y1="46801" x2="49206" y2="46801"/>
                        <a14:backgroundMark x1="48413" y1="47320" x2="48413" y2="47320"/>
                        <a14:backgroundMark x1="48413" y1="47320" x2="48413" y2="47320"/>
                        <a14:backgroundMark x1="48624" y1="47320" x2="48624" y2="47320"/>
                        <a14:backgroundMark x1="48730" y1="47378" x2="50370" y2="46859"/>
                        <a14:backgroundMark x1="50423" y1="46801" x2="49683" y2="45764"/>
                        <a14:backgroundMark x1="48783" y1="47666" x2="49630" y2="46340"/>
                        <a14:backgroundMark x1="53069" y1="75735" x2="55185" y2="59481"/>
                        <a14:backgroundMark x1="55185" y1="59481" x2="54286" y2="55274"/>
                        <a14:backgroundMark x1="59259" y1="67954" x2="55397" y2="73602"/>
                        <a14:backgroundMark x1="52646" y1="78271" x2="53598" y2="77752"/>
                        <a14:backgroundMark x1="53704" y1="57061" x2="54339" y2="56945"/>
                        <a14:backgroundMark x1="59418" y1="65418" x2="57831" y2="64784"/>
                        <a14:backgroundMark x1="46402" y1="91297" x2="50053" y2="85591"/>
                        <a14:backgroundMark x1="50529" y1="84841" x2="52169" y2="84553"/>
                        <a14:backgroundMark x1="51640" y1="85648" x2="51640" y2="85648"/>
                        <a14:backgroundMark x1="51164" y1="85994" x2="51164" y2="85994"/>
                        <a14:backgroundMark x1="51481" y1="86225" x2="51481" y2="86225"/>
                        <a14:backgroundMark x1="51323" y1="85764" x2="51323" y2="85764"/>
                        <a14:backgroundMark x1="51058" y1="85648" x2="50899" y2="85937"/>
                        <a14:backgroundMark x1="51217" y1="85072" x2="51217" y2="85764"/>
                        <a14:backgroundMark x1="51587" y1="84496" x2="51164" y2="86340"/>
                        <a14:backgroundMark x1="49206" y1="87723" x2="44127" y2="96484"/>
                        <a14:backgroundMark x1="44339" y1="94986" x2="42698" y2="97983"/>
                        <a14:backgroundMark x1="50899" y1="84841" x2="50847" y2="85994"/>
                        <a14:backgroundMark x1="51005" y1="85879" x2="51481" y2="86225"/>
                        <a14:backgroundMark x1="51323" y1="86340" x2="51534" y2="85418"/>
                        <a14:backgroundMark x1="51323" y1="85994" x2="51799" y2="86340"/>
                        <a14:backgroundMark x1="51905" y1="86628" x2="51905" y2="86628"/>
                        <a14:backgroundMark x1="50899" y1="87147" x2="52063" y2="85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05679" flipH="1" flipV="1">
            <a:off x="-947981" y="4006364"/>
            <a:ext cx="3861453" cy="371112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A6BB2C-D779-489E-BA81-D86D298D9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5024" y="5553961"/>
            <a:ext cx="1316036" cy="12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56A2F6-DBC7-4076-AE6D-B8562FEB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liaisons vers l’axe 4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522C29-C12C-4BF6-92DD-9824967645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Cédric Brun (UBM)</a:t>
            </a:r>
          </a:p>
          <a:p>
            <a:pPr lvl="1"/>
            <a:r>
              <a:rPr lang="fr-FR" dirty="0"/>
              <a:t>Philosophie des sciences</a:t>
            </a:r>
          </a:p>
          <a:p>
            <a:pPr lvl="2"/>
            <a:r>
              <a:rPr lang="fr-FR" dirty="0"/>
              <a:t>Vision croisée de l'IA Explicable entre philosophie et informatique</a:t>
            </a:r>
          </a:p>
          <a:p>
            <a:pPr lvl="2"/>
            <a:r>
              <a:rPr lang="en-US" dirty="0"/>
              <a:t>Computational models in neurosciences between mechanistic and phenomenological characterizations</a:t>
            </a:r>
          </a:p>
          <a:p>
            <a:r>
              <a:rPr lang="en-US" dirty="0"/>
              <a:t>David </a:t>
            </a:r>
            <a:r>
              <a:rPr lang="en-US" dirty="0" err="1"/>
              <a:t>Pucheu</a:t>
            </a:r>
            <a:r>
              <a:rPr lang="en-US" dirty="0"/>
              <a:t> (UBM)</a:t>
            </a:r>
          </a:p>
          <a:p>
            <a:pPr lvl="1"/>
            <a:r>
              <a:rPr lang="fr-FR" dirty="0"/>
              <a:t>Sciences de l'Information et de la Communication</a:t>
            </a:r>
            <a:endParaRPr lang="en-US" dirty="0"/>
          </a:p>
          <a:p>
            <a:pPr lvl="2"/>
            <a:r>
              <a:rPr lang="fr-FR" dirty="0"/>
              <a:t>Pucheu, D. (2021). « Contrôler l’évolution, anatomie d’une croyance occidentale » dans Dard O., Damour, F. (</a:t>
            </a:r>
            <a:r>
              <a:rPr lang="fr-FR" dirty="0" err="1"/>
              <a:t>dir</a:t>
            </a:r>
            <a:r>
              <a:rPr lang="fr-FR" dirty="0"/>
              <a:t>.). L’homme augmenté en Europe : rêves et cauchemars de l’entre-deux guerre. Paris : Hermann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3FB306-E782-4FF6-A446-0512BC062D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CECOJI (Droit, UP)</a:t>
            </a:r>
          </a:p>
          <a:p>
            <a:pPr lvl="1"/>
            <a:r>
              <a:rPr lang="fr-FR" dirty="0"/>
              <a:t>axe Numérique, Innovation et Propriété intellectuelle</a:t>
            </a:r>
          </a:p>
          <a:p>
            <a:pPr lvl="2"/>
            <a:r>
              <a:rPr lang="fr-FR" dirty="0"/>
              <a:t>Travaux de recherche Master avec HR2S et I3M</a:t>
            </a:r>
          </a:p>
          <a:p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36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FC80C92-AC38-45DE-97CA-B5950687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éléments de co-construction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ABD893-9CC2-46D1-B911-B2BC71A9E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15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7AF64EF-C64D-46A9-BE8B-9FAFB9B3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thèmes forts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D5389CD-E69F-41FB-8F33-194433DC7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fond numérique - Santé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2B8D583-18C2-48FD-A43E-E31F51D9AA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Le Cerveau</a:t>
            </a:r>
          </a:p>
          <a:p>
            <a:pPr lvl="1"/>
            <a:r>
              <a:rPr lang="fr-FR" dirty="0"/>
              <a:t>Biopsie virtuelle, connectome, </a:t>
            </a:r>
            <a:r>
              <a:rPr lang="fr-FR" dirty="0" err="1"/>
              <a:t>radiomics</a:t>
            </a:r>
            <a:endParaRPr lang="fr-FR" dirty="0"/>
          </a:p>
          <a:p>
            <a:pPr lvl="1"/>
            <a:r>
              <a:rPr lang="fr-FR" dirty="0"/>
              <a:t>Valoriser et protéger les mesures et données ?</a:t>
            </a:r>
          </a:p>
          <a:p>
            <a:pPr lvl="2"/>
            <a:r>
              <a:rPr lang="fr-FR" dirty="0"/>
              <a:t>Quel modèle de développement recherche et santé publique ?</a:t>
            </a:r>
          </a:p>
          <a:p>
            <a:r>
              <a:rPr lang="fr-FR" dirty="0"/>
              <a:t>Le handicap, les prothèses </a:t>
            </a:r>
          </a:p>
          <a:p>
            <a:pPr lvl="1"/>
            <a:r>
              <a:rPr lang="fr-FR" dirty="0"/>
              <a:t>Contrôle / commande, interface neuronale, bio-impression</a:t>
            </a:r>
          </a:p>
          <a:p>
            <a:pPr lvl="1"/>
            <a:r>
              <a:rPr lang="fr-FR" dirty="0"/>
              <a:t>Acceptation, intégration, modèle économique</a:t>
            </a:r>
          </a:p>
          <a:p>
            <a:r>
              <a:rPr lang="fr-FR" dirty="0"/>
              <a:t>La cellule, les interfaces</a:t>
            </a:r>
          </a:p>
          <a:p>
            <a:pPr lvl="1"/>
            <a:r>
              <a:rPr lang="fr-FR" dirty="0"/>
              <a:t>Modèles d’évolution</a:t>
            </a:r>
          </a:p>
          <a:p>
            <a:pPr lvl="1"/>
            <a:r>
              <a:rPr lang="fr-FR" dirty="0"/>
              <a:t>Transports au travers des interfaces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9EFFD4-19E9-4706-96E4-9121BD254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Des liaisons à créer/renforcer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44947F-CA9C-4C3D-B69E-174B92FD46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Modèles : niveau CH et Recherche</a:t>
            </a:r>
          </a:p>
          <a:p>
            <a:pPr lvl="1"/>
            <a:r>
              <a:rPr lang="fr-FR" dirty="0"/>
              <a:t>Économiques</a:t>
            </a:r>
          </a:p>
          <a:p>
            <a:pPr lvl="2"/>
            <a:r>
              <a:rPr lang="fr-FR" dirty="0"/>
              <a:t>La valeur de l’annotation</a:t>
            </a:r>
          </a:p>
          <a:p>
            <a:pPr lvl="2"/>
            <a:r>
              <a:rPr lang="fr-FR" dirty="0"/>
              <a:t>La valeur de la mesure</a:t>
            </a:r>
          </a:p>
          <a:p>
            <a:pPr lvl="1"/>
            <a:r>
              <a:rPr lang="fr-FR" dirty="0"/>
              <a:t>Propriété intellectuelle</a:t>
            </a:r>
          </a:p>
          <a:p>
            <a:pPr lvl="2"/>
            <a:r>
              <a:rPr lang="fr-FR" dirty="0"/>
              <a:t>Des modèles</a:t>
            </a:r>
          </a:p>
          <a:p>
            <a:pPr lvl="2"/>
            <a:r>
              <a:rPr lang="fr-FR" dirty="0"/>
              <a:t>Des mesures</a:t>
            </a:r>
          </a:p>
          <a:p>
            <a:pPr lvl="2"/>
            <a:r>
              <a:rPr lang="fr-FR" dirty="0"/>
              <a:t>Des annotations</a:t>
            </a:r>
          </a:p>
          <a:p>
            <a:r>
              <a:rPr lang="fr-FR" dirty="0"/>
              <a:t>Acceptation de l’IA</a:t>
            </a:r>
          </a:p>
          <a:p>
            <a:r>
              <a:rPr lang="fr-FR"/>
              <a:t>…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861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6550E3-1839-48C0-9451-240132B5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besoins de </a:t>
            </a:r>
            <a:r>
              <a:rPr lang="fr-FR" dirty="0" err="1"/>
              <a:t>co-construire</a:t>
            </a:r>
            <a:r>
              <a:rPr lang="fr-FR" dirty="0"/>
              <a:t> ensemble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DAB576-9F6E-4A8A-ACD8-F9D885C2B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Répondre aux 4 axes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016401E-BFC3-4E34-AA3A-24CBFFE64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7100"/>
            <a:ext cx="5409334" cy="39925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Innovations scientifiques</a:t>
            </a:r>
          </a:p>
          <a:p>
            <a:pPr lvl="1"/>
            <a:r>
              <a:rPr lang="fr-FR" dirty="0"/>
              <a:t>Quels nouveaux outils?</a:t>
            </a:r>
          </a:p>
          <a:p>
            <a:pPr lvl="2"/>
            <a:r>
              <a:rPr lang="fr-FR" dirty="0"/>
              <a:t>Médecine 7P : Préventive, Prédictive , </a:t>
            </a:r>
          </a:p>
          <a:p>
            <a:pPr lvl="2"/>
            <a:r>
              <a:rPr lang="fr-FR" dirty="0"/>
              <a:t>Mais aussi  : </a:t>
            </a:r>
            <a:r>
              <a:rPr lang="fr-FR" b="1" dirty="0"/>
              <a:t>Preuve, Personnalisé, </a:t>
            </a:r>
            <a:br>
              <a:rPr lang="fr-FR" dirty="0"/>
            </a:b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Innovations thérapeutique</a:t>
            </a:r>
          </a:p>
          <a:p>
            <a:pPr lvl="1"/>
            <a:r>
              <a:rPr lang="fr-FR" dirty="0"/>
              <a:t>Quels nouveaux modèles?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Innovation clinique</a:t>
            </a:r>
          </a:p>
          <a:p>
            <a:pPr lvl="1"/>
            <a:r>
              <a:rPr lang="fr-FR" dirty="0"/>
              <a:t>Quelles innovations cliniques induites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Innovation pour la Personne</a:t>
            </a:r>
          </a:p>
          <a:p>
            <a:pPr lvl="1"/>
            <a:r>
              <a:rPr lang="fr-FR" dirty="0"/>
              <a:t>Quelles conditions d’acceptation, de financement, … ?</a:t>
            </a:r>
          </a:p>
          <a:p>
            <a:pPr lvl="1"/>
            <a:r>
              <a:rPr lang="fr-FR" dirty="0"/>
              <a:t>Quels impacts pour notre société?</a:t>
            </a:r>
          </a:p>
          <a:p>
            <a:pPr lvl="1"/>
            <a:r>
              <a:rPr lang="fr-FR" dirty="0"/>
              <a:t> …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382B04-3839-4B47-88BE-5D6E4A2A1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81113"/>
            <a:ext cx="5246966" cy="823912"/>
          </a:xfrm>
        </p:spPr>
        <p:txBody>
          <a:bodyPr/>
          <a:lstStyle/>
          <a:p>
            <a:r>
              <a:rPr lang="fr-FR" dirty="0"/>
              <a:t>Quelle ambition scientifique ?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EA687F6-3EA1-4EB2-865A-B1BFA30AA9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Mesurer, Acquérir,</a:t>
            </a:r>
          </a:p>
          <a:p>
            <a:pPr lvl="1"/>
            <a:r>
              <a:rPr lang="fr-FR" dirty="0"/>
              <a:t>Stocker, limiter, optimiser</a:t>
            </a:r>
          </a:p>
          <a:p>
            <a:r>
              <a:rPr lang="fr-FR" dirty="0"/>
              <a:t>Modéliser pour </a:t>
            </a:r>
          </a:p>
          <a:p>
            <a:pPr lvl="1"/>
            <a:r>
              <a:rPr lang="fr-FR" dirty="0"/>
              <a:t>Caractériser, Diagnostiquer</a:t>
            </a:r>
          </a:p>
          <a:p>
            <a:pPr lvl="1"/>
            <a:r>
              <a:rPr lang="fr-FR" dirty="0"/>
              <a:t>Prédire, Prouver, </a:t>
            </a:r>
          </a:p>
          <a:p>
            <a:r>
              <a:rPr lang="fr-FR" dirty="0"/>
              <a:t>Réparer, Reconstruire …</a:t>
            </a:r>
          </a:p>
          <a:p>
            <a:pPr lvl="1"/>
            <a:r>
              <a:rPr lang="fr-FR" dirty="0"/>
              <a:t>Pour tous</a:t>
            </a:r>
          </a:p>
          <a:p>
            <a:pPr lvl="2"/>
            <a:r>
              <a:rPr lang="fr-FR" dirty="0"/>
              <a:t>Aspect économique, éthique, philo</a:t>
            </a:r>
          </a:p>
          <a:p>
            <a:r>
              <a:rPr lang="fr-FR" dirty="0"/>
              <a:t>Préserver l’intime, l’individu</a:t>
            </a:r>
          </a:p>
          <a:p>
            <a:pPr lvl="1"/>
            <a:r>
              <a:rPr lang="fr-FR" dirty="0"/>
              <a:t>Données de santé personnelles</a:t>
            </a:r>
          </a:p>
          <a:p>
            <a:pPr lvl="2"/>
            <a:r>
              <a:rPr lang="fr-FR" dirty="0"/>
              <a:t>Vs apprentissage et économie des données</a:t>
            </a:r>
          </a:p>
        </p:txBody>
      </p:sp>
    </p:spTree>
    <p:extLst>
      <p:ext uri="{BB962C8B-B14F-4D97-AF65-F5344CB8AC3E}">
        <p14:creationId xmlns:p14="http://schemas.microsoft.com/office/powerpoint/2010/main" val="381130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1B66A-6DE3-4B52-AB45-64121D6F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Jumeau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5FFF09-05B3-44C6-8DE3-CB7C2C0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4719638"/>
          </a:xfrm>
        </p:spPr>
        <p:txBody>
          <a:bodyPr/>
          <a:lstStyle/>
          <a:p>
            <a:r>
              <a:rPr lang="fr-FR" dirty="0"/>
              <a:t>Une thématique commune aux différents pôles universitaires</a:t>
            </a:r>
          </a:p>
          <a:p>
            <a:pPr lvl="2"/>
            <a:r>
              <a:rPr lang="fr-FR" dirty="0"/>
              <a:t>Bordeaux, La Rochelle, Limoges, Pau, Poitiers</a:t>
            </a:r>
          </a:p>
          <a:p>
            <a:pPr lvl="1"/>
            <a:r>
              <a:rPr lang="fr-FR" dirty="0"/>
              <a:t>Actuellement limité à l’angle Numérique + Santé</a:t>
            </a:r>
          </a:p>
          <a:p>
            <a:pPr lvl="2"/>
            <a:r>
              <a:rPr lang="fr-FR" dirty="0"/>
              <a:t>Axe 1 + Axe 2  ou Axe 1 + Axe 3</a:t>
            </a:r>
          </a:p>
          <a:p>
            <a:r>
              <a:rPr lang="fr-FR" dirty="0"/>
              <a:t>Une thématique prégnante dans les AAP et attentes</a:t>
            </a:r>
          </a:p>
          <a:p>
            <a:pPr lvl="1"/>
            <a:r>
              <a:rPr lang="fr-FR" dirty="0"/>
              <a:t>Une opportunité forte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A19B90-0A92-436E-9762-357E05FA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6" y="3795689"/>
            <a:ext cx="6553464" cy="29561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1233D5-3688-40AC-8741-30C0C236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41" y="3784541"/>
            <a:ext cx="5074472" cy="33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1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834F819-711C-4661-B37A-05A28E5A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projets en cours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DFA165-0739-472B-8BBC-D34917C8F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73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BB88A83-F1B8-4661-8EDB-C60C8057F601}"/>
              </a:ext>
            </a:extLst>
          </p:cNvPr>
          <p:cNvSpPr/>
          <p:nvPr/>
        </p:nvSpPr>
        <p:spPr>
          <a:xfrm>
            <a:off x="4500206" y="4088004"/>
            <a:ext cx="5556233" cy="26045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87DE99-7600-42C2-86ED-9C52B96FB62E}"/>
              </a:ext>
            </a:extLst>
          </p:cNvPr>
          <p:cNvSpPr/>
          <p:nvPr/>
        </p:nvSpPr>
        <p:spPr>
          <a:xfrm>
            <a:off x="7680176" y="1563016"/>
            <a:ext cx="4392488" cy="22569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3229CF-4F49-4E32-87A5-B9881F9B8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35" y="241621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0" strike="noStrike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DejaVu Sans"/>
              </a:rPr>
              <a:t>MucoReaDy</a:t>
            </a:r>
            <a:r>
              <a:rPr lang="fr-FR" sz="3600" b="0" strike="noStrike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DejaVu Sans"/>
              </a:rPr>
              <a:t> : Monitorer la </a:t>
            </a:r>
            <a:r>
              <a:rPr lang="fr-FR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DejaVu Sans"/>
              </a:rPr>
              <a:t>« réparation »</a:t>
            </a:r>
            <a:r>
              <a:rPr lang="fr-FR" sz="3600" b="0" strike="noStrike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DejaVu Sans"/>
              </a:rPr>
              <a:t> du canal CFTR pour la mucoviscidose</a:t>
            </a:r>
            <a:endParaRPr lang="fr-FR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1283AB-DD85-478C-982F-C5C9785705B4}"/>
              </a:ext>
            </a:extLst>
          </p:cNvPr>
          <p:cNvSpPr/>
          <p:nvPr/>
        </p:nvSpPr>
        <p:spPr>
          <a:xfrm>
            <a:off x="5826341" y="1052243"/>
            <a:ext cx="6294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DejaVu Sans"/>
              </a:rPr>
              <a:t>BioFiReaDy</a:t>
            </a: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DejaVu Sans"/>
              </a:rPr>
              <a:t> (ANR 2011-2015) puis </a:t>
            </a:r>
            <a:r>
              <a:rPr lang="fr-FR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DejaVu Sans"/>
              </a:rPr>
              <a:t>MucoReaDy</a:t>
            </a: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DejaVu Sans"/>
              </a:rPr>
              <a:t> (ANR 2021-2026) portés par P. Poncet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16ED9-9EC1-4DC0-A7E0-0C20235F2455}"/>
              </a:ext>
            </a:extLst>
          </p:cNvPr>
          <p:cNvSpPr/>
          <p:nvPr/>
        </p:nvSpPr>
        <p:spPr>
          <a:xfrm>
            <a:off x="211718" y="5290499"/>
            <a:ext cx="27363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Présente chez environ 70 % des malades, la mutation Delta-F508 du gène CFTR est la plus fréquente. Ces patients sont éligibles aux nouvelles trithérapies.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0FD977-679E-42F2-97E4-926199EE1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15" y="4186219"/>
            <a:ext cx="2160240" cy="16213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FAD2EA-C291-4FF5-82E3-0DA6B1BC8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4186219"/>
            <a:ext cx="2890400" cy="18557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67814-E12C-4F2A-BDB4-39ABD9EFC7D8}"/>
              </a:ext>
            </a:extLst>
          </p:cNvPr>
          <p:cNvSpPr/>
          <p:nvPr/>
        </p:nvSpPr>
        <p:spPr>
          <a:xfrm>
            <a:off x="4632607" y="5861511"/>
            <a:ext cx="4127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 d’un jumeau numérique </a:t>
            </a:r>
            <a:br>
              <a:rPr lang="fr-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l’épithélium respiratoire avec fluide </a:t>
            </a:r>
            <a:r>
              <a:rPr lang="fr-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périciliaire</a:t>
            </a:r>
            <a:r>
              <a:rPr lang="fr-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(PCL) et mucus hétérogènes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3E665D-8B69-4A69-B839-CA957DF5903A}"/>
              </a:ext>
            </a:extLst>
          </p:cNvPr>
          <p:cNvSpPr/>
          <p:nvPr/>
        </p:nvSpPr>
        <p:spPr>
          <a:xfrm>
            <a:off x="7824192" y="3000759"/>
            <a:ext cx="2783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DejaVu Sans"/>
              </a:rPr>
              <a:t>Caractériser la rhéologie du mucus pulmonaire sain et pathologique (mucoviscidose)</a:t>
            </a:r>
            <a:endParaRPr lang="fr-FR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A44DD6-4403-45AD-87C0-C67EEC84F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7" y="2852936"/>
            <a:ext cx="3694160" cy="24627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642B54-3F72-4023-AF52-9ADDACE93A55}"/>
              </a:ext>
            </a:extLst>
          </p:cNvPr>
          <p:cNvSpPr/>
          <p:nvPr/>
        </p:nvSpPr>
        <p:spPr>
          <a:xfrm>
            <a:off x="526935" y="1774171"/>
            <a:ext cx="4127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Environ 30% des malades sont concernés par la mise au point de nouvelles thérapies. Les diagnostics mis au point dans ce projet aident à la mesure de leur impact dans la réactivation de la transcytose.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33CAD0-4DE4-49B7-A990-FA07045B72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72" y="1742048"/>
            <a:ext cx="1624664" cy="174871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EEAA8E-09FC-488C-8743-038BD8FBA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01" y="1716178"/>
            <a:ext cx="1048861" cy="12845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99F882-B0D0-4893-B40A-76F8E50F92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01" y="5648550"/>
            <a:ext cx="1751969" cy="8353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1A1376-D88E-403B-826E-7A0A97C83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140" y="4928506"/>
            <a:ext cx="1616905" cy="60051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23D9C8E-508A-4102-A000-1170C2374B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140" y="4174831"/>
            <a:ext cx="1587371" cy="600513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72926C0F-96A6-4CE3-B370-FE9380924B01}"/>
              </a:ext>
            </a:extLst>
          </p:cNvPr>
          <p:cNvSpPr/>
          <p:nvPr/>
        </p:nvSpPr>
        <p:spPr>
          <a:xfrm rot="7685169">
            <a:off x="6591041" y="3241502"/>
            <a:ext cx="1062693" cy="584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EF524B24-C65C-47B7-98BC-AF08355F2524}"/>
              </a:ext>
            </a:extLst>
          </p:cNvPr>
          <p:cNvSpPr/>
          <p:nvPr/>
        </p:nvSpPr>
        <p:spPr>
          <a:xfrm rot="13682864">
            <a:off x="4016942" y="3010156"/>
            <a:ext cx="1503170" cy="584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D280688C-05FA-4A7C-964A-C58A3D4A4B4D}"/>
              </a:ext>
            </a:extLst>
          </p:cNvPr>
          <p:cNvSpPr/>
          <p:nvPr/>
        </p:nvSpPr>
        <p:spPr>
          <a:xfrm>
            <a:off x="9550099" y="1856985"/>
            <a:ext cx="506435" cy="92436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25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7CD84-7757-45A5-9822-A0101A64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4" y="365125"/>
            <a:ext cx="7028135" cy="1325563"/>
          </a:xfrm>
        </p:spPr>
        <p:txBody>
          <a:bodyPr/>
          <a:lstStyle/>
          <a:p>
            <a:r>
              <a:rPr lang="fr-FR" dirty="0"/>
              <a:t>Digital </a:t>
            </a:r>
            <a:r>
              <a:rPr lang="fr-FR" dirty="0" err="1"/>
              <a:t>Twins</a:t>
            </a:r>
            <a:r>
              <a:rPr lang="fr-FR" dirty="0"/>
              <a:t> of cellular </a:t>
            </a:r>
            <a:r>
              <a:rPr lang="fr-FR" dirty="0" err="1"/>
              <a:t>reprogramming</a:t>
            </a:r>
            <a:r>
              <a:rPr lang="fr-FR" dirty="0"/>
              <a:t> </a:t>
            </a:r>
            <a:r>
              <a:rPr lang="fr-FR" dirty="0" err="1"/>
              <a:t>processes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A3254B-1087-4ADD-9336-5CD313E9EF6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81933" y="162272"/>
            <a:ext cx="5023800" cy="294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2A0874-9281-4864-8F7C-9D8083EA18C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881933" y="3429000"/>
            <a:ext cx="5174280" cy="290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2C8650-2568-4030-A81D-774478D8EB60}"/>
              </a:ext>
            </a:extLst>
          </p:cNvPr>
          <p:cNvSpPr/>
          <p:nvPr/>
        </p:nvSpPr>
        <p:spPr>
          <a:xfrm>
            <a:off x="135787" y="1769144"/>
            <a:ext cx="6941062" cy="4059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2"/>
                </a:solidFill>
              </a:rPr>
              <a:t>Des données et connaissances du séquençage de l’ARN en cellules uniques (</a:t>
            </a:r>
            <a:r>
              <a:rPr lang="fr-FR" sz="2800" b="1" dirty="0" err="1">
                <a:solidFill>
                  <a:schemeClr val="tx2"/>
                </a:solidFill>
              </a:rPr>
              <a:t>scRNA-seq</a:t>
            </a:r>
            <a:r>
              <a:rPr lang="fr-FR" sz="2800" b="1" dirty="0">
                <a:solidFill>
                  <a:schemeClr val="tx2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2"/>
                </a:solidFill>
              </a:rPr>
              <a:t>Aux modèles explicables et exécutables de différenciation et de reprogrammation cellulaires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accent1"/>
                </a:solidFill>
              </a:rPr>
              <a:t>Symbolic</a:t>
            </a:r>
            <a:r>
              <a:rPr lang="fr-FR" sz="2400" dirty="0">
                <a:solidFill>
                  <a:schemeClr val="accent1"/>
                </a:solidFill>
              </a:rPr>
              <a:t> AI (</a:t>
            </a:r>
            <a:r>
              <a:rPr lang="fr-FR" sz="2400" dirty="0" err="1">
                <a:solidFill>
                  <a:schemeClr val="accent1"/>
                </a:solidFill>
              </a:rPr>
              <a:t>automated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reasoning</a:t>
            </a:r>
            <a:r>
              <a:rPr lang="fr-FR" sz="2400" dirty="0">
                <a:solidFill>
                  <a:schemeClr val="accent1"/>
                </a:solidFill>
              </a:rPr>
              <a:t>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</a:rPr>
              <a:t>Software : </a:t>
            </a:r>
            <a:r>
              <a:rPr lang="fr-FR" sz="2400" dirty="0" err="1">
                <a:solidFill>
                  <a:schemeClr val="accent1"/>
                </a:solidFill>
              </a:rPr>
              <a:t>BoNesis</a:t>
            </a:r>
            <a:endParaRPr lang="fr-FR" sz="2400" dirty="0">
              <a:solidFill>
                <a:schemeClr val="accent1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</a:rPr>
              <a:t>Applications in cellular </a:t>
            </a:r>
            <a:r>
              <a:rPr lang="fr-FR" sz="2400" dirty="0" err="1">
                <a:solidFill>
                  <a:schemeClr val="accent1"/>
                </a:solidFill>
              </a:rPr>
              <a:t>biology</a:t>
            </a:r>
            <a:r>
              <a:rPr lang="fr-FR" sz="2400" dirty="0">
                <a:solidFill>
                  <a:schemeClr val="accent1"/>
                </a:solidFill>
              </a:rPr>
              <a:t> / cancer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</a:rPr>
              <a:t>National collabs : BRIC, Institut Curie, CRCT, CRCM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</a:rPr>
              <a:t>International collabs : South </a:t>
            </a:r>
            <a:r>
              <a:rPr lang="fr-FR" sz="2400" dirty="0" err="1">
                <a:solidFill>
                  <a:schemeClr val="accent1"/>
                </a:solidFill>
              </a:rPr>
              <a:t>Korea</a:t>
            </a:r>
            <a:endParaRPr lang="fr-FR" sz="2400" dirty="0">
              <a:solidFill>
                <a:schemeClr val="accent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2"/>
                </a:solidFill>
              </a:rPr>
              <a:t>Leader: L </a:t>
            </a:r>
            <a:r>
              <a:rPr lang="fr-FR" sz="2800" b="1" dirty="0" err="1">
                <a:solidFill>
                  <a:schemeClr val="tx2"/>
                </a:solidFill>
              </a:rPr>
              <a:t>Paulevé</a:t>
            </a:r>
            <a:r>
              <a:rPr lang="fr-FR" sz="2800" b="1" dirty="0">
                <a:solidFill>
                  <a:schemeClr val="tx2"/>
                </a:solidFill>
              </a:rPr>
              <a:t>, DR CNRS, </a:t>
            </a:r>
            <a:r>
              <a:rPr lang="fr-FR" sz="2800" b="1" dirty="0" err="1">
                <a:solidFill>
                  <a:schemeClr val="tx2"/>
                </a:solidFill>
              </a:rPr>
              <a:t>LaBRI</a:t>
            </a:r>
            <a:endParaRPr lang="fr-FR" sz="2800" b="1" dirty="0">
              <a:solidFill>
                <a:schemeClr val="tx2"/>
              </a:solidFill>
            </a:endParaRPr>
          </a:p>
        </p:txBody>
      </p:sp>
      <p:pic>
        <p:nvPicPr>
          <p:cNvPr id="8" name="Google Shape;10378;p52">
            <a:extLst>
              <a:ext uri="{FF2B5EF4-FFF2-40B4-BE49-F238E27FC236}">
                <a16:creationId xmlns:a16="http://schemas.microsoft.com/office/drawing/2014/main" id="{F80EB8BE-4D9E-410F-979F-386CBBA348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787" y="6084169"/>
            <a:ext cx="2203364" cy="61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69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L'impression 3D de prothèses pour les amputés en Amérique du Nord ...">
            <a:extLst>
              <a:ext uri="{FF2B5EF4-FFF2-40B4-BE49-F238E27FC236}">
                <a16:creationId xmlns:a16="http://schemas.microsoft.com/office/drawing/2014/main" id="{17233230-3CFC-446E-95D7-0AACA7D48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8" r="25111"/>
          <a:stretch/>
        </p:blipFill>
        <p:spPr>
          <a:xfrm>
            <a:off x="184425" y="80021"/>
            <a:ext cx="2396046" cy="2169935"/>
          </a:xfrm>
          <a:prstGeom prst="rect">
            <a:avLst/>
          </a:prstGeom>
        </p:spPr>
      </p:pic>
      <p:pic>
        <p:nvPicPr>
          <p:cNvPr id="8" name="Picture 8" descr="A hand holding a cup&#10;&#10;Description automatically generated">
            <a:extLst>
              <a:ext uri="{FF2B5EF4-FFF2-40B4-BE49-F238E27FC236}">
                <a16:creationId xmlns:a16="http://schemas.microsoft.com/office/drawing/2014/main" id="{7AED9C4C-C594-4236-8F16-1AC09EB4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6" r="14307"/>
          <a:stretch>
            <a:fillRect/>
          </a:stretch>
        </p:blipFill>
        <p:spPr>
          <a:xfrm>
            <a:off x="184425" y="2344033"/>
            <a:ext cx="2423047" cy="19650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4A43ED-C3F5-47DD-B5D1-75366D482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/>
          <a:stretch>
            <a:fillRect/>
          </a:stretch>
        </p:blipFill>
        <p:spPr>
          <a:xfrm>
            <a:off x="184425" y="4403188"/>
            <a:ext cx="2423046" cy="2449293"/>
          </a:xfrm>
          <a:prstGeom prst="rect">
            <a:avLst/>
          </a:prstGeom>
        </p:spPr>
      </p:pic>
      <p:sp>
        <p:nvSpPr>
          <p:cNvPr id="10" name="Google Shape;10376;p52">
            <a:extLst>
              <a:ext uri="{FF2B5EF4-FFF2-40B4-BE49-F238E27FC236}">
                <a16:creationId xmlns:a16="http://schemas.microsoft.com/office/drawing/2014/main" id="{4E9BF9E2-4653-4407-A47F-91A1043797A5}"/>
              </a:ext>
            </a:extLst>
          </p:cNvPr>
          <p:cNvSpPr txBox="1"/>
          <p:nvPr/>
        </p:nvSpPr>
        <p:spPr>
          <a:xfrm>
            <a:off x="2580470" y="190663"/>
            <a:ext cx="4115018" cy="141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ANR </a:t>
            </a:r>
            <a:r>
              <a:rPr lang="en-IN" dirty="0"/>
              <a:t>I-Wrist: assistance aux </a:t>
            </a:r>
            <a:r>
              <a:rPr lang="en-IN" dirty="0" err="1"/>
              <a:t>porteurs</a:t>
            </a:r>
            <a:r>
              <a:rPr lang="en-IN" dirty="0"/>
              <a:t> des </a:t>
            </a:r>
            <a:r>
              <a:rPr lang="en-IN" dirty="0" err="1"/>
              <a:t>neuroporthèses</a:t>
            </a:r>
            <a:r>
              <a:rPr lang="en-IN" dirty="0"/>
              <a:t> par la vision (2024-2028)</a:t>
            </a:r>
            <a:endParaRPr lang="en-NG" dirty="0"/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AAFA2CCE-8370-4675-8E44-C76DE4316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960" y="2173781"/>
            <a:ext cx="2203364" cy="529301"/>
          </a:xfrm>
          <a:prstGeom prst="rect">
            <a:avLst/>
          </a:prstGeom>
        </p:spPr>
      </p:pic>
      <p:pic>
        <p:nvPicPr>
          <p:cNvPr id="12" name="Google Shape;10378;p52">
            <a:extLst>
              <a:ext uri="{FF2B5EF4-FFF2-40B4-BE49-F238E27FC236}">
                <a16:creationId xmlns:a16="http://schemas.microsoft.com/office/drawing/2014/main" id="{4BA1B622-F59A-4C16-B5A0-7218721D34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9960" y="3119953"/>
            <a:ext cx="2203364" cy="61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6FC0B8-3B6B-41D0-8514-E8EF468CC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27" y="4497091"/>
            <a:ext cx="1439130" cy="77398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8946C09-9E90-439B-A71C-7FAF46C3A848}"/>
              </a:ext>
            </a:extLst>
          </p:cNvPr>
          <p:cNvGrpSpPr/>
          <p:nvPr/>
        </p:nvGrpSpPr>
        <p:grpSpPr>
          <a:xfrm>
            <a:off x="8537861" y="1164988"/>
            <a:ext cx="3469714" cy="5456151"/>
            <a:chOff x="4259583" y="1170914"/>
            <a:chExt cx="3469714" cy="545615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9069F53-4C35-41BC-8D54-D7F89E284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9583" y="1170914"/>
              <a:ext cx="3469714" cy="5456151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EE69F62D-C29E-407D-9B40-C20E9A8801C1}"/>
                </a:ext>
              </a:extLst>
            </p:cNvPr>
            <p:cNvGrpSpPr/>
            <p:nvPr/>
          </p:nvGrpSpPr>
          <p:grpSpPr>
            <a:xfrm>
              <a:off x="5389677" y="4967081"/>
              <a:ext cx="952801" cy="230792"/>
              <a:chOff x="5389677" y="4967081"/>
              <a:chExt cx="952801" cy="230792"/>
            </a:xfrm>
          </p:grpSpPr>
          <p:sp>
            <p:nvSpPr>
              <p:cNvPr id="17" name="Google Shape;105;p3">
                <a:extLst>
                  <a:ext uri="{FF2B5EF4-FFF2-40B4-BE49-F238E27FC236}">
                    <a16:creationId xmlns:a16="http://schemas.microsoft.com/office/drawing/2014/main" id="{94078A5F-8E23-477F-8DD0-30C1431DD1EE}"/>
                  </a:ext>
                </a:extLst>
              </p:cNvPr>
              <p:cNvSpPr/>
              <p:nvPr/>
            </p:nvSpPr>
            <p:spPr>
              <a:xfrm>
                <a:off x="5389677" y="5006058"/>
                <a:ext cx="952801" cy="152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just"/>
                <a:endParaRPr lang="fr-FR" sz="11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5;p3">
                <a:extLst>
                  <a:ext uri="{FF2B5EF4-FFF2-40B4-BE49-F238E27FC236}">
                    <a16:creationId xmlns:a16="http://schemas.microsoft.com/office/drawing/2014/main" id="{93027BD0-8F9C-4B85-BDAA-959DD9A4067E}"/>
                  </a:ext>
                </a:extLst>
              </p:cNvPr>
              <p:cNvSpPr/>
              <p:nvPr/>
            </p:nvSpPr>
            <p:spPr>
              <a:xfrm>
                <a:off x="5389677" y="4967081"/>
                <a:ext cx="675377" cy="230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just"/>
                <a:r>
                  <a:rPr lang="fr-FR" sz="900" b="1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PE (34:0)</a:t>
                </a:r>
                <a:endParaRPr lang="fr-FR" sz="11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Google Shape;10376;p52">
            <a:extLst>
              <a:ext uri="{FF2B5EF4-FFF2-40B4-BE49-F238E27FC236}">
                <a16:creationId xmlns:a16="http://schemas.microsoft.com/office/drawing/2014/main" id="{1BD2C5A9-A711-47A3-A56B-E0E51DFD0CB5}"/>
              </a:ext>
            </a:extLst>
          </p:cNvPr>
          <p:cNvSpPr txBox="1"/>
          <p:nvPr/>
        </p:nvSpPr>
        <p:spPr>
          <a:xfrm>
            <a:off x="6851499" y="190663"/>
            <a:ext cx="4908379" cy="10282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PPCXAI : </a:t>
            </a:r>
            <a:r>
              <a:rPr lang="en-IN" dirty="0"/>
              <a:t>MIC </a:t>
            </a:r>
            <a:r>
              <a:rPr lang="fr-FR" dirty="0"/>
              <a:t>Pronostic du cancer du pancréas avec l'IA explicable </a:t>
            </a:r>
            <a:br>
              <a:rPr lang="fr-FR" dirty="0"/>
            </a:br>
            <a:r>
              <a:rPr lang="fr-FR" dirty="0"/>
              <a:t>(2025-2029)</a:t>
            </a:r>
            <a:r>
              <a:rPr lang="en-IN" dirty="0"/>
              <a:t> </a:t>
            </a:r>
            <a:endParaRPr lang="en-NG" dirty="0"/>
          </a:p>
        </p:txBody>
      </p:sp>
      <p:pic>
        <p:nvPicPr>
          <p:cNvPr id="20" name="Google Shape;10378;p52">
            <a:extLst>
              <a:ext uri="{FF2B5EF4-FFF2-40B4-BE49-F238E27FC236}">
                <a16:creationId xmlns:a16="http://schemas.microsoft.com/office/drawing/2014/main" id="{02CFF6D2-4D08-4D21-8C07-E746498263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4280" y="2648100"/>
            <a:ext cx="2203364" cy="61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62C3E7-149A-4823-A9BC-25C9FC6B4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40" y="3736018"/>
            <a:ext cx="2228394" cy="6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164827C-40E6-4185-96FE-BE58FFC512AD}"/>
              </a:ext>
            </a:extLst>
          </p:cNvPr>
          <p:cNvSpPr txBox="1">
            <a:spLocks/>
          </p:cNvSpPr>
          <p:nvPr/>
        </p:nvSpPr>
        <p:spPr>
          <a:xfrm>
            <a:off x="4328640" y="1772462"/>
            <a:ext cx="7862760" cy="5085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IHU: VBHI (</a:t>
            </a:r>
            <a:r>
              <a:rPr lang="fr-FR" dirty="0" err="1"/>
              <a:t>Precision</a:t>
            </a:r>
            <a:r>
              <a:rPr lang="fr-FR" dirty="0"/>
              <a:t> and global </a:t>
            </a:r>
            <a:r>
              <a:rPr lang="fr-FR" dirty="0" err="1"/>
              <a:t>Vascular</a:t>
            </a:r>
            <a:r>
              <a:rPr lang="fr-FR" dirty="0"/>
              <a:t> Brain </a:t>
            </a:r>
            <a:r>
              <a:rPr lang="fr-FR" dirty="0" err="1"/>
              <a:t>Health</a:t>
            </a:r>
            <a:r>
              <a:rPr lang="fr-FR" dirty="0"/>
              <a:t> Institute)  </a:t>
            </a:r>
            <a:br>
              <a:rPr lang="fr-FR" dirty="0"/>
            </a:br>
            <a:r>
              <a:rPr lang="fr-FR" dirty="0"/>
              <a:t>ANR 2023-2033</a:t>
            </a:r>
          </a:p>
          <a:p>
            <a:r>
              <a:rPr lang="fr-FR" dirty="0" err="1"/>
              <a:t>HoliBrain</a:t>
            </a:r>
            <a:r>
              <a:rPr lang="fr-FR" dirty="0"/>
              <a:t>: </a:t>
            </a:r>
            <a:r>
              <a:rPr lang="fr-FR" dirty="0" err="1"/>
              <a:t>Holistic</a:t>
            </a:r>
            <a:r>
              <a:rPr lang="fr-FR" dirty="0"/>
              <a:t> Brain </a:t>
            </a:r>
            <a:r>
              <a:rPr lang="fr-FR" dirty="0" err="1"/>
              <a:t>Anatomy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PCR program of the ANR  2024-2028</a:t>
            </a:r>
          </a:p>
          <a:p>
            <a:r>
              <a:rPr lang="fr-FR" dirty="0"/>
              <a:t>Spatial relations in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National PhD Grant  2024-2027</a:t>
            </a:r>
          </a:p>
          <a:p>
            <a:r>
              <a:rPr lang="fr-FR" dirty="0" err="1"/>
              <a:t>TumorBrain</a:t>
            </a:r>
            <a:r>
              <a:rPr lang="fr-FR" dirty="0"/>
              <a:t>: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for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tumor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Bordeaux </a:t>
            </a:r>
            <a:r>
              <a:rPr lang="fr-FR" dirty="0" err="1"/>
              <a:t>University</a:t>
            </a:r>
            <a:r>
              <a:rPr lang="fr-FR" dirty="0"/>
              <a:t>  2023-2026</a:t>
            </a:r>
          </a:p>
          <a:p>
            <a:r>
              <a:rPr lang="fr-FR" dirty="0"/>
              <a:t>PEPR Santé Numérique: MRI </a:t>
            </a:r>
            <a:r>
              <a:rPr lang="fr-FR" dirty="0" err="1"/>
              <a:t>Harmonization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ANR  2023-2026</a:t>
            </a:r>
          </a:p>
          <a:p>
            <a:r>
              <a:rPr lang="fr-FR" dirty="0"/>
              <a:t>RRI IMPACT: </a:t>
            </a:r>
            <a:r>
              <a:rPr lang="fr-FR" dirty="0" err="1"/>
              <a:t>Robust</a:t>
            </a:r>
            <a:r>
              <a:rPr lang="fr-FR" dirty="0"/>
              <a:t> </a:t>
            </a:r>
            <a:r>
              <a:rPr lang="fr-FR" dirty="0" err="1"/>
              <a:t>Multiscale</a:t>
            </a:r>
            <a:r>
              <a:rPr lang="fr-FR" dirty="0"/>
              <a:t> Brain </a:t>
            </a:r>
            <a:r>
              <a:rPr lang="fr-FR" dirty="0" err="1"/>
              <a:t>Analysis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Bordeaux </a:t>
            </a:r>
            <a:r>
              <a:rPr lang="fr-FR" dirty="0" err="1"/>
              <a:t>University</a:t>
            </a:r>
            <a:r>
              <a:rPr lang="fr-FR" dirty="0"/>
              <a:t>  2021-2026</a:t>
            </a:r>
          </a:p>
          <a:p>
            <a:r>
              <a:rPr lang="fr-FR" dirty="0" err="1"/>
              <a:t>FullBrain</a:t>
            </a:r>
            <a:r>
              <a:rPr lang="fr-FR" dirty="0"/>
              <a:t>: </a:t>
            </a:r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of </a:t>
            </a:r>
            <a:r>
              <a:rPr lang="fr-FR" dirty="0" err="1"/>
              <a:t>pathological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National </a:t>
            </a:r>
            <a:r>
              <a:rPr lang="fr-FR" dirty="0" err="1"/>
              <a:t>Spanish</a:t>
            </a:r>
            <a:r>
              <a:rPr lang="fr-FR" dirty="0"/>
              <a:t> </a:t>
            </a:r>
            <a:r>
              <a:rPr lang="fr-FR" dirty="0" err="1"/>
              <a:t>grant</a:t>
            </a:r>
            <a:r>
              <a:rPr lang="fr-FR" dirty="0"/>
              <a:t>  2020-2024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DDF590-8BDC-44CC-AC1D-98D17F74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2" y="393520"/>
            <a:ext cx="4000500" cy="3035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D0F273-BEBD-4AF7-9D1E-F4E115A24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5" y="3740632"/>
            <a:ext cx="3175000" cy="673100"/>
          </a:xfrm>
          <a:prstGeom prst="rect">
            <a:avLst/>
          </a:prstGeom>
        </p:spPr>
      </p:pic>
      <p:pic>
        <p:nvPicPr>
          <p:cNvPr id="5" name="Google Shape;10378;p52">
            <a:extLst>
              <a:ext uri="{FF2B5EF4-FFF2-40B4-BE49-F238E27FC236}">
                <a16:creationId xmlns:a16="http://schemas.microsoft.com/office/drawing/2014/main" id="{097CF994-3C41-4E57-8914-DC22B514A8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490" y="4974611"/>
            <a:ext cx="2203364" cy="618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A4F85A7-EC1C-4C8E-B33C-5B7E733A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318" y="365125"/>
            <a:ext cx="6972481" cy="1325563"/>
          </a:xfrm>
        </p:spPr>
        <p:txBody>
          <a:bodyPr/>
          <a:lstStyle/>
          <a:p>
            <a:r>
              <a:rPr lang="fr-FR" dirty="0"/>
              <a:t>D’autres projets bordelais</a:t>
            </a:r>
          </a:p>
        </p:txBody>
      </p:sp>
    </p:spTree>
    <p:extLst>
      <p:ext uri="{BB962C8B-B14F-4D97-AF65-F5344CB8AC3E}">
        <p14:creationId xmlns:p14="http://schemas.microsoft.com/office/powerpoint/2010/main" val="196550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44BF86-DD94-4AB6-8CF2-4118EFEB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34" y="365125"/>
            <a:ext cx="9633065" cy="1325563"/>
          </a:xfrm>
        </p:spPr>
        <p:txBody>
          <a:bodyPr/>
          <a:lstStyle/>
          <a:p>
            <a:r>
              <a:rPr lang="fr-FR" dirty="0"/>
              <a:t>Jumeau numérique et cerveau 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9D3C56B-12E4-4FA2-A6EB-45B8AA5B5ADB}"/>
              </a:ext>
            </a:extLst>
          </p:cNvPr>
          <p:cNvCxnSpPr>
            <a:cxnSpLocks/>
            <a:stCxn id="24" idx="4"/>
            <a:endCxn id="9" idx="0"/>
          </p:cNvCxnSpPr>
          <p:nvPr/>
        </p:nvCxnSpPr>
        <p:spPr>
          <a:xfrm>
            <a:off x="6092130" y="4825809"/>
            <a:ext cx="2029668" cy="1095818"/>
          </a:xfrm>
          <a:prstGeom prst="line">
            <a:avLst/>
          </a:prstGeom>
          <a:ln w="28575">
            <a:solidFill>
              <a:srgbClr val="6772B1"/>
            </a:solidFill>
            <a:headEnd type="oval" w="med" len="med"/>
            <a:tailEnd type="oval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32B12A3-EBD4-42E3-8BB7-1709DB09F0C5}"/>
              </a:ext>
            </a:extLst>
          </p:cNvPr>
          <p:cNvCxnSpPr>
            <a:stCxn id="24" idx="4"/>
            <a:endCxn id="7" idx="0"/>
          </p:cNvCxnSpPr>
          <p:nvPr/>
        </p:nvCxnSpPr>
        <p:spPr>
          <a:xfrm>
            <a:off x="6092130" y="4825809"/>
            <a:ext cx="126560" cy="1102225"/>
          </a:xfrm>
          <a:prstGeom prst="line">
            <a:avLst/>
          </a:prstGeom>
          <a:ln w="28575">
            <a:solidFill>
              <a:srgbClr val="B290AE"/>
            </a:solidFill>
            <a:headEnd type="oval" w="med" len="med"/>
            <a:tailEnd type="oval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FD463D3-8D8F-4173-8587-AB9213CEE58B}"/>
              </a:ext>
            </a:extLst>
          </p:cNvPr>
          <p:cNvCxnSpPr>
            <a:stCxn id="24" idx="4"/>
            <a:endCxn id="8" idx="0"/>
          </p:cNvCxnSpPr>
          <p:nvPr/>
        </p:nvCxnSpPr>
        <p:spPr>
          <a:xfrm flipH="1">
            <a:off x="4260103" y="4825809"/>
            <a:ext cx="1832027" cy="1095817"/>
          </a:xfrm>
          <a:prstGeom prst="line">
            <a:avLst/>
          </a:prstGeom>
          <a:ln w="28575">
            <a:solidFill>
              <a:srgbClr val="E09B92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A785771-95CE-4F0B-9F5C-8B1D77E5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6487159"/>
            <a:ext cx="2743200" cy="365125"/>
          </a:xfrm>
        </p:spPr>
        <p:txBody>
          <a:bodyPr/>
          <a:lstStyle/>
          <a:p>
            <a:fld id="{02D56892-F25A-F848-99C4-6EED8B2A9D1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8D68A1-2463-45DA-8CC9-F6FCB4883634}"/>
              </a:ext>
            </a:extLst>
          </p:cNvPr>
          <p:cNvSpPr txBox="1"/>
          <p:nvPr/>
        </p:nvSpPr>
        <p:spPr>
          <a:xfrm>
            <a:off x="5165101" y="5780794"/>
            <a:ext cx="1861798" cy="646331"/>
          </a:xfrm>
          <a:prstGeom prst="rect">
            <a:avLst/>
          </a:prstGeom>
          <a:noFill/>
          <a:ln w="28575">
            <a:solidFill>
              <a:srgbClr val="B290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290AE"/>
                </a:solidFill>
                <a:latin typeface="Accord Alternate Medium" panose="02000000000000000000" pitchFamily="2" charset="0"/>
              </a:rPr>
              <a:t>Simulation thérapeutique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0E8341-9290-4989-8A60-E440152DF91A}"/>
              </a:ext>
            </a:extLst>
          </p:cNvPr>
          <p:cNvSpPr txBox="1"/>
          <p:nvPr/>
        </p:nvSpPr>
        <p:spPr>
          <a:xfrm>
            <a:off x="3318565" y="5774386"/>
            <a:ext cx="1663792" cy="646331"/>
          </a:xfrm>
          <a:prstGeom prst="rect">
            <a:avLst/>
          </a:prstGeom>
          <a:noFill/>
          <a:ln w="28575">
            <a:solidFill>
              <a:srgbClr val="E09B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E09B92"/>
                </a:solidFill>
                <a:latin typeface="Accord Alternate Medium" panose="02000000000000000000" pitchFamily="2" charset="0"/>
              </a:rPr>
              <a:t>Biopsie</a:t>
            </a:r>
          </a:p>
          <a:p>
            <a:pPr algn="ctr"/>
            <a:r>
              <a:rPr lang="fr-FR" dirty="0">
                <a:solidFill>
                  <a:srgbClr val="E09B92"/>
                </a:solidFill>
                <a:latin typeface="Accord Alternate Medium" panose="02000000000000000000" pitchFamily="2" charset="0"/>
              </a:rPr>
              <a:t>virtuelle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FB90C9-0F6C-48FD-9580-0A8E11B544FC}"/>
              </a:ext>
            </a:extLst>
          </p:cNvPr>
          <p:cNvSpPr txBox="1"/>
          <p:nvPr/>
        </p:nvSpPr>
        <p:spPr>
          <a:xfrm>
            <a:off x="7209643" y="5774387"/>
            <a:ext cx="1611869" cy="646331"/>
          </a:xfrm>
          <a:prstGeom prst="rect">
            <a:avLst/>
          </a:prstGeom>
          <a:noFill/>
          <a:ln w="28575">
            <a:solidFill>
              <a:srgbClr val="6772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6772B1"/>
                </a:solidFill>
                <a:latin typeface="Accord Alternate Medium" panose="02000000000000000000" pitchFamily="2" charset="0"/>
              </a:rPr>
              <a:t>Prédiction de la réponse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7F089C2-6748-44EA-BA48-3EB3C53C7CE6}"/>
              </a:ext>
            </a:extLst>
          </p:cNvPr>
          <p:cNvGrpSpPr/>
          <p:nvPr/>
        </p:nvGrpSpPr>
        <p:grpSpPr>
          <a:xfrm>
            <a:off x="1821156" y="1626515"/>
            <a:ext cx="8549687" cy="3501177"/>
            <a:chOff x="1634224" y="537613"/>
            <a:chExt cx="8549687" cy="350117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9C2D020-A3EC-456B-AFFE-56DF86745079}"/>
                </a:ext>
              </a:extLst>
            </p:cNvPr>
            <p:cNvGrpSpPr/>
            <p:nvPr/>
          </p:nvGrpSpPr>
          <p:grpSpPr>
            <a:xfrm>
              <a:off x="1634224" y="537613"/>
              <a:ext cx="8549687" cy="3501177"/>
              <a:chOff x="1634224" y="537613"/>
              <a:chExt cx="8549687" cy="350117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1D0BB1-7785-4198-9C96-28ECE31FC8C4}"/>
                  </a:ext>
                </a:extLst>
              </p:cNvPr>
              <p:cNvSpPr/>
              <p:nvPr/>
            </p:nvSpPr>
            <p:spPr>
              <a:xfrm>
                <a:off x="8271221" y="1967044"/>
                <a:ext cx="1912690" cy="691554"/>
              </a:xfrm>
              <a:prstGeom prst="rect">
                <a:avLst/>
              </a:prstGeom>
              <a:noFill/>
              <a:ln w="28575">
                <a:solidFill>
                  <a:srgbClr val="4A6D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4A6DB4"/>
                    </a:solidFill>
                    <a:latin typeface="AccordAlt-Medium" panose="02000000000000000000" pitchFamily="50" charset="0"/>
                  </a:rPr>
                  <a:t>Intelligence artificielle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3ADED7-051B-4A79-AF2D-7BB4B0077BC4}"/>
                  </a:ext>
                </a:extLst>
              </p:cNvPr>
              <p:cNvSpPr/>
              <p:nvPr/>
            </p:nvSpPr>
            <p:spPr>
              <a:xfrm>
                <a:off x="8270423" y="537613"/>
                <a:ext cx="1912690" cy="691554"/>
              </a:xfrm>
              <a:prstGeom prst="rect">
                <a:avLst/>
              </a:prstGeom>
              <a:noFill/>
              <a:ln w="28575">
                <a:solidFill>
                  <a:srgbClr val="4A6D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4A6DB4"/>
                    </a:solidFill>
                    <a:latin typeface="Accord Alternate Medium" panose="02000000000000000000" pitchFamily="2" charset="0"/>
                  </a:rPr>
                  <a:t>Données </a:t>
                </a:r>
              </a:p>
              <a:p>
                <a:pPr algn="ctr"/>
                <a:r>
                  <a:rPr lang="fr-FR" dirty="0">
                    <a:solidFill>
                      <a:srgbClr val="4A6DB4"/>
                    </a:solidFill>
                    <a:latin typeface="Accord Alternate Medium" panose="02000000000000000000" pitchFamily="2" charset="0"/>
                  </a:rPr>
                  <a:t>IRM et TDM</a:t>
                </a:r>
              </a:p>
            </p:txBody>
          </p:sp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B53F5EAE-94B5-41E2-8207-B66F6E6743D6}"/>
                  </a:ext>
                </a:extLst>
              </p:cNvPr>
              <p:cNvGrpSpPr/>
              <p:nvPr/>
            </p:nvGrpSpPr>
            <p:grpSpPr>
              <a:xfrm>
                <a:off x="1634224" y="543635"/>
                <a:ext cx="8549687" cy="3495155"/>
                <a:chOff x="1634224" y="543635"/>
                <a:chExt cx="8549687" cy="3495155"/>
              </a:xfrm>
            </p:grpSpPr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E7F7D077-10A1-44C2-BC5C-EA48B2B72C74}"/>
                    </a:ext>
                  </a:extLst>
                </p:cNvPr>
                <p:cNvGrpSpPr/>
                <p:nvPr/>
              </p:nvGrpSpPr>
              <p:grpSpPr>
                <a:xfrm>
                  <a:off x="1634224" y="543635"/>
                  <a:ext cx="6637618" cy="3193272"/>
                  <a:chOff x="1634224" y="543635"/>
                  <a:chExt cx="6637618" cy="3193272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9C6BF18C-B9A7-450F-A6CB-B45CB06BEFD5}"/>
                      </a:ext>
                    </a:extLst>
                  </p:cNvPr>
                  <p:cNvSpPr/>
                  <p:nvPr/>
                </p:nvSpPr>
                <p:spPr>
                  <a:xfrm>
                    <a:off x="1634224" y="543635"/>
                    <a:ext cx="1912690" cy="691554"/>
                  </a:xfrm>
                  <a:prstGeom prst="rect">
                    <a:avLst/>
                  </a:prstGeom>
                  <a:noFill/>
                  <a:ln w="28575">
                    <a:solidFill>
                      <a:srgbClr val="4A6D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>
                        <a:solidFill>
                          <a:srgbClr val="4A6DB4"/>
                        </a:solidFill>
                        <a:latin typeface="Accord Alternate Medium" panose="02000000000000000000" pitchFamily="2" charset="0"/>
                      </a:rPr>
                      <a:t>Connectome structurel</a:t>
                    </a:r>
                  </a:p>
                </p:txBody>
              </p:sp>
              <p:grpSp>
                <p:nvGrpSpPr>
                  <p:cNvPr id="20" name="Groupe 19">
                    <a:extLst>
                      <a:ext uri="{FF2B5EF4-FFF2-40B4-BE49-F238E27FC236}">
                        <a16:creationId xmlns:a16="http://schemas.microsoft.com/office/drawing/2014/main" id="{80D107F7-2CA4-4996-83B4-78F95FAD3E8A}"/>
                      </a:ext>
                    </a:extLst>
                  </p:cNvPr>
                  <p:cNvGrpSpPr/>
                  <p:nvPr/>
                </p:nvGrpSpPr>
                <p:grpSpPr>
                  <a:xfrm>
                    <a:off x="1635338" y="883390"/>
                    <a:ext cx="6636504" cy="2853517"/>
                    <a:chOff x="1635338" y="883390"/>
                    <a:chExt cx="6636504" cy="2853517"/>
                  </a:xfrm>
                </p:grpSpPr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04B455B3-5F41-4E8A-8EEB-C20F41994D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39175" y="883390"/>
                      <a:ext cx="4732667" cy="2853517"/>
                      <a:chOff x="3539175" y="883390"/>
                      <a:chExt cx="4732667" cy="2853517"/>
                    </a:xfrm>
                  </p:grpSpPr>
                  <p:sp>
                    <p:nvSpPr>
                      <p:cNvPr id="24" name="Ellipse 23">
                        <a:extLst>
                          <a:ext uri="{FF2B5EF4-FFF2-40B4-BE49-F238E27FC236}">
                            <a16:creationId xmlns:a16="http://schemas.microsoft.com/office/drawing/2014/main" id="{94E91B29-D465-411D-B0FF-05B814DCA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24944" y="889412"/>
                        <a:ext cx="2960507" cy="2847495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07950">
                        <a:solidFill>
                          <a:srgbClr val="4A6DB4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noFill/>
                        </a:endParaRPr>
                      </a:p>
                    </p:txBody>
                  </p:sp>
                  <p:cxnSp>
                    <p:nvCxnSpPr>
                      <p:cNvPr id="25" name="Connecteur droit 24">
                        <a:extLst>
                          <a:ext uri="{FF2B5EF4-FFF2-40B4-BE49-F238E27FC236}">
                            <a16:creationId xmlns:a16="http://schemas.microsoft.com/office/drawing/2014/main" id="{0B27405A-5237-4302-9FD2-AAB8A8D72DA8}"/>
                          </a:ext>
                        </a:extLst>
                      </p:cNvPr>
                      <p:cNvCxnSpPr>
                        <a:cxnSpLocks/>
                        <a:stCxn id="24" idx="6"/>
                      </p:cNvCxnSpPr>
                      <p:nvPr/>
                    </p:nvCxnSpPr>
                    <p:spPr>
                      <a:xfrm>
                        <a:off x="7385451" y="2313160"/>
                        <a:ext cx="886391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" name="Connecteur droit 25">
                        <a:extLst>
                          <a:ext uri="{FF2B5EF4-FFF2-40B4-BE49-F238E27FC236}">
                            <a16:creationId xmlns:a16="http://schemas.microsoft.com/office/drawing/2014/main" id="{7B6820B6-FAEB-4CB7-B6D3-065528945E89}"/>
                          </a:ext>
                        </a:extLst>
                      </p:cNvPr>
                      <p:cNvCxnSpPr>
                        <a:cxnSpLocks/>
                        <a:stCxn id="24" idx="5"/>
                        <a:endCxn id="17" idx="1"/>
                      </p:cNvCxnSpPr>
                      <p:nvPr/>
                    </p:nvCxnSpPr>
                    <p:spPr>
                      <a:xfrm>
                        <a:off x="6951895" y="3319901"/>
                        <a:ext cx="1319326" cy="373112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necteur droit 26">
                        <a:extLst>
                          <a:ext uri="{FF2B5EF4-FFF2-40B4-BE49-F238E27FC236}">
                            <a16:creationId xmlns:a16="http://schemas.microsoft.com/office/drawing/2014/main" id="{0620A9F8-61BF-4870-A6F1-98021E429970}"/>
                          </a:ext>
                        </a:extLst>
                      </p:cNvPr>
                      <p:cNvCxnSpPr>
                        <a:cxnSpLocks/>
                        <a:stCxn id="14" idx="1"/>
                      </p:cNvCxnSpPr>
                      <p:nvPr/>
                    </p:nvCxnSpPr>
                    <p:spPr>
                      <a:xfrm flipH="1">
                        <a:off x="6958203" y="883390"/>
                        <a:ext cx="1312220" cy="457200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necteur droit 27">
                        <a:extLst>
                          <a:ext uri="{FF2B5EF4-FFF2-40B4-BE49-F238E27FC236}">
                            <a16:creationId xmlns:a16="http://schemas.microsoft.com/office/drawing/2014/main" id="{317BA1C8-4504-4B2D-9D19-EF98D9D494DA}"/>
                          </a:ext>
                        </a:extLst>
                      </p:cNvPr>
                      <p:cNvCxnSpPr>
                        <a:cxnSpLocks/>
                        <a:stCxn id="19" idx="3"/>
                      </p:cNvCxnSpPr>
                      <p:nvPr/>
                    </p:nvCxnSpPr>
                    <p:spPr>
                      <a:xfrm>
                        <a:off x="3546914" y="889412"/>
                        <a:ext cx="1311587" cy="452085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necteur droit 28">
                        <a:extLst>
                          <a:ext uri="{FF2B5EF4-FFF2-40B4-BE49-F238E27FC236}">
                            <a16:creationId xmlns:a16="http://schemas.microsoft.com/office/drawing/2014/main" id="{11B2732A-5E63-4386-B509-24E79F15C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39175" y="2314443"/>
                        <a:ext cx="886391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onnecteur droit 29">
                        <a:extLst>
                          <a:ext uri="{FF2B5EF4-FFF2-40B4-BE49-F238E27FC236}">
                            <a16:creationId xmlns:a16="http://schemas.microsoft.com/office/drawing/2014/main" id="{4F2A20C1-1E47-4E9D-8A1F-E2CF21E0086A}"/>
                          </a:ext>
                        </a:extLst>
                      </p:cNvPr>
                      <p:cNvCxnSpPr>
                        <a:cxnSpLocks/>
                        <a:endCxn id="18" idx="3"/>
                      </p:cNvCxnSpPr>
                      <p:nvPr/>
                    </p:nvCxnSpPr>
                    <p:spPr>
                      <a:xfrm flipH="1">
                        <a:off x="3546914" y="3319898"/>
                        <a:ext cx="1337712" cy="373115"/>
                      </a:xfrm>
                      <a:prstGeom prst="line">
                        <a:avLst/>
                      </a:prstGeom>
                      <a:ln w="38100">
                        <a:solidFill>
                          <a:srgbClr val="4A6DB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22" name="Image 21">
                      <a:extLst>
                        <a:ext uri="{FF2B5EF4-FFF2-40B4-BE49-F238E27FC236}">
                          <a16:creationId xmlns:a16="http://schemas.microsoft.com/office/drawing/2014/main" id="{632D96E7-F208-49E3-A878-A7A7233FA8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6396" b="95838" l="7256" r="92850">
                                  <a14:foregroundMark x1="46583" y1="88731" x2="44795" y2="88426"/>
                                  <a14:foregroundMark x1="45426" y1="89645" x2="46898" y2="95939"/>
                                  <a14:foregroundMark x1="33123" y1="72284" x2="17035" y2="58680"/>
                                  <a14:foregroundMark x1="17035" y1="58680" x2="9884" y2="40000"/>
                                  <a14:foregroundMark x1="9884" y1="40000" x2="12829" y2="25381"/>
                                  <a14:foregroundMark x1="7886" y1="41929" x2="7256" y2="47919"/>
                                  <a14:foregroundMark x1="26078" y1="11675" x2="67087" y2="9340"/>
                                  <a14:foregroundMark x1="67087" y1="9340" x2="70978" y2="9645"/>
                                  <a14:foregroundMark x1="61304" y1="7513" x2="36488" y2="6396"/>
                                  <a14:foregroundMark x1="36488" y1="6396" x2="33123" y2="7107"/>
                                  <a14:foregroundMark x1="90011" y1="20508" x2="92850" y2="33807"/>
                                  <a14:foregroundMark x1="64774" y1="7310" x2="66982" y2="6904"/>
                                  <a14:foregroundMark x1="66877" y1="7817" x2="63828" y2="6396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67138" y="1029460"/>
                      <a:ext cx="2577156" cy="256739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4804ACE6-2CBE-4450-B345-82DECB190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5338" y="1967383"/>
                      <a:ext cx="1912690" cy="691554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4A6DB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>
                          <a:solidFill>
                            <a:srgbClr val="4A6DB4"/>
                          </a:solidFill>
                          <a:latin typeface="Accord Alternate Medium" panose="02000000000000000000" pitchFamily="2" charset="0"/>
                        </a:rPr>
                        <a:t>Connectome métabolique</a:t>
                      </a:r>
                    </a:p>
                  </p:txBody>
                </p:sp>
              </p:grp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91507EA-AC2E-4050-86D1-1E795B82BE0B}"/>
                    </a:ext>
                  </a:extLst>
                </p:cNvPr>
                <p:cNvSpPr/>
                <p:nvPr/>
              </p:nvSpPr>
              <p:spPr>
                <a:xfrm>
                  <a:off x="8271221" y="3347236"/>
                  <a:ext cx="1912690" cy="691554"/>
                </a:xfrm>
                <a:prstGeom prst="rect">
                  <a:avLst/>
                </a:prstGeom>
                <a:noFill/>
                <a:ln w="28575">
                  <a:solidFill>
                    <a:srgbClr val="4A6D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rgbClr val="4A6DB4"/>
                      </a:solidFill>
                      <a:latin typeface="Accord Alternate Medium" panose="02000000000000000000" pitchFamily="2" charset="0"/>
                    </a:rPr>
                    <a:t>Modèles </a:t>
                  </a:r>
                </a:p>
                <a:p>
                  <a:pPr algn="ctr"/>
                  <a:r>
                    <a:rPr lang="fr-FR" dirty="0">
                      <a:solidFill>
                        <a:srgbClr val="4A6DB4"/>
                      </a:solidFill>
                      <a:latin typeface="Accord Alternate Medium" panose="02000000000000000000" pitchFamily="2" charset="0"/>
                    </a:rPr>
                    <a:t>réalistes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FC75A2A-899C-4116-9399-97B9D93CF620}"/>
                    </a:ext>
                  </a:extLst>
                </p:cNvPr>
                <p:cNvSpPr/>
                <p:nvPr/>
              </p:nvSpPr>
              <p:spPr>
                <a:xfrm>
                  <a:off x="1634224" y="3347236"/>
                  <a:ext cx="1912690" cy="691554"/>
                </a:xfrm>
                <a:prstGeom prst="rect">
                  <a:avLst/>
                </a:prstGeom>
                <a:noFill/>
                <a:ln w="28575">
                  <a:solidFill>
                    <a:srgbClr val="4A6D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rgbClr val="4A6DB4"/>
                      </a:solidFill>
                      <a:latin typeface="Accord Alternate Medium" panose="02000000000000000000" pitchFamily="2" charset="0"/>
                    </a:rPr>
                    <a:t>Connectome fonctionnel</a:t>
                  </a:r>
                </a:p>
              </p:txBody>
            </p:sp>
          </p:grpSp>
        </p:grpSp>
        <p:sp>
          <p:nvSpPr>
            <p:cNvPr id="12" name="Titre 1">
              <a:extLst>
                <a:ext uri="{FF2B5EF4-FFF2-40B4-BE49-F238E27FC236}">
                  <a16:creationId xmlns:a16="http://schemas.microsoft.com/office/drawing/2014/main" id="{379FA71C-0060-4D1B-BE92-862995B228DD}"/>
                </a:ext>
              </a:extLst>
            </p:cNvPr>
            <p:cNvSpPr txBox="1">
              <a:spLocks/>
            </p:cNvSpPr>
            <p:nvPr/>
          </p:nvSpPr>
          <p:spPr>
            <a:xfrm>
              <a:off x="4954431" y="2710635"/>
              <a:ext cx="1926066" cy="7694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3200" dirty="0">
                  <a:solidFill>
                    <a:schemeClr val="bg1"/>
                  </a:solidFill>
                  <a:latin typeface="AccordAlt-Medium" panose="02000000000000000000" pitchFamily="50" charset="0"/>
                </a:rPr>
                <a:t>Jumeau </a:t>
              </a:r>
              <a:br>
                <a:rPr lang="fr-FR" sz="3200" dirty="0">
                  <a:solidFill>
                    <a:schemeClr val="bg1"/>
                  </a:solidFill>
                  <a:latin typeface="AccordAlt-Medium" panose="02000000000000000000" pitchFamily="50" charset="0"/>
                </a:rPr>
              </a:br>
              <a:r>
                <a:rPr lang="fr-FR" sz="3200" dirty="0">
                  <a:solidFill>
                    <a:schemeClr val="bg1"/>
                  </a:solidFill>
                  <a:latin typeface="AccordAlt-Medium" panose="02000000000000000000" pitchFamily="50" charset="0"/>
                </a:rPr>
                <a:t>numérique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8A30D44F-E891-487F-8171-26E939A74B83}"/>
              </a:ext>
            </a:extLst>
          </p:cNvPr>
          <p:cNvSpPr txBox="1"/>
          <p:nvPr/>
        </p:nvSpPr>
        <p:spPr>
          <a:xfrm>
            <a:off x="-119339" y="6411511"/>
            <a:ext cx="368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solidFill>
                  <a:srgbClr val="222222"/>
                </a:solidFill>
                <a:effectLst/>
                <a:latin typeface="Accord Alternate Light" panose="02000000000000000000" pitchFamily="2" charset="0"/>
                <a:ea typeface="Calibri" panose="020F0502020204030204" pitchFamily="34" charset="0"/>
              </a:rPr>
              <a:t>Okegbile</a:t>
            </a:r>
            <a:r>
              <a:rPr lang="en-US" sz="1800" dirty="0">
                <a:solidFill>
                  <a:srgbClr val="222222"/>
                </a:solidFill>
                <a:effectLst/>
                <a:latin typeface="Accord Alternate Light" panose="02000000000000000000" pitchFamily="2" charset="0"/>
                <a:ea typeface="Calibri" panose="020F0502020204030204" pitchFamily="34" charset="0"/>
              </a:rPr>
              <a:t> et al., </a:t>
            </a:r>
            <a:r>
              <a:rPr lang="fr-FR" sz="1800" i="1" dirty="0">
                <a:solidFill>
                  <a:srgbClr val="222222"/>
                </a:solidFill>
                <a:effectLst/>
                <a:latin typeface="Accord Alternate Light" panose="02000000000000000000" pitchFamily="2" charset="0"/>
                <a:ea typeface="Calibri" panose="020F0502020204030204" pitchFamily="34" charset="0"/>
              </a:rPr>
              <a:t>IEEE Network</a:t>
            </a:r>
            <a:r>
              <a:rPr lang="fr-FR" i="1" dirty="0">
                <a:solidFill>
                  <a:srgbClr val="222222"/>
                </a:solidFill>
                <a:latin typeface="Accord Alternate Light" panose="02000000000000000000" pitchFamily="2" charset="0"/>
                <a:ea typeface="Calibri" panose="020F0502020204030204" pitchFamily="34" charset="0"/>
              </a:rPr>
              <a:t>, 2022</a:t>
            </a:r>
            <a:endParaRPr lang="fr-FR" dirty="0">
              <a:latin typeface="Accord Alternate Light" panose="02000000000000000000" pitchFamily="2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1018E49-1219-43C3-A25A-71FE0AA90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23" y="6075834"/>
            <a:ext cx="671354" cy="67135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8BFB860-1B78-4E4D-9238-04ACB612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99" y="404219"/>
            <a:ext cx="1316036" cy="124737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56B9F00-4480-45AA-8EFD-BB12243ED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6556" y="4720453"/>
            <a:ext cx="1247775" cy="59137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D74B2EC-CC0D-4449-B147-992B9DCC8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1149" y="6042340"/>
            <a:ext cx="1023182" cy="627381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F0F7ACC3-9D2E-47FC-8326-07138339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285" y="5450827"/>
            <a:ext cx="1810046" cy="4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CC686E6-6710-4BF7-A687-C1FD87193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9468" y="3984851"/>
            <a:ext cx="1034863" cy="596601"/>
          </a:xfrm>
          <a:prstGeom prst="rect">
            <a:avLst/>
          </a:prstGeom>
        </p:spPr>
      </p:pic>
      <p:pic>
        <p:nvPicPr>
          <p:cNvPr id="39" name="Image 11" descr="XLIM_logotype_CMJN.png">
            <a:extLst>
              <a:ext uri="{FF2B5EF4-FFF2-40B4-BE49-F238E27FC236}">
                <a16:creationId xmlns:a16="http://schemas.microsoft.com/office/drawing/2014/main" id="{29542C3D-00C8-4794-8DBE-4ADE821E0D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851899" y="3362666"/>
            <a:ext cx="1142432" cy="48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526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A796A-43D8-4730-9F6E-A7D5F834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65125"/>
            <a:ext cx="1173103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err="1">
                <a:latin typeface="AccordAlt-Medium" panose="02000000000000000000" pitchFamily="50" charset="0"/>
              </a:rPr>
              <a:t>Gliobiopsy</a:t>
            </a:r>
            <a:r>
              <a:rPr lang="fr-FR" dirty="0">
                <a:latin typeface="AccordAlt-Medium" panose="02000000000000000000" pitchFamily="50" charset="0"/>
              </a:rPr>
              <a:t> : biopsie virtuelle pour tumeurs cérébrales</a:t>
            </a:r>
            <a:br>
              <a:rPr lang="fr-FR" dirty="0">
                <a:latin typeface="AccordAlt-Bold" panose="02000000000000000000" pitchFamily="50" charset="0"/>
              </a:rPr>
            </a:b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5017D31-1649-47D8-A1D1-8F4865CA118B}"/>
              </a:ext>
            </a:extLst>
          </p:cNvPr>
          <p:cNvGrpSpPr/>
          <p:nvPr/>
        </p:nvGrpSpPr>
        <p:grpSpPr>
          <a:xfrm>
            <a:off x="4471119" y="3339342"/>
            <a:ext cx="2401688" cy="1458168"/>
            <a:chOff x="4743451" y="3393623"/>
            <a:chExt cx="2401688" cy="148239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CC8F08F-3013-41F3-986E-A7ACDCC6C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1" t="17687" r="-721" b="11035"/>
            <a:stretch/>
          </p:blipFill>
          <p:spPr>
            <a:xfrm>
              <a:off x="4744212" y="3397484"/>
              <a:ext cx="2400927" cy="1086352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17A8FE3-47D9-4FAC-A3A2-38632BD74E7C}"/>
                </a:ext>
              </a:extLst>
            </p:cNvPr>
            <p:cNvGrpSpPr/>
            <p:nvPr/>
          </p:nvGrpSpPr>
          <p:grpSpPr>
            <a:xfrm>
              <a:off x="4743451" y="3393623"/>
              <a:ext cx="2394907" cy="1482396"/>
              <a:chOff x="5326472" y="1437719"/>
              <a:chExt cx="1158565" cy="1151914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C6D8553-2F7E-40F5-BD7D-287E58591E04}"/>
                  </a:ext>
                </a:extLst>
              </p:cNvPr>
              <p:cNvSpPr txBox="1"/>
              <p:nvPr/>
            </p:nvSpPr>
            <p:spPr>
              <a:xfrm>
                <a:off x="5343837" y="2280634"/>
                <a:ext cx="1141200" cy="3023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ccord Alternate" panose="02000000000000000000" pitchFamily="2" charset="0"/>
                    <a:ea typeface="+mn-ea"/>
                    <a:cs typeface="+mn-cs"/>
                  </a:rPr>
                  <a:t>Génétique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8036AF6-1A12-46DF-A154-0386B43D9774}"/>
                  </a:ext>
                </a:extLst>
              </p:cNvPr>
              <p:cNvSpPr/>
              <p:nvPr/>
            </p:nvSpPr>
            <p:spPr>
              <a:xfrm>
                <a:off x="5326472" y="1437719"/>
                <a:ext cx="1155514" cy="1151914"/>
              </a:xfrm>
              <a:prstGeom prst="rect">
                <a:avLst/>
              </a:prstGeom>
              <a:noFill/>
              <a:ln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29562C5-2407-468F-9EC8-C40DD34E7C8A}"/>
              </a:ext>
            </a:extLst>
          </p:cNvPr>
          <p:cNvGrpSpPr/>
          <p:nvPr/>
        </p:nvGrpSpPr>
        <p:grpSpPr>
          <a:xfrm>
            <a:off x="117554" y="1523579"/>
            <a:ext cx="2379048" cy="1302311"/>
            <a:chOff x="469538" y="1523579"/>
            <a:chExt cx="2379048" cy="130231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AB99289-B264-4BC8-AA51-A7154E3FC509}"/>
                </a:ext>
              </a:extLst>
            </p:cNvPr>
            <p:cNvGrpSpPr/>
            <p:nvPr/>
          </p:nvGrpSpPr>
          <p:grpSpPr>
            <a:xfrm>
              <a:off x="1919512" y="1759589"/>
              <a:ext cx="929074" cy="1066301"/>
              <a:chOff x="2792432" y="3933690"/>
              <a:chExt cx="1316113" cy="151050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B64C43-B3FB-428F-ACB0-B4218BABDC9A}"/>
                  </a:ext>
                </a:extLst>
              </p:cNvPr>
              <p:cNvSpPr/>
              <p:nvPr/>
            </p:nvSpPr>
            <p:spPr>
              <a:xfrm>
                <a:off x="2954098" y="3933690"/>
                <a:ext cx="1056236" cy="1510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CE865FCD-01E3-40A0-ABF3-4A08285626E1}"/>
                  </a:ext>
                </a:extLst>
              </p:cNvPr>
              <p:cNvGrpSpPr/>
              <p:nvPr/>
            </p:nvGrpSpPr>
            <p:grpSpPr>
              <a:xfrm>
                <a:off x="2792432" y="4001377"/>
                <a:ext cx="1316113" cy="1354501"/>
                <a:chOff x="804298" y="2452372"/>
                <a:chExt cx="1316113" cy="1354501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B9425E25-DA6D-49D5-8FFF-70C969543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964" y="2452372"/>
                  <a:ext cx="1093144" cy="1093144"/>
                </a:xfrm>
                <a:prstGeom prst="rect">
                  <a:avLst/>
                </a:prstGeom>
              </p:spPr>
            </p:pic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7CE9E81-9088-46DE-92CE-64EB3DDF223E}"/>
                    </a:ext>
                  </a:extLst>
                </p:cNvPr>
                <p:cNvSpPr txBox="1"/>
                <p:nvPr/>
              </p:nvSpPr>
              <p:spPr>
                <a:xfrm>
                  <a:off x="804298" y="3437542"/>
                  <a:ext cx="1316113" cy="369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ccord Alternate" panose="02000000000000000000" pitchFamily="2" charset="0"/>
                      <a:ea typeface="+mn-ea"/>
                      <a:cs typeface="+mn-cs"/>
                    </a:rPr>
                    <a:t>Patient</a:t>
                  </a:r>
                </a:p>
              </p:txBody>
            </p:sp>
          </p:grp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F519364-585C-47DC-8781-78B4A509438E}"/>
                </a:ext>
              </a:extLst>
            </p:cNvPr>
            <p:cNvSpPr txBox="1"/>
            <p:nvPr/>
          </p:nvSpPr>
          <p:spPr>
            <a:xfrm>
              <a:off x="469538" y="1523579"/>
              <a:ext cx="191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cord Alternate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F46ACD57-38C4-4A2B-8E29-629FB11C640D}"/>
              </a:ext>
            </a:extLst>
          </p:cNvPr>
          <p:cNvSpPr/>
          <p:nvPr/>
        </p:nvSpPr>
        <p:spPr>
          <a:xfrm rot="16200000">
            <a:off x="5631490" y="-795904"/>
            <a:ext cx="408902" cy="6321478"/>
          </a:xfrm>
          <a:prstGeom prst="downArrow">
            <a:avLst>
              <a:gd name="adj1" fmla="val 28235"/>
              <a:gd name="adj2" fmla="val 105821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55B53AD-4001-4998-9216-9211666E19A2}"/>
              </a:ext>
            </a:extLst>
          </p:cNvPr>
          <p:cNvGrpSpPr/>
          <p:nvPr/>
        </p:nvGrpSpPr>
        <p:grpSpPr>
          <a:xfrm>
            <a:off x="3269418" y="1480461"/>
            <a:ext cx="1155514" cy="1586799"/>
            <a:chOff x="5326472" y="1437719"/>
            <a:chExt cx="1155514" cy="158679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9548CBE-2F02-49CB-A3FD-AA954D67BADA}"/>
                </a:ext>
              </a:extLst>
            </p:cNvPr>
            <p:cNvSpPr txBox="1"/>
            <p:nvPr/>
          </p:nvSpPr>
          <p:spPr>
            <a:xfrm>
              <a:off x="5333629" y="2655186"/>
              <a:ext cx="11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IRM 1H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581F6F-AC37-44D2-8797-2D5C50A5EF4D}"/>
                </a:ext>
              </a:extLst>
            </p:cNvPr>
            <p:cNvSpPr/>
            <p:nvPr/>
          </p:nvSpPr>
          <p:spPr>
            <a:xfrm>
              <a:off x="5326472" y="1437719"/>
              <a:ext cx="1155514" cy="1576192"/>
            </a:xfrm>
            <a:prstGeom prst="rect">
              <a:avLst/>
            </a:prstGeom>
            <a:noFill/>
            <a:ln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9F9EAA0-FB5C-4CE0-BEE5-16B5705FAC24}"/>
              </a:ext>
            </a:extLst>
          </p:cNvPr>
          <p:cNvGrpSpPr/>
          <p:nvPr/>
        </p:nvGrpSpPr>
        <p:grpSpPr>
          <a:xfrm>
            <a:off x="4462974" y="1480461"/>
            <a:ext cx="1155514" cy="1586799"/>
            <a:chOff x="5326472" y="1437719"/>
            <a:chExt cx="1155514" cy="1586799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13DCB6D-7540-461C-BA55-568D914A83B7}"/>
                </a:ext>
              </a:extLst>
            </p:cNvPr>
            <p:cNvSpPr txBox="1"/>
            <p:nvPr/>
          </p:nvSpPr>
          <p:spPr>
            <a:xfrm>
              <a:off x="5333629" y="2655186"/>
              <a:ext cx="11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IRM 31P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528D5A-09A8-466D-B0E6-93A624BEF8DA}"/>
                </a:ext>
              </a:extLst>
            </p:cNvPr>
            <p:cNvSpPr/>
            <p:nvPr/>
          </p:nvSpPr>
          <p:spPr>
            <a:xfrm>
              <a:off x="5326472" y="1437719"/>
              <a:ext cx="1155514" cy="1576192"/>
            </a:xfrm>
            <a:prstGeom prst="rect">
              <a:avLst/>
            </a:prstGeom>
            <a:noFill/>
            <a:ln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AD4AFD4B-59B7-4C84-BE9E-991893E3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371" y="1484855"/>
            <a:ext cx="2498817" cy="1236737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E4FE0D4-7CC7-4E3A-8B8B-BDDCA98D9D8F}"/>
              </a:ext>
            </a:extLst>
          </p:cNvPr>
          <p:cNvGrpSpPr/>
          <p:nvPr/>
        </p:nvGrpSpPr>
        <p:grpSpPr>
          <a:xfrm>
            <a:off x="5656530" y="1480461"/>
            <a:ext cx="2491658" cy="1586799"/>
            <a:chOff x="5326472" y="1437719"/>
            <a:chExt cx="1155514" cy="1586799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5224077-E32A-4947-B133-D1D3BA198C1C}"/>
                </a:ext>
              </a:extLst>
            </p:cNvPr>
            <p:cNvSpPr txBox="1"/>
            <p:nvPr/>
          </p:nvSpPr>
          <p:spPr>
            <a:xfrm>
              <a:off x="5333629" y="2655186"/>
              <a:ext cx="11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rPr>
                <a:t>Spectroscopie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3E8FCB-68B5-43BB-A5BC-BA2E42C56528}"/>
                </a:ext>
              </a:extLst>
            </p:cNvPr>
            <p:cNvSpPr/>
            <p:nvPr/>
          </p:nvSpPr>
          <p:spPr>
            <a:xfrm>
              <a:off x="5326472" y="1437719"/>
              <a:ext cx="1155514" cy="1576192"/>
            </a:xfrm>
            <a:prstGeom prst="rect">
              <a:avLst/>
            </a:prstGeom>
            <a:noFill/>
            <a:ln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84437005-F71B-4E6C-8AE0-048BE571F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0" t="-842" r="2031" b="-923"/>
          <a:stretch/>
        </p:blipFill>
        <p:spPr>
          <a:xfrm>
            <a:off x="3269418" y="1469854"/>
            <a:ext cx="1155513" cy="12811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5980867-13DA-46E3-9840-B25E21564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1" t="-349" r="-5576" b="349"/>
          <a:stretch/>
        </p:blipFill>
        <p:spPr>
          <a:xfrm>
            <a:off x="4462973" y="1480461"/>
            <a:ext cx="1155515" cy="12588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41109EA-B999-42A0-B385-08405A59D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828" y="1987762"/>
            <a:ext cx="754144" cy="754144"/>
          </a:xfrm>
          <a:prstGeom prst="rect">
            <a:avLst/>
          </a:prstGeom>
        </p:spPr>
      </p:pic>
      <p:sp>
        <p:nvSpPr>
          <p:cNvPr id="29" name="Flèche : virage 28">
            <a:extLst>
              <a:ext uri="{FF2B5EF4-FFF2-40B4-BE49-F238E27FC236}">
                <a16:creationId xmlns:a16="http://schemas.microsoft.com/office/drawing/2014/main" id="{578AF450-E011-432B-A377-7C9C2E0402DD}"/>
              </a:ext>
            </a:extLst>
          </p:cNvPr>
          <p:cNvSpPr/>
          <p:nvPr/>
        </p:nvSpPr>
        <p:spPr>
          <a:xfrm rot="5400000">
            <a:off x="10311240" y="2281183"/>
            <a:ext cx="751660" cy="820494"/>
          </a:xfrm>
          <a:prstGeom prst="bentArrow">
            <a:avLst>
              <a:gd name="adj1" fmla="val 14828"/>
              <a:gd name="adj2" fmla="val 24865"/>
              <a:gd name="adj3" fmla="val 35327"/>
              <a:gd name="adj4" fmla="val 42262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5A16EC4-8FE0-40E9-90E6-D6FADFEEF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9" b="93218" l="7285" r="93709">
                        <a14:foregroundMark x1="89570" y1="71941" x2="90563" y2="45745"/>
                        <a14:foregroundMark x1="90563" y1="45745" x2="85099" y2="35372"/>
                        <a14:foregroundMark x1="93874" y1="50399" x2="93874" y2="64761"/>
                        <a14:foregroundMark x1="93377" y1="45612" x2="88742" y2="39229"/>
                        <a14:foregroundMark x1="35430" y1="9840" x2="45887" y2="9426"/>
                        <a14:foregroundMark x1="12417" y1="39495" x2="16391" y2="72739"/>
                        <a14:foregroundMark x1="16391" y1="72739" x2="18874" y2="75266"/>
                        <a14:foregroundMark x1="7285" y1="48271" x2="10099" y2="62766"/>
                        <a14:foregroundMark x1="38907" y1="88564" x2="70033" y2="86702"/>
                        <a14:foregroundMark x1="40563" y1="88564" x2="44170" y2="91150"/>
                        <a14:foregroundMark x1="63079" y1="88564" x2="62086" y2="93218"/>
                        <a14:foregroundMark x1="91887" y1="43218" x2="92881" y2="46676"/>
                        <a14:backgroundMark x1="48344" y1="8511" x2="49007" y2="9574"/>
                        <a14:backgroundMark x1="46358" y1="91755" x2="46026" y2="93750"/>
                        <a14:backgroundMark x1="45695" y1="91755" x2="44536" y2="93484"/>
                        <a14:backgroundMark x1="49338" y1="89362" x2="49007" y2="93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70357" y="2944959"/>
            <a:ext cx="1480088" cy="20704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24090C3-3967-45F7-9224-0432006A7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786" y1="73077" x2="56876" y2="76731"/>
                        <a14:foregroundMark x1="27506" y1="31538" x2="22378" y2="52885"/>
                        <a14:foregroundMark x1="75991" y1="27115" x2="80186" y2="3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75" y="3617449"/>
            <a:ext cx="1723938" cy="2089620"/>
          </a:xfrm>
          <a:prstGeom prst="rect">
            <a:avLst/>
          </a:prstGeom>
          <a:effectLst>
            <a:outerShdw blurRad="139700" sx="109000" sy="109000" algn="ctr" rotWithShape="0">
              <a:prstClr val="black">
                <a:alpha val="96000"/>
              </a:prstClr>
            </a:outerShdw>
          </a:effectLst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61D7482F-C8FE-4EFF-8BB1-2A078A63D4F9}"/>
              </a:ext>
            </a:extLst>
          </p:cNvPr>
          <p:cNvGrpSpPr/>
          <p:nvPr/>
        </p:nvGrpSpPr>
        <p:grpSpPr>
          <a:xfrm>
            <a:off x="6471414" y="4157053"/>
            <a:ext cx="2061628" cy="1458168"/>
            <a:chOff x="5789273" y="3551379"/>
            <a:chExt cx="2061628" cy="1458168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B0EBF7A-492D-4B92-95B5-9CED31E28EA5}"/>
                </a:ext>
              </a:extLst>
            </p:cNvPr>
            <p:cNvGrpSpPr/>
            <p:nvPr/>
          </p:nvGrpSpPr>
          <p:grpSpPr>
            <a:xfrm>
              <a:off x="5789273" y="3551379"/>
              <a:ext cx="2061628" cy="1458168"/>
              <a:chOff x="5326472" y="1437719"/>
              <a:chExt cx="1162654" cy="1151914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8AAAF70-F67B-4D4A-8D50-64B361FA5526}"/>
                  </a:ext>
                </a:extLst>
              </p:cNvPr>
              <p:cNvSpPr txBox="1"/>
              <p:nvPr/>
            </p:nvSpPr>
            <p:spPr>
              <a:xfrm>
                <a:off x="5326473" y="2277583"/>
                <a:ext cx="1162653" cy="291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ccord Alternate" panose="02000000000000000000" pitchFamily="2" charset="0"/>
                    <a:ea typeface="+mn-ea"/>
                    <a:cs typeface="+mn-cs"/>
                  </a:rPr>
                  <a:t>Anapath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9C1D7F8-46F9-4F25-9C39-6E6384379F34}"/>
                  </a:ext>
                </a:extLst>
              </p:cNvPr>
              <p:cNvSpPr/>
              <p:nvPr/>
            </p:nvSpPr>
            <p:spPr>
              <a:xfrm>
                <a:off x="5326472" y="1437719"/>
                <a:ext cx="1155514" cy="1151914"/>
              </a:xfrm>
              <a:prstGeom prst="rect">
                <a:avLst/>
              </a:prstGeom>
              <a:noFill/>
              <a:ln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3B45915-0F1D-4B58-B81C-50E71AE28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73"/>
            <a:stretch/>
          </p:blipFill>
          <p:spPr>
            <a:xfrm>
              <a:off x="5795168" y="3557199"/>
              <a:ext cx="2036857" cy="1076875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0A9801A-BC46-4401-9C27-8461C5A6F6A5}"/>
              </a:ext>
            </a:extLst>
          </p:cNvPr>
          <p:cNvGrpSpPr/>
          <p:nvPr/>
        </p:nvGrpSpPr>
        <p:grpSpPr>
          <a:xfrm>
            <a:off x="8320068" y="4989683"/>
            <a:ext cx="2303122" cy="1151914"/>
            <a:chOff x="7258906" y="3731582"/>
            <a:chExt cx="2303122" cy="1151914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A17B512-64EE-44E9-8D21-431263951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3070" t="24461" r="29084" b="46853"/>
            <a:stretch/>
          </p:blipFill>
          <p:spPr>
            <a:xfrm>
              <a:off x="7271909" y="3731582"/>
              <a:ext cx="2288206" cy="81010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90801F7-B517-4648-A48F-5780CA810A22}"/>
                </a:ext>
              </a:extLst>
            </p:cNvPr>
            <p:cNvGrpSpPr/>
            <p:nvPr/>
          </p:nvGrpSpPr>
          <p:grpSpPr>
            <a:xfrm>
              <a:off x="7258906" y="3731582"/>
              <a:ext cx="2303122" cy="1151914"/>
              <a:chOff x="5326472" y="1437719"/>
              <a:chExt cx="1155514" cy="1151914"/>
            </a:xfrm>
          </p:grpSpPr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EEF0F688-C8AB-4C56-9400-CB4A6A52F95C}"/>
                  </a:ext>
                </a:extLst>
              </p:cNvPr>
              <p:cNvSpPr txBox="1"/>
              <p:nvPr/>
            </p:nvSpPr>
            <p:spPr>
              <a:xfrm>
                <a:off x="5333629" y="2220301"/>
                <a:ext cx="114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ccord Alternate" panose="02000000000000000000" pitchFamily="2" charset="0"/>
                    <a:ea typeface="+mn-ea"/>
                    <a:cs typeface="+mn-cs"/>
                  </a:rPr>
                  <a:t>Radiomics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ccord Alternate" panose="020000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9885D22-EF0F-4DCC-B449-1FEA8A5E2746}"/>
                  </a:ext>
                </a:extLst>
              </p:cNvPr>
              <p:cNvSpPr/>
              <p:nvPr/>
            </p:nvSpPr>
            <p:spPr>
              <a:xfrm>
                <a:off x="5326472" y="1437719"/>
                <a:ext cx="1155514" cy="1151914"/>
              </a:xfrm>
              <a:prstGeom prst="rect">
                <a:avLst/>
              </a:prstGeom>
              <a:noFill/>
              <a:ln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2" name="Flèche : virage 41">
            <a:extLst>
              <a:ext uri="{FF2B5EF4-FFF2-40B4-BE49-F238E27FC236}">
                <a16:creationId xmlns:a16="http://schemas.microsoft.com/office/drawing/2014/main" id="{11A36055-910C-4546-AEF0-AD4C6C50F3D5}"/>
              </a:ext>
            </a:extLst>
          </p:cNvPr>
          <p:cNvSpPr/>
          <p:nvPr/>
        </p:nvSpPr>
        <p:spPr>
          <a:xfrm rot="10800000">
            <a:off x="10670062" y="5624258"/>
            <a:ext cx="492762" cy="451323"/>
          </a:xfrm>
          <a:prstGeom prst="bentArrow">
            <a:avLst>
              <a:gd name="adj1" fmla="val 23833"/>
              <a:gd name="adj2" fmla="val 32855"/>
              <a:gd name="adj3" fmla="val 40279"/>
              <a:gd name="adj4" fmla="val 36180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53A4D883-89D7-40E0-9BFA-02779CC98C66}"/>
              </a:ext>
            </a:extLst>
          </p:cNvPr>
          <p:cNvSpPr/>
          <p:nvPr/>
        </p:nvSpPr>
        <p:spPr>
          <a:xfrm rot="2401440">
            <a:off x="8689256" y="2710426"/>
            <a:ext cx="393068" cy="1193874"/>
          </a:xfrm>
          <a:prstGeom prst="downArrow">
            <a:avLst>
              <a:gd name="adj1" fmla="val 32653"/>
              <a:gd name="adj2" fmla="val 67115"/>
            </a:avLst>
          </a:prstGeom>
          <a:solidFill>
            <a:srgbClr val="4A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7C96F89-A266-4C7D-83A2-510C6E853998}"/>
              </a:ext>
            </a:extLst>
          </p:cNvPr>
          <p:cNvSpPr txBox="1"/>
          <p:nvPr/>
        </p:nvSpPr>
        <p:spPr>
          <a:xfrm>
            <a:off x="241887" y="4886137"/>
            <a:ext cx="5587033" cy="206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</a:lstStyle>
          <a:p>
            <a:r>
              <a:rPr lang="fr-FR" dirty="0"/>
              <a:t>Biopsie virtuelle cérébrale</a:t>
            </a:r>
          </a:p>
          <a:p>
            <a:pPr lvl="1"/>
            <a:r>
              <a:rPr lang="fr-FR" dirty="0"/>
              <a:t>IA pour la segmentation et le </a:t>
            </a:r>
            <a:r>
              <a:rPr lang="fr-FR" dirty="0" err="1"/>
              <a:t>grading</a:t>
            </a:r>
            <a:endParaRPr lang="fr-FR" dirty="0"/>
          </a:p>
          <a:p>
            <a:pPr lvl="1"/>
            <a:r>
              <a:rPr lang="fr-FR" dirty="0"/>
              <a:t>Méthodes de calcul métrologique</a:t>
            </a:r>
          </a:p>
          <a:p>
            <a:pPr lvl="1"/>
            <a:r>
              <a:rPr lang="fr-FR" dirty="0"/>
              <a:t>Mélange de la génétique et de l’imagerie pour l’analyse </a:t>
            </a:r>
            <a:r>
              <a:rPr lang="fr-FR" dirty="0" err="1"/>
              <a:t>radiogénomique</a:t>
            </a:r>
            <a:r>
              <a:rPr lang="fr-FR" dirty="0"/>
              <a:t> lésionnelle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C01AFE50-6CDA-4D14-9595-DE783DF60C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29" y="2970763"/>
            <a:ext cx="1316036" cy="12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72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_ag2025_HR2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_ag2025_HR2S" id="{C98D27F1-B95F-4CD5-8787-4969413E4FCD}" vid="{31D1F545-EBE4-456F-8296-5D3C62F981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Thème_ag2025_HR2S</Template>
  <TotalTime>154</TotalTime>
  <Words>641</Words>
  <Application>Microsoft Office PowerPoint</Application>
  <PresentationFormat>Grand écran</PresentationFormat>
  <Paragraphs>146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Accord Alternate</vt:lpstr>
      <vt:lpstr>Accord Alternate Light</vt:lpstr>
      <vt:lpstr>Accord Alternate Medium</vt:lpstr>
      <vt:lpstr>AccordAlt-Bold</vt:lpstr>
      <vt:lpstr>AccordAlt-Medium</vt:lpstr>
      <vt:lpstr>Arial</vt:lpstr>
      <vt:lpstr>Calibri</vt:lpstr>
      <vt:lpstr>Calibri Light</vt:lpstr>
      <vt:lpstr>DejaVu Sans</vt:lpstr>
      <vt:lpstr>Verdana</vt:lpstr>
      <vt:lpstr>Thème_ag2025_HR2S</vt:lpstr>
      <vt:lpstr>Jumeau Numérique</vt:lpstr>
      <vt:lpstr>Jumeau numérique</vt:lpstr>
      <vt:lpstr>Quelques projets en cours</vt:lpstr>
      <vt:lpstr>MucoReaDy : Monitorer la « réparation » du canal CFTR pour la mucoviscidose</vt:lpstr>
      <vt:lpstr>Digital Twins of cellular reprogramming processes</vt:lpstr>
      <vt:lpstr>Présentation PowerPoint</vt:lpstr>
      <vt:lpstr>D’autres projets bordelais</vt:lpstr>
      <vt:lpstr>Jumeau numérique et cerveau </vt:lpstr>
      <vt:lpstr>Gliobiopsy : biopsie virtuelle pour tumeurs cérébrales </vt:lpstr>
      <vt:lpstr>Jumeau numérique en interventionnel : AVC</vt:lpstr>
      <vt:lpstr>Des liaisons vers l’axe 4 </vt:lpstr>
      <vt:lpstr>Les éléments de co-construction</vt:lpstr>
      <vt:lpstr>Des thèmes forts</vt:lpstr>
      <vt:lpstr>Les besoins de co-construire ensemble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Jumeau Numérique</dc:title>
  <dc:creator>Noël RICHARD</dc:creator>
  <cp:lastModifiedBy>Noël RICHARD</cp:lastModifiedBy>
  <cp:revision>16</cp:revision>
  <dcterms:created xsi:type="dcterms:W3CDTF">2025-05-24T17:48:56Z</dcterms:created>
  <dcterms:modified xsi:type="dcterms:W3CDTF">2025-05-25T21:13:16Z</dcterms:modified>
</cp:coreProperties>
</file>