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349" r:id="rId4"/>
    <p:sldId id="350" r:id="rId5"/>
    <p:sldId id="354" r:id="rId6"/>
    <p:sldId id="355" r:id="rId7"/>
    <p:sldId id="352" r:id="rId8"/>
    <p:sldId id="351" r:id="rId9"/>
    <p:sldId id="357" r:id="rId10"/>
    <p:sldId id="259" r:id="rId11"/>
    <p:sldId id="260" r:id="rId12"/>
    <p:sldId id="346" r:id="rId13"/>
    <p:sldId id="25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9999"/>
    <a:srgbClr val="008080"/>
    <a:srgbClr val="FFFFFF"/>
    <a:srgbClr val="F5FFFF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1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B89DFB63-B613-4ECA-8864-438D5DB9279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3029429">
                <a:moveTo>
                  <a:pt x="0" y="0"/>
                </a:moveTo>
                <a:lnTo>
                  <a:pt x="18288000" y="0"/>
                </a:lnTo>
                <a:lnTo>
                  <a:pt x="18288000" y="13029428"/>
                </a:lnTo>
                <a:lnTo>
                  <a:pt x="0" y="13029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79" b="-20179"/>
            </a:stretch>
          </a:blipFill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571DA2-956A-4A84-BEF1-11599E021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FFFFFF">
              <a:alpha val="81961"/>
            </a:srgbClr>
          </a:solidFill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9763C8-B41A-4C1F-AD38-F2B95A4CB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16711"/>
          </a:xfrm>
          <a:solidFill>
            <a:srgbClr val="F5FFFF">
              <a:alpha val="64706"/>
            </a:srgb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292AA2-5226-4B02-84AB-363ECE6D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261C4F-1E01-4D66-B199-F8038BF1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A7F2C1-A1C0-4DDE-A9DA-5943A60C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C26159A4-3E2B-4689-BDA5-5C4512012593}"/>
              </a:ext>
            </a:extLst>
          </p:cNvPr>
          <p:cNvSpPr>
            <a:spLocks noChangeAspect="1"/>
          </p:cNvSpPr>
          <p:nvPr userDrawn="1"/>
        </p:nvSpPr>
        <p:spPr>
          <a:xfrm>
            <a:off x="-133350" y="5141075"/>
            <a:ext cx="3060331" cy="1332000"/>
          </a:xfrm>
          <a:custGeom>
            <a:avLst/>
            <a:gdLst/>
            <a:ahLst/>
            <a:cxnLst/>
            <a:rect l="l" t="t" r="r" b="b"/>
            <a:pathLst>
              <a:path w="5374516" h="2339242">
                <a:moveTo>
                  <a:pt x="0" y="0"/>
                </a:moveTo>
                <a:lnTo>
                  <a:pt x="5374516" y="0"/>
                </a:lnTo>
                <a:lnTo>
                  <a:pt x="5374516" y="2339242"/>
                </a:lnTo>
                <a:lnTo>
                  <a:pt x="0" y="2339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6A1D2F4-10DB-4763-8819-AE11A69A891B}"/>
              </a:ext>
            </a:extLst>
          </p:cNvPr>
          <p:cNvSpPr>
            <a:spLocks noChangeAspect="1"/>
          </p:cNvSpPr>
          <p:nvPr userDrawn="1"/>
        </p:nvSpPr>
        <p:spPr>
          <a:xfrm>
            <a:off x="9816518" y="5352375"/>
            <a:ext cx="2096295" cy="972000"/>
          </a:xfrm>
          <a:custGeom>
            <a:avLst/>
            <a:gdLst/>
            <a:ahLst/>
            <a:cxnLst/>
            <a:rect l="l" t="t" r="r" b="b"/>
            <a:pathLst>
              <a:path w="3250609" h="1507227">
                <a:moveTo>
                  <a:pt x="0" y="0"/>
                </a:moveTo>
                <a:lnTo>
                  <a:pt x="3250609" y="0"/>
                </a:lnTo>
                <a:lnTo>
                  <a:pt x="3250609" y="1507227"/>
                </a:lnTo>
                <a:lnTo>
                  <a:pt x="0" y="1507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2596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BFE38-887A-47EF-A1BE-ADBC50FE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35C5FE2-7F8D-4BA0-A5EA-A2E3B68EE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2B1011-1B91-44B4-AA99-2C7EF2FF5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44C17F-2AFD-42D0-A4F5-DA7327744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EA2060-C989-4083-9F99-D51E7EEE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57E555-CC5E-492F-BCDC-C6611865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85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C60BF-FB71-47EF-A4C7-D302A33D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22D7C5-AB10-4E1C-AB9F-1755D6149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469A00-079B-4801-8229-A02CA27C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64D33C-AA34-4550-A3A0-3FBAEB98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550A79-499D-4391-8303-588FCD01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48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48FF2B-C1DD-4516-8085-85940D5D1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13802D-943A-4D04-BE52-3082E73CE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309016-1DC6-486A-B546-93FE00F4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D1566-A0A6-4629-BEFF-04024A52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FA007D-AE3E-4EFA-8AB0-158681AB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160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5F296-4054-2044-9175-34D980787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ACC525-2E00-F44D-8D46-95BA855BD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3BAE31-7003-EB49-9997-9EB79DAF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66B7-CBC3-2147-A231-C235EEF717A1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04B8E-89F4-814C-8498-3ED60004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E7434B-A4FD-234A-99B3-F1E77206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247-2D15-5647-9470-EDF5A967A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889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0393D-2DDA-8543-AEAA-3A188F73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FBC028-6024-164A-9673-8BBF63D3B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B7053F-1757-F94D-90ED-78F7AD3C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66B7-CBC3-2147-A231-C235EEF717A1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575EFE-6EA9-A14C-AAF2-530F1D46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D02273-6947-974A-89C0-A9D96179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247-2D15-5647-9470-EDF5A967A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84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1960F-0396-C343-8FDA-92FE5B0D1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D9BAE8-307B-9A4B-A6B3-C02425F54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879600-916B-9948-B75B-C1434B20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66B7-CBC3-2147-A231-C235EEF717A1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69D0B9-8FEB-6344-9830-0429DB54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8391AF-B108-1648-A39F-7AB71C1E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247-2D15-5647-9470-EDF5A967A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14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CF23F1-3E2B-9540-96FF-6E64A9FD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66199-E864-0645-AB26-4E7ADFD79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B6723C-F9D0-0C48-8A80-FFFE7DEA8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1C6523-C5EF-B64C-9E34-9A925029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66B7-CBC3-2147-A231-C235EEF717A1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545059-4434-3049-B1AE-8D33EC77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A5DEC0-1FF7-164A-BB48-B676218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247-2D15-5647-9470-EDF5A967A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075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5910E7-2F4D-5947-B512-518990A3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75859C-FCE6-614B-9ADC-D6C461000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D02FA6-E0DB-254B-867A-90FE56302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FE1905-AB82-5945-B1D5-9F3657341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C1A2F2B-1A14-0F49-A8F9-FB7114109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5AEDBE-2CC6-3345-9206-05031EFF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66B7-CBC3-2147-A231-C235EEF717A1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641087-9601-B44A-930D-FEAF9218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0D49610-44D0-D54F-8028-CAC473CD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247-2D15-5647-9470-EDF5A967A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273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54AB79-4018-7449-A27F-79D4622D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2DE178-DED2-854C-B9E2-553823C6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66B7-CBC3-2147-A231-C235EEF717A1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AE49ED-AD08-9A49-B029-D9AB90EB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AD5B4E-74B4-B146-A0C7-6A74BCB2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247-2D15-5647-9470-EDF5A967A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851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5FCE33-6C2A-7A49-BEEE-BD16AFFB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66B7-CBC3-2147-A231-C235EEF717A1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DC83C4-D739-9047-8B76-29367B92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0815E7-372C-AA4D-B30D-6CFAB888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247-2D15-5647-9470-EDF5A967A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05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EB2CA3-5BF3-4615-BA7B-F48D8C52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1450ED-B369-4D81-A521-A12C6D428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D3B662-7CE5-4961-A904-B86ECF4C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36A0BF-BFC8-4F63-AE15-67B7C0D3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DBEB30-4721-443D-981A-D3D3121E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251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EAD27-D7B5-274A-82E6-7DB21A61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332FE7-EDBD-6647-A4E8-A65DFAFF7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219E09-0256-AF41-9985-780390FFB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042F07-5635-4646-9D7C-53C80961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66B7-CBC3-2147-A231-C235EEF717A1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172179-38C8-C846-B4B1-46984F2C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F68AD3-8C80-8647-99FC-49A9D4F0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247-2D15-5647-9470-EDF5A967A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40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08A45E-AC12-CD47-A1BE-AF597016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C9F92CA-7387-DB42-9833-FF7CB1DD2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C85082-3939-CA46-B9F8-24CAFDE48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AF2819-CC0B-4C45-9CB7-707EEE58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66B7-CBC3-2147-A231-C235EEF717A1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3D065F-36C0-1046-9681-16C78A96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6CBAAE-BD49-0945-B16B-B8E8BC21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247-2D15-5647-9470-EDF5A967A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014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A22208-5A7B-244A-BC14-CAE0B6826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975C4A-F9CA-BB48-B966-2C7B053BB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18A7A5-798F-C349-98D0-11C316DF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66B7-CBC3-2147-A231-C235EEF717A1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363F97-3E79-1F43-930A-013FC5A4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9E4957-6F12-8048-BD41-57D3CA69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247-2D15-5647-9470-EDF5A967A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860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78E911-5191-7D43-AC45-4FFCE44BA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C725E8-0091-FF40-82FA-A552C0208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54ED36-5347-0142-BC17-EB574774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66B7-CBC3-2147-A231-C235EEF717A1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4907F7-A609-FD45-931C-3F74BB49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8FC3BE-7FA5-E941-B11B-EBD1E706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247-2D15-5647-9470-EDF5A967A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78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90D3C24E-51E9-4A3C-8808-F4080C07F2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3029429">
                <a:moveTo>
                  <a:pt x="0" y="0"/>
                </a:moveTo>
                <a:lnTo>
                  <a:pt x="18288000" y="0"/>
                </a:lnTo>
                <a:lnTo>
                  <a:pt x="18288000" y="13029428"/>
                </a:lnTo>
                <a:lnTo>
                  <a:pt x="0" y="13029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79" b="-20179"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BD5C1A4C-558F-45C3-9867-3A1AB6AEE960}"/>
              </a:ext>
            </a:extLst>
          </p:cNvPr>
          <p:cNvSpPr>
            <a:spLocks noChangeAspect="1"/>
          </p:cNvSpPr>
          <p:nvPr userDrawn="1"/>
        </p:nvSpPr>
        <p:spPr>
          <a:xfrm>
            <a:off x="-133350" y="-135775"/>
            <a:ext cx="3060331" cy="1332000"/>
          </a:xfrm>
          <a:custGeom>
            <a:avLst/>
            <a:gdLst/>
            <a:ahLst/>
            <a:cxnLst/>
            <a:rect l="l" t="t" r="r" b="b"/>
            <a:pathLst>
              <a:path w="5374516" h="2339242">
                <a:moveTo>
                  <a:pt x="0" y="0"/>
                </a:moveTo>
                <a:lnTo>
                  <a:pt x="5374516" y="0"/>
                </a:lnTo>
                <a:lnTo>
                  <a:pt x="5374516" y="2339242"/>
                </a:lnTo>
                <a:lnTo>
                  <a:pt x="0" y="2339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ACD8114-DEA6-4B66-A8B0-8832C201715C}"/>
              </a:ext>
            </a:extLst>
          </p:cNvPr>
          <p:cNvSpPr>
            <a:spLocks noChangeAspect="1"/>
          </p:cNvSpPr>
          <p:nvPr userDrawn="1"/>
        </p:nvSpPr>
        <p:spPr>
          <a:xfrm>
            <a:off x="9816518" y="75525"/>
            <a:ext cx="2096295" cy="972000"/>
          </a:xfrm>
          <a:custGeom>
            <a:avLst/>
            <a:gdLst/>
            <a:ahLst/>
            <a:cxnLst/>
            <a:rect l="l" t="t" r="r" b="b"/>
            <a:pathLst>
              <a:path w="3250609" h="1507227">
                <a:moveTo>
                  <a:pt x="0" y="0"/>
                </a:moveTo>
                <a:lnTo>
                  <a:pt x="3250609" y="0"/>
                </a:lnTo>
                <a:lnTo>
                  <a:pt x="3250609" y="1507227"/>
                </a:lnTo>
                <a:lnTo>
                  <a:pt x="0" y="1507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5C50CD-8D51-4524-B1B9-E1EA8225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4275"/>
            <a:ext cx="10515600" cy="972000"/>
          </a:xfrm>
          <a:solidFill>
            <a:srgbClr val="FFFFFF">
              <a:alpha val="81961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defRPr lang="fr-FR" sz="6000"/>
            </a:lvl1pPr>
          </a:lstStyle>
          <a:p>
            <a:pPr lvl="0" algn="ctr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A2FC60-D61D-428A-A77D-05B678771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05450"/>
            <a:ext cx="10515600" cy="584200"/>
          </a:xfrm>
          <a:solidFill>
            <a:srgbClr val="F5FFFF">
              <a:alpha val="64706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fr-FR" sz="2400" smtClean="0"/>
            </a:lvl1pPr>
          </a:lstStyle>
          <a:p>
            <a:pPr marL="0" lvl="0" indent="0" algn="ctr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11169A-F0E1-4DDC-B05D-1344680C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 anchor="ctr"/>
          <a:lstStyle>
            <a:lvl1pPr>
              <a:defRPr lang="fr-FR" smtClean="0"/>
            </a:lvl1pPr>
          </a:lstStyle>
          <a:p>
            <a:fld id="{9379E24A-9A27-4F75-AB4D-DA5E1673C898}" type="datetimeFigureOut">
              <a:rPr lang="fr-FR" smtClean="0"/>
              <a:pPr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003691-48F5-4EBA-99D0-B848266D1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 anchor="ctr"/>
          <a:lstStyle>
            <a:lvl1pPr>
              <a:defRPr lang="fr-FR"/>
            </a:lvl1pPr>
          </a:lstStyle>
          <a:p>
            <a:pPr algn="l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2C5F07-88E8-47B0-B659-BE2FE92F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 anchor="ctr"/>
          <a:lstStyle>
            <a:lvl1pPr>
              <a:defRPr lang="fr-FR" smtClean="0"/>
            </a:lvl1pPr>
          </a:lstStyle>
          <a:p>
            <a:pPr algn="l"/>
            <a:fld id="{CD99B262-D46F-4DE1-8115-B93F69963C6A}" type="slidenum">
              <a:rPr lang="fr-FR" smtClean="0"/>
              <a:pPr algn="l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72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71DA2-956A-4A84-BEF1-11599E021B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4029075"/>
            <a:ext cx="10239375" cy="1316038"/>
          </a:xfrm>
          <a:solidFill>
            <a:srgbClr val="FFFFFF">
              <a:alpha val="81961"/>
            </a:srgbClr>
          </a:solidFill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 dirty="0"/>
              <a:t>Modifiez le style de sous-section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9763C8-B41A-4C1F-AD38-F2B95A4CB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505450"/>
            <a:ext cx="10239374" cy="714375"/>
          </a:xfrm>
          <a:solidFill>
            <a:srgbClr val="F5FFFF">
              <a:alpha val="64706"/>
            </a:srgb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292AA2-5226-4B02-84AB-363ECE6D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261C4F-1E01-4D66-B199-F8038BF1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A7F2C1-A1C0-4DDE-A9DA-5943A60C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2E471535-5DCB-40ED-9173-D984AD0BBB86}"/>
              </a:ext>
            </a:extLst>
          </p:cNvPr>
          <p:cNvSpPr>
            <a:spLocks noChangeAspect="1"/>
          </p:cNvSpPr>
          <p:nvPr userDrawn="1"/>
        </p:nvSpPr>
        <p:spPr>
          <a:xfrm>
            <a:off x="-133350" y="-107200"/>
            <a:ext cx="3060331" cy="1332000"/>
          </a:xfrm>
          <a:custGeom>
            <a:avLst/>
            <a:gdLst/>
            <a:ahLst/>
            <a:cxnLst/>
            <a:rect l="l" t="t" r="r" b="b"/>
            <a:pathLst>
              <a:path w="5374516" h="2339242">
                <a:moveTo>
                  <a:pt x="0" y="0"/>
                </a:moveTo>
                <a:lnTo>
                  <a:pt x="5374516" y="0"/>
                </a:lnTo>
                <a:lnTo>
                  <a:pt x="5374516" y="2339242"/>
                </a:lnTo>
                <a:lnTo>
                  <a:pt x="0" y="2339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prstClr val="black"/>
                <a:schemeClr val="tx2">
                  <a:lumMod val="50000"/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B46B49F-7861-4DC3-952C-DB97774532B0}"/>
              </a:ext>
            </a:extLst>
          </p:cNvPr>
          <p:cNvSpPr>
            <a:spLocks noChangeAspect="1"/>
          </p:cNvSpPr>
          <p:nvPr userDrawn="1"/>
        </p:nvSpPr>
        <p:spPr>
          <a:xfrm>
            <a:off x="9816518" y="104100"/>
            <a:ext cx="2096295" cy="972000"/>
          </a:xfrm>
          <a:custGeom>
            <a:avLst/>
            <a:gdLst/>
            <a:ahLst/>
            <a:cxnLst/>
            <a:rect l="l" t="t" r="r" b="b"/>
            <a:pathLst>
              <a:path w="3250609" h="1507227">
                <a:moveTo>
                  <a:pt x="0" y="0"/>
                </a:moveTo>
                <a:lnTo>
                  <a:pt x="3250609" y="0"/>
                </a:lnTo>
                <a:lnTo>
                  <a:pt x="3250609" y="1507227"/>
                </a:lnTo>
                <a:lnTo>
                  <a:pt x="0" y="15072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lumMod val="50000"/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2885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9900F0-A324-40F7-B3A4-CEA09C2C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1ABD98-8D6E-4B63-BE50-BD255E8B4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7A0968-DD5B-41EF-9F03-728079760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172D39-5F06-436F-92BC-C673E79D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C38894-AA22-4A31-8ABF-2506BA67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8F5360-C88F-43E0-97BF-CDD988F6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6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3C3EA-9A33-4E6F-B25E-9C7F50BD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BDA3BD-10E2-4B7B-8599-9ADDD2A89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1113"/>
            <a:ext cx="5157787" cy="823912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71C877-30F2-4899-82B7-1F7160FFC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7100"/>
            <a:ext cx="5157787" cy="3992563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85EE1A1-D813-4784-8C3A-9B3AC1ECE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1113"/>
            <a:ext cx="5183188" cy="823912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C30B99-CE2D-4AC5-A7EB-73C99B620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7100"/>
            <a:ext cx="5183188" cy="39925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B6AD4D-A954-4F0E-A533-EE0A48091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612A975-148F-458F-8089-060F10ED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C3231D-1C42-430E-A048-5CC7D8D8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89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CC58E2-27EC-4954-AC95-9BE65AC5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392E33-C638-4097-A70D-7A816E92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0CA4D0-1A0D-4E14-82EF-A026F82D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13347-6000-4E13-BD22-4C44ED97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26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E132B1-55C7-46A2-A360-6E12E21B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A3F2E4-5E0D-4489-860A-3E73A7B7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F65540-4D31-4C50-AB16-5B552C37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19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43CA5-EB57-4785-8EE3-40EAD19E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A0034E-3163-4C84-A866-BDC74FFB5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A74719-3B7C-47B5-B28B-FD7BDE948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AC3E2F-F631-4A4D-983D-1C69CF1F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BDD54D-3613-4F8E-8BB6-BA687B15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5934E4-A397-4CC1-A99E-48064A8E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87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836CA032-7FA8-4116-BDC9-AD67AD91F1C3}"/>
              </a:ext>
            </a:extLst>
          </p:cNvPr>
          <p:cNvSpPr/>
          <p:nvPr userDrawn="1"/>
        </p:nvSpPr>
        <p:spPr>
          <a:xfrm>
            <a:off x="0" y="-21839"/>
            <a:ext cx="12192000" cy="6879840"/>
          </a:xfrm>
          <a:custGeom>
            <a:avLst/>
            <a:gdLst/>
            <a:ahLst/>
            <a:cxnLst/>
            <a:rect l="l" t="t" r="r" b="b"/>
            <a:pathLst>
              <a:path w="18288000" h="13029429">
                <a:moveTo>
                  <a:pt x="0" y="0"/>
                </a:moveTo>
                <a:lnTo>
                  <a:pt x="18288000" y="0"/>
                </a:lnTo>
                <a:lnTo>
                  <a:pt x="18288000" y="13029428"/>
                </a:lnTo>
                <a:lnTo>
                  <a:pt x="0" y="130294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7999"/>
            </a:blip>
            <a:stretch>
              <a:fillRect t="-20179" b="-20179"/>
            </a:stretch>
          </a:blipFill>
        </p:spPr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9A6003-9500-4C35-B614-5C3C338B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0FCF17-F35F-4955-8D69-F4BB83761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BB922A-05BC-4B87-8B9C-43432AB89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54F7B2-24EB-44C7-8A11-21A5FDCE6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52F086-5007-433A-8B82-CB2B5A999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45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99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D4C1A7-7BC4-7448-8D66-F78D35B3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C78F2F-8BB7-134C-B095-D8D78A3D0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7ACF12-01E8-8445-8001-CB33AE254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E66B7-CBC3-2147-A231-C235EEF717A1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A8A0F0-A8BC-D648-8481-DCF947886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302DB1-72D8-4844-826F-D9DC2A8AE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C247-2D15-5647-9470-EDF5A967A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9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10" Type="http://schemas.openxmlformats.org/officeDocument/2006/relationships/image" Target="../media/image20.png"/><Relationship Id="rId4" Type="http://schemas.openxmlformats.org/officeDocument/2006/relationships/image" Target="../media/image9.tiff"/><Relationship Id="rId9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tiff"/><Relationship Id="rId10" Type="http://schemas.openxmlformats.org/officeDocument/2006/relationships/image" Target="../media/image16.jpeg"/><Relationship Id="rId4" Type="http://schemas.openxmlformats.org/officeDocument/2006/relationships/image" Target="../media/image10.tif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4903683-627F-48FF-8C6E-B2A984B8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Projet transverse « PEAU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A88C27-3857-876D-0584-549D3853F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PSGAR : Programme Scientifique de Grande Ambition Régionale</a:t>
            </a:r>
          </a:p>
        </p:txBody>
      </p:sp>
    </p:spTree>
    <p:extLst>
      <p:ext uri="{BB962C8B-B14F-4D97-AF65-F5344CB8AC3E}">
        <p14:creationId xmlns:p14="http://schemas.microsoft.com/office/powerpoint/2010/main" val="75971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4E361-0B57-F994-8487-8D643DB8F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9564569-BCD7-FD00-AAFC-102DCD1E0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" t="5962" r="4069" b="7331"/>
          <a:stretch/>
        </p:blipFill>
        <p:spPr>
          <a:xfrm>
            <a:off x="4084735" y="1644727"/>
            <a:ext cx="7636039" cy="49195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A5C6510-C62B-0996-0538-FB8466BF0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56" y="0"/>
            <a:ext cx="1026695" cy="10371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9A57F88-9580-76F9-ECC2-912BA9B74A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79" t="19308" r="38027" b="3702"/>
          <a:stretch/>
        </p:blipFill>
        <p:spPr>
          <a:xfrm>
            <a:off x="1187116" y="143435"/>
            <a:ext cx="912195" cy="828000"/>
          </a:xfrm>
          <a:prstGeom prst="rect">
            <a:avLst/>
          </a:prstGeom>
        </p:spPr>
      </p:pic>
      <p:pic>
        <p:nvPicPr>
          <p:cNvPr id="7" name="Image 6" descr="logo_lienss_UMR7266.jpg">
            <a:extLst>
              <a:ext uri="{FF2B5EF4-FFF2-40B4-BE49-F238E27FC236}">
                <a16:creationId xmlns:a16="http://schemas.microsoft.com/office/drawing/2014/main" id="{4CB398F7-BA54-BD7E-A135-DB5ACD5926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8"/>
          <a:stretch/>
        </p:blipFill>
        <p:spPr>
          <a:xfrm>
            <a:off x="164043" y="126977"/>
            <a:ext cx="937420" cy="841461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7DD97B1-4A53-5746-AE9E-FCFF90026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1" y="1226864"/>
            <a:ext cx="1387859" cy="66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606CB5D7-E7CD-AB10-3779-C07DD9A3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40" y="1260868"/>
            <a:ext cx="1057409" cy="66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http://litec.labo.univ-poitiers.fr/wp-content/uploads/sites/117/2015/02/Logo.jpg">
            <a:extLst>
              <a:ext uri="{FF2B5EF4-FFF2-40B4-BE49-F238E27FC236}">
                <a16:creationId xmlns:a16="http://schemas.microsoft.com/office/drawing/2014/main" id="{92AF3DFF-4045-DE9A-771D-55315682F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1" y="1347101"/>
            <a:ext cx="923405" cy="4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8A168A4-5316-7F48-FF5A-E5AA9D84B20E}"/>
              </a:ext>
            </a:extLst>
          </p:cNvPr>
          <p:cNvSpPr txBox="1"/>
          <p:nvPr/>
        </p:nvSpPr>
        <p:spPr>
          <a:xfrm>
            <a:off x="0" y="1817969"/>
            <a:ext cx="231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Pr. Franck Morel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Pr. Laure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Favot-Laforge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4F1E13-BB1F-67E8-87FE-7A00FCD6E386}"/>
              </a:ext>
            </a:extLst>
          </p:cNvPr>
          <p:cNvSpPr txBox="1"/>
          <p:nvPr/>
        </p:nvSpPr>
        <p:spPr>
          <a:xfrm>
            <a:off x="-8019" y="2845345"/>
            <a:ext cx="276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2022-2026 : 124 k€ (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thesis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+ 147 k€ (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C5235B4-4381-7373-27E7-24A5CD4EC3C2}"/>
              </a:ext>
            </a:extLst>
          </p:cNvPr>
          <p:cNvSpPr txBox="1"/>
          <p:nvPr/>
        </p:nvSpPr>
        <p:spPr>
          <a:xfrm>
            <a:off x="-8020" y="3479004"/>
            <a:ext cx="2638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researchers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PhD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M2 students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A1162E0-8A74-EFFE-5E3C-DAF940BB4876}"/>
              </a:ext>
            </a:extLst>
          </p:cNvPr>
          <p:cNvSpPr txBox="1"/>
          <p:nvPr/>
        </p:nvSpPr>
        <p:spPr>
          <a:xfrm>
            <a:off x="-8020" y="4527250"/>
            <a:ext cx="38099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Biochemistry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pharmacology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immunology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vivo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experiments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0DB76E6-C4CC-9641-6EFD-6CCE8A73C2AD}"/>
              </a:ext>
            </a:extLst>
          </p:cNvPr>
          <p:cNvSpPr txBox="1"/>
          <p:nvPr/>
        </p:nvSpPr>
        <p:spPr>
          <a:xfrm>
            <a:off x="2218391" y="5825574"/>
            <a:ext cx="3272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Pr. Valérie Thiéry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Majid Khatib (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U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Bordeaux, Inserm BRIC)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439EA53-ECB7-C4B3-320A-FAED3A27447E}"/>
              </a:ext>
            </a:extLst>
          </p:cNvPr>
          <p:cNvSpPr txBox="1"/>
          <p:nvPr/>
        </p:nvSpPr>
        <p:spPr>
          <a:xfrm>
            <a:off x="4700337" y="0"/>
            <a:ext cx="763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Propriétés physiopathologiques des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HEParanases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et 2 dans le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ciblage thérapeutique à base d’oligosaccharides marins et de molécules bio-inspirées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C72E594-01E7-9E59-1466-412DD38211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669" y="0"/>
            <a:ext cx="1635626" cy="927587"/>
          </a:xfrm>
          <a:prstGeom prst="rect">
            <a:avLst/>
          </a:prstGeom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76AFC60-E132-B8AC-E9D7-F764936C67C7}"/>
              </a:ext>
            </a:extLst>
          </p:cNvPr>
          <p:cNvCxnSpPr/>
          <p:nvPr/>
        </p:nvCxnSpPr>
        <p:spPr>
          <a:xfrm flipV="1">
            <a:off x="0" y="1166796"/>
            <a:ext cx="12192000" cy="59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640A5E7F-C9BB-42F6-92FE-7DE4CD7BC7D8}"/>
              </a:ext>
            </a:extLst>
          </p:cNvPr>
          <p:cNvSpPr txBox="1"/>
          <p:nvPr/>
        </p:nvSpPr>
        <p:spPr>
          <a:xfrm>
            <a:off x="3311356" y="599421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HEP2CAN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84FB72E-E754-98AE-66F7-84C65227D7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59" y="5631136"/>
            <a:ext cx="2120207" cy="110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680EA-C34F-464A-B634-A545ACC7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007"/>
          </a:xfrm>
        </p:spPr>
        <p:txBody>
          <a:bodyPr/>
          <a:lstStyle/>
          <a:p>
            <a:r>
              <a:rPr lang="fr-FR" dirty="0"/>
              <a:t>La PEAU à travers les 4 axes 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0E1ADA0-8836-4273-B6D4-D262CFEF7B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0637" y="1277535"/>
            <a:ext cx="4866165" cy="4899025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895BC5-853C-4DE8-B76D-05FCFB734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6801" y="1523999"/>
            <a:ext cx="6665199" cy="4652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Innovations scientifiques et techniques</a:t>
            </a:r>
          </a:p>
          <a:p>
            <a:pPr lvl="1"/>
            <a:r>
              <a:rPr lang="fr-FR" dirty="0"/>
              <a:t>Nouvelles solutions pour la santé :</a:t>
            </a:r>
          </a:p>
          <a:p>
            <a:pPr lvl="2"/>
            <a:r>
              <a:rPr lang="fr-FR" dirty="0"/>
              <a:t>Image, IA, Mécanique, Matériaux, Physique…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Innovations thérapeutiques</a:t>
            </a:r>
          </a:p>
          <a:p>
            <a:pPr lvl="1"/>
            <a:r>
              <a:rPr lang="fr-FR" dirty="0"/>
              <a:t>Nouvelles approches physiopathologiques : </a:t>
            </a:r>
          </a:p>
          <a:p>
            <a:pPr lvl="2"/>
            <a:r>
              <a:rPr lang="fr-FR" dirty="0"/>
              <a:t>Explorations, Modèles, Thérapies et Évaluation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Innovations cliniques</a:t>
            </a:r>
          </a:p>
          <a:p>
            <a:pPr lvl="1"/>
            <a:r>
              <a:rPr lang="fr-FR" dirty="0"/>
              <a:t>Approches translationnelles intégrées pour la Réparation et la Restauration multidimensionnelle</a:t>
            </a:r>
          </a:p>
          <a:p>
            <a:pPr lvl="2"/>
            <a:r>
              <a:rPr lang="fr-FR" dirty="0"/>
              <a:t>Lien applications cliniques, recherche fondamentale et enjeux des praticiens.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Innovation pour la Personne en Santé</a:t>
            </a:r>
          </a:p>
          <a:p>
            <a:pPr lvl="1"/>
            <a:r>
              <a:rPr lang="fr-FR" dirty="0"/>
              <a:t>La personne, ses environnements et les enjeux sociétaux de la santé</a:t>
            </a:r>
          </a:p>
          <a:p>
            <a:pPr lvl="2"/>
            <a:r>
              <a:rPr lang="fr-FR" dirty="0"/>
              <a:t>Acceptation, économie, éthique …</a:t>
            </a:r>
          </a:p>
        </p:txBody>
      </p:sp>
      <p:sp>
        <p:nvSpPr>
          <p:cNvPr id="6" name="Explosion 1 5">
            <a:extLst>
              <a:ext uri="{FF2B5EF4-FFF2-40B4-BE49-F238E27FC236}">
                <a16:creationId xmlns:a16="http://schemas.microsoft.com/office/drawing/2014/main" id="{E7129FD6-B261-1EF1-4B58-8A72DFB41E5E}"/>
              </a:ext>
            </a:extLst>
          </p:cNvPr>
          <p:cNvSpPr/>
          <p:nvPr/>
        </p:nvSpPr>
        <p:spPr>
          <a:xfrm>
            <a:off x="5297715" y="3182385"/>
            <a:ext cx="914400" cy="914400"/>
          </a:xfrm>
          <a:prstGeom prst="irregularSeal1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695D1EBA-F837-94C2-3D6B-C48445159DC4}"/>
              </a:ext>
            </a:extLst>
          </p:cNvPr>
          <p:cNvSpPr/>
          <p:nvPr/>
        </p:nvSpPr>
        <p:spPr>
          <a:xfrm>
            <a:off x="5297715" y="4622714"/>
            <a:ext cx="914400" cy="914400"/>
          </a:xfrm>
          <a:prstGeom prst="irregularSeal1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1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54E77-8E68-4F57-A5F4-7201A9DAC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Des questions?</a:t>
            </a:r>
          </a:p>
        </p:txBody>
      </p:sp>
    </p:spTree>
    <p:extLst>
      <p:ext uri="{BB962C8B-B14F-4D97-AF65-F5344CB8AC3E}">
        <p14:creationId xmlns:p14="http://schemas.microsoft.com/office/powerpoint/2010/main" val="315727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EA27429-AF1B-FE6B-4883-21F87338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2570"/>
            <a:ext cx="5180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D812C1D-7E96-A339-84B5-A9F7B934DB52}"/>
              </a:ext>
            </a:extLst>
          </p:cNvPr>
          <p:cNvSpPr txBox="1"/>
          <p:nvPr/>
        </p:nvSpPr>
        <p:spPr>
          <a:xfrm>
            <a:off x="2192108" y="95320"/>
            <a:ext cx="17977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Univ. La Rochelle</a:t>
            </a:r>
          </a:p>
          <a:p>
            <a:r>
              <a:rPr lang="fr-FR" b="1" dirty="0"/>
              <a:t>UMR </a:t>
            </a:r>
            <a:r>
              <a:rPr lang="fr-FR" b="1" dirty="0" err="1"/>
              <a:t>LIENSs</a:t>
            </a:r>
            <a:r>
              <a:rPr lang="fr-FR" b="1" dirty="0"/>
              <a:t> </a:t>
            </a:r>
          </a:p>
          <a:p>
            <a:r>
              <a:rPr lang="fr-FR" dirty="0"/>
              <a:t>Dr. K. Baranger</a:t>
            </a:r>
          </a:p>
          <a:p>
            <a:r>
              <a:rPr lang="fr-FR" dirty="0"/>
              <a:t>Pr. V. Thiéry</a:t>
            </a:r>
          </a:p>
          <a:p>
            <a:r>
              <a:rPr lang="fr-FR" dirty="0"/>
              <a:t>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11E5251-EAAA-04B5-7E65-D773B1EDFC71}"/>
              </a:ext>
            </a:extLst>
          </p:cNvPr>
          <p:cNvSpPr txBox="1"/>
          <p:nvPr/>
        </p:nvSpPr>
        <p:spPr>
          <a:xfrm>
            <a:off x="8193728" y="12963"/>
            <a:ext cx="15819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Univ. Poitiers* </a:t>
            </a:r>
            <a:r>
              <a:rPr lang="fr-FR" b="1" dirty="0"/>
              <a:t>UR LITEC</a:t>
            </a:r>
          </a:p>
          <a:p>
            <a:r>
              <a:rPr lang="fr-FR" dirty="0"/>
              <a:t>Pr. F. Morel</a:t>
            </a:r>
          </a:p>
          <a:p>
            <a:r>
              <a:rPr lang="fr-FR" dirty="0"/>
              <a:t>…</a:t>
            </a:r>
          </a:p>
          <a:p>
            <a:r>
              <a:rPr lang="fr-FR" b="1" dirty="0"/>
              <a:t>UMR </a:t>
            </a:r>
            <a:r>
              <a:rPr lang="fr-FR" b="1" dirty="0" err="1"/>
              <a:t>Xlim</a:t>
            </a:r>
            <a:endParaRPr lang="fr-FR" b="1" dirty="0"/>
          </a:p>
          <a:p>
            <a:r>
              <a:rPr lang="fr-FR" dirty="0"/>
              <a:t>Dr. B. </a:t>
            </a:r>
            <a:r>
              <a:rPr lang="fr-FR" dirty="0" err="1"/>
              <a:t>Bringier</a:t>
            </a:r>
            <a:endParaRPr lang="fr-FR" dirty="0"/>
          </a:p>
          <a:p>
            <a:r>
              <a:rPr lang="fr-FR" dirty="0"/>
              <a:t>…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7A6077-4E20-1098-D5FB-0D817BB75DFE}"/>
              </a:ext>
            </a:extLst>
          </p:cNvPr>
          <p:cNvSpPr txBox="1"/>
          <p:nvPr/>
        </p:nvSpPr>
        <p:spPr>
          <a:xfrm>
            <a:off x="1960221" y="2772579"/>
            <a:ext cx="23045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Univ. Bordeaux*</a:t>
            </a:r>
          </a:p>
          <a:p>
            <a:r>
              <a:rPr lang="fr-FR" b="1" dirty="0"/>
              <a:t>UMR </a:t>
            </a:r>
            <a:r>
              <a:rPr lang="fr-FR" b="1" dirty="0" err="1"/>
              <a:t>immunoConcept</a:t>
            </a:r>
            <a:endParaRPr lang="fr-FR" b="1" dirty="0"/>
          </a:p>
          <a:p>
            <a:r>
              <a:rPr lang="fr-FR" dirty="0"/>
              <a:t>Pr. K. Boniface</a:t>
            </a:r>
          </a:p>
          <a:p>
            <a:r>
              <a:rPr lang="fr-FR" dirty="0"/>
              <a:t>Pr. J. </a:t>
            </a:r>
            <a:r>
              <a:rPr lang="fr-FR" dirty="0" err="1"/>
              <a:t>Seneschal</a:t>
            </a:r>
            <a:r>
              <a:rPr lang="fr-FR" dirty="0"/>
              <a:t> (CHU)</a:t>
            </a:r>
          </a:p>
          <a:p>
            <a:r>
              <a:rPr lang="fr-FR" dirty="0"/>
              <a:t>…</a:t>
            </a:r>
          </a:p>
          <a:p>
            <a:r>
              <a:rPr lang="fr-FR" b="1" dirty="0"/>
              <a:t>CBDM</a:t>
            </a:r>
          </a:p>
          <a:p>
            <a:r>
              <a:rPr lang="fr-FR" dirty="0"/>
              <a:t>Dr. MC </a:t>
            </a:r>
            <a:r>
              <a:rPr lang="fr-FR" dirty="0" err="1"/>
              <a:t>Durrieu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F65FE23-0B90-756E-846E-ABBF61F8BCD6}"/>
              </a:ext>
            </a:extLst>
          </p:cNvPr>
          <p:cNvSpPr txBox="1"/>
          <p:nvPr/>
        </p:nvSpPr>
        <p:spPr>
          <a:xfrm>
            <a:off x="6055843" y="5457370"/>
            <a:ext cx="13484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Univ. Pau</a:t>
            </a:r>
          </a:p>
          <a:p>
            <a:r>
              <a:rPr lang="fr-FR" b="1" dirty="0"/>
              <a:t>UMR IPREM</a:t>
            </a:r>
          </a:p>
          <a:p>
            <a:r>
              <a:rPr lang="fr-FR" dirty="0"/>
              <a:t>Pr. C. </a:t>
            </a:r>
            <a:r>
              <a:rPr lang="fr-FR" dirty="0" err="1"/>
              <a:t>Nardin</a:t>
            </a:r>
            <a:endParaRPr lang="fr-FR" dirty="0"/>
          </a:p>
          <a:p>
            <a:r>
              <a:rPr lang="fr-FR" dirty="0"/>
              <a:t>Pr. C. </a:t>
            </a:r>
            <a:r>
              <a:rPr lang="fr-FR" dirty="0" err="1"/>
              <a:t>Derail</a:t>
            </a:r>
            <a:endParaRPr lang="fr-FR" dirty="0"/>
          </a:p>
          <a:p>
            <a:r>
              <a:rPr lang="fr-FR" dirty="0"/>
              <a:t>…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5CBC718-007F-3E71-B49E-2AF1B9E70624}"/>
              </a:ext>
            </a:extLst>
          </p:cNvPr>
          <p:cNvSpPr txBox="1"/>
          <p:nvPr/>
        </p:nvSpPr>
        <p:spPr>
          <a:xfrm>
            <a:off x="7273661" y="6284239"/>
            <a:ext cx="503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(physique des propriétés mécaniques de la peau, développement de méthodes de mesures)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0D19BDA-CC3A-B368-E197-4ECCE2F5BB12}"/>
              </a:ext>
            </a:extLst>
          </p:cNvPr>
          <p:cNvSpPr txBox="1"/>
          <p:nvPr/>
        </p:nvSpPr>
        <p:spPr>
          <a:xfrm>
            <a:off x="7273661" y="5563089"/>
            <a:ext cx="4918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(structure/propriétés du tissu, </a:t>
            </a:r>
            <a:r>
              <a:rPr lang="fr-FR" dirty="0" err="1">
                <a:highlight>
                  <a:srgbClr val="FFFF00"/>
                </a:highlight>
              </a:rPr>
              <a:t>biointerface</a:t>
            </a:r>
            <a:r>
              <a:rPr lang="fr-FR" dirty="0">
                <a:highlight>
                  <a:srgbClr val="FFFF00"/>
                </a:highlight>
              </a:rPr>
              <a:t> avec son environnement)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849623F-93EF-A33D-ADEC-8979F4C03368}"/>
              </a:ext>
            </a:extLst>
          </p:cNvPr>
          <p:cNvSpPr txBox="1"/>
          <p:nvPr/>
        </p:nvSpPr>
        <p:spPr>
          <a:xfrm>
            <a:off x="8911607" y="1665704"/>
            <a:ext cx="312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(physique, imagerie de la peau)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71EC960-9259-010E-126C-F345300E3EBB}"/>
              </a:ext>
            </a:extLst>
          </p:cNvPr>
          <p:cNvSpPr txBox="1"/>
          <p:nvPr/>
        </p:nvSpPr>
        <p:spPr>
          <a:xfrm>
            <a:off x="9341493" y="344015"/>
            <a:ext cx="2966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(</a:t>
            </a:r>
            <a:r>
              <a:rPr lang="fr-FR" dirty="0" err="1">
                <a:highlight>
                  <a:srgbClr val="FFFF00"/>
                </a:highlight>
              </a:rPr>
              <a:t>immunodermato</a:t>
            </a:r>
            <a:r>
              <a:rPr lang="fr-FR" dirty="0">
                <a:highlight>
                  <a:srgbClr val="FFFF00"/>
                </a:highlight>
              </a:rPr>
              <a:t>, psoriasis, inflammation)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92F1532-B0E1-78E6-CEDF-B07D6A9DCD66}"/>
              </a:ext>
            </a:extLst>
          </p:cNvPr>
          <p:cNvSpPr txBox="1"/>
          <p:nvPr/>
        </p:nvSpPr>
        <p:spPr>
          <a:xfrm>
            <a:off x="29228" y="2847178"/>
            <a:ext cx="1903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(</a:t>
            </a:r>
            <a:r>
              <a:rPr lang="fr-FR" dirty="0" err="1">
                <a:highlight>
                  <a:srgbClr val="FFFF00"/>
                </a:highlight>
              </a:rPr>
              <a:t>immunodermato</a:t>
            </a:r>
            <a:r>
              <a:rPr lang="fr-FR" dirty="0">
                <a:highlight>
                  <a:srgbClr val="FFFF00"/>
                </a:highlight>
              </a:rPr>
              <a:t>, vitiligo, inflammation)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1652ACC-9E6A-A779-6334-D7377B1514CC}"/>
              </a:ext>
            </a:extLst>
          </p:cNvPr>
          <p:cNvSpPr txBox="1"/>
          <p:nvPr/>
        </p:nvSpPr>
        <p:spPr>
          <a:xfrm>
            <a:off x="1692441" y="1478251"/>
            <a:ext cx="249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(biochimie, chimie, molécules bio-inspirées et </a:t>
            </a:r>
            <a:r>
              <a:rPr lang="fr-FR" dirty="0" err="1">
                <a:highlight>
                  <a:srgbClr val="FFFF00"/>
                </a:highlight>
              </a:rPr>
              <a:t>bio-sourcées</a:t>
            </a:r>
            <a:r>
              <a:rPr lang="fr-FR" dirty="0">
                <a:highlight>
                  <a:srgbClr val="FFFF00"/>
                </a:highlight>
              </a:rPr>
              <a:t>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B3C7BC6-7C0E-20D8-088C-61B388BD6F1C}"/>
              </a:ext>
            </a:extLst>
          </p:cNvPr>
          <p:cNvSpPr txBox="1"/>
          <p:nvPr/>
        </p:nvSpPr>
        <p:spPr>
          <a:xfrm>
            <a:off x="8761889" y="2285492"/>
            <a:ext cx="196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QIMA Life Sciences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56232F5-07A1-2F46-A9A3-9C75A5E538E0}"/>
              </a:ext>
            </a:extLst>
          </p:cNvPr>
          <p:cNvSpPr txBox="1"/>
          <p:nvPr/>
        </p:nvSpPr>
        <p:spPr>
          <a:xfrm>
            <a:off x="8231681" y="395129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432FF"/>
                </a:solidFill>
              </a:rPr>
              <a:t>Silab</a:t>
            </a:r>
            <a:endParaRPr lang="fr-FR" dirty="0">
              <a:solidFill>
                <a:srgbClr val="0432FF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217B7E5-3692-8DDC-4186-0F1C7BD44070}"/>
              </a:ext>
            </a:extLst>
          </p:cNvPr>
          <p:cNvSpPr txBox="1"/>
          <p:nvPr/>
        </p:nvSpPr>
        <p:spPr>
          <a:xfrm>
            <a:off x="8351540" y="3465076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432FF"/>
                </a:solidFill>
              </a:rPr>
              <a:t>Seqens</a:t>
            </a:r>
            <a:endParaRPr lang="fr-FR" dirty="0">
              <a:solidFill>
                <a:srgbClr val="0432FF"/>
              </a:solidFill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1621FDB-B5F4-F00C-9BFD-E3164117E0E2}"/>
              </a:ext>
            </a:extLst>
          </p:cNvPr>
          <p:cNvCxnSpPr/>
          <p:nvPr/>
        </p:nvCxnSpPr>
        <p:spPr>
          <a:xfrm>
            <a:off x="7317281" y="3149092"/>
            <a:ext cx="914400" cy="914400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48981EDA-A30B-DC91-A22C-7283A2191E2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7131969" y="2285492"/>
            <a:ext cx="1219571" cy="1364250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96800E45-8566-859B-B56A-72BBA73D6A85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6219219" y="1203979"/>
            <a:ext cx="2542670" cy="1266179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E778A2BD-843B-E174-25D5-93AD43E7F54C}"/>
              </a:ext>
            </a:extLst>
          </p:cNvPr>
          <p:cNvSpPr txBox="1"/>
          <p:nvPr/>
        </p:nvSpPr>
        <p:spPr>
          <a:xfrm>
            <a:off x="1616544" y="6011368"/>
            <a:ext cx="128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432FF"/>
                </a:solidFill>
              </a:rPr>
              <a:t>BioMim’Gel</a:t>
            </a:r>
            <a:endParaRPr lang="fr-FR" dirty="0">
              <a:solidFill>
                <a:srgbClr val="0432FF"/>
              </a:solidFill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31C53DC-362C-9FEB-973D-5C7EB1161A73}"/>
              </a:ext>
            </a:extLst>
          </p:cNvPr>
          <p:cNvCxnSpPr>
            <a:cxnSpLocks/>
          </p:cNvCxnSpPr>
          <p:nvPr/>
        </p:nvCxnSpPr>
        <p:spPr>
          <a:xfrm flipV="1">
            <a:off x="3001535" y="5956945"/>
            <a:ext cx="2004990" cy="239089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8FA3B599-A2D9-710A-0272-376DFA309581}"/>
              </a:ext>
            </a:extLst>
          </p:cNvPr>
          <p:cNvSpPr txBox="1"/>
          <p:nvPr/>
        </p:nvSpPr>
        <p:spPr>
          <a:xfrm>
            <a:off x="8351540" y="2646568"/>
            <a:ext cx="1868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Univ. Limoges</a:t>
            </a:r>
          </a:p>
          <a:p>
            <a:r>
              <a:rPr lang="fr-FR" dirty="0"/>
              <a:t>Dr. J. </a:t>
            </a:r>
            <a:r>
              <a:rPr lang="fr-FR" dirty="0" err="1"/>
              <a:t>Laloze</a:t>
            </a:r>
            <a:r>
              <a:rPr lang="fr-FR" dirty="0"/>
              <a:t> (CHU)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F2FE0E6-433D-63CC-3340-65D5352E70E5}"/>
              </a:ext>
            </a:extLst>
          </p:cNvPr>
          <p:cNvSpPr txBox="1"/>
          <p:nvPr/>
        </p:nvSpPr>
        <p:spPr>
          <a:xfrm>
            <a:off x="3914414" y="437981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432FF"/>
                </a:solidFill>
              </a:rPr>
              <a:t>Nami</a:t>
            </a:r>
            <a:r>
              <a:rPr lang="fr-FR" dirty="0">
                <a:solidFill>
                  <a:srgbClr val="0432FF"/>
                </a:solidFill>
              </a:rPr>
              <a:t> Beauty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56353C4-003C-9312-62F1-B581F457A2B0}"/>
              </a:ext>
            </a:extLst>
          </p:cNvPr>
          <p:cNvCxnSpPr>
            <a:cxnSpLocks/>
          </p:cNvCxnSpPr>
          <p:nvPr/>
        </p:nvCxnSpPr>
        <p:spPr>
          <a:xfrm>
            <a:off x="4056810" y="807313"/>
            <a:ext cx="429505" cy="765335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5FE63F9E-F10A-ABF3-6528-CF8F1FBB3EEE}"/>
              </a:ext>
            </a:extLst>
          </p:cNvPr>
          <p:cNvSpPr txBox="1"/>
          <p:nvPr/>
        </p:nvSpPr>
        <p:spPr>
          <a:xfrm>
            <a:off x="0" y="6407349"/>
            <a:ext cx="2719784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Autres collaborateurs!!!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32591D94-8B4B-8E6C-060D-72DDB7EBFB4A}"/>
              </a:ext>
            </a:extLst>
          </p:cNvPr>
          <p:cNvSpPr txBox="1"/>
          <p:nvPr/>
        </p:nvSpPr>
        <p:spPr>
          <a:xfrm>
            <a:off x="9609305" y="3226859"/>
            <a:ext cx="2557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(chirurgie peau innervée)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736590-0B9D-2AEB-F5D1-7CDFA3AD8EBF}"/>
              </a:ext>
            </a:extLst>
          </p:cNvPr>
          <p:cNvSpPr txBox="1"/>
          <p:nvPr/>
        </p:nvSpPr>
        <p:spPr>
          <a:xfrm>
            <a:off x="-1" y="4135956"/>
            <a:ext cx="208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(Hydrogels, matériaux bioactifs)</a:t>
            </a:r>
          </a:p>
        </p:txBody>
      </p:sp>
    </p:spTree>
    <p:extLst>
      <p:ext uri="{BB962C8B-B14F-4D97-AF65-F5344CB8AC3E}">
        <p14:creationId xmlns:p14="http://schemas.microsoft.com/office/powerpoint/2010/main" val="9965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6" grpId="0"/>
      <p:bldP spid="46" grpId="0"/>
      <p:bldP spid="50" grpId="0" animBg="1"/>
      <p:bldP spid="5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98664062-E52B-DC49-7C96-D9B7D3E45D77}"/>
              </a:ext>
            </a:extLst>
          </p:cNvPr>
          <p:cNvSpPr txBox="1"/>
          <p:nvPr/>
        </p:nvSpPr>
        <p:spPr>
          <a:xfrm>
            <a:off x="239427" y="157428"/>
            <a:ext cx="9745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Continuez l’identification de partenaires académiques et privés potentiels.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DF369DF-747A-8E22-0BFC-FB75EFF02D9F}"/>
              </a:ext>
            </a:extLst>
          </p:cNvPr>
          <p:cNvSpPr txBox="1"/>
          <p:nvPr/>
        </p:nvSpPr>
        <p:spPr>
          <a:xfrm>
            <a:off x="1430161" y="822029"/>
            <a:ext cx="9343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Structurer les partenariats interdisciplinaires régionaux pour répondre aux besoins socio-économiques ou questions en lien avec la feuille de route régionale en Santé sur la peau : </a:t>
            </a:r>
            <a:r>
              <a:rPr lang="fr-FR" dirty="0">
                <a:highlight>
                  <a:srgbClr val="FFFF00"/>
                </a:highlight>
              </a:rPr>
              <a:t>PSGAR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EB8FC79-DB67-63CE-3C9D-CADE4C3E7CB4}"/>
              </a:ext>
            </a:extLst>
          </p:cNvPr>
          <p:cNvSpPr txBox="1"/>
          <p:nvPr/>
        </p:nvSpPr>
        <p:spPr>
          <a:xfrm>
            <a:off x="1437421" y="1729171"/>
            <a:ext cx="934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Synergie des partenaires pour répondre à des </a:t>
            </a:r>
            <a:r>
              <a:rPr lang="fr-FR" dirty="0">
                <a:highlight>
                  <a:srgbClr val="FFFF00"/>
                </a:highlight>
              </a:rPr>
              <a:t>projets nationaux (ANR, PEPR) et internationaux</a:t>
            </a:r>
          </a:p>
        </p:txBody>
      </p:sp>
    </p:spTree>
    <p:extLst>
      <p:ext uri="{BB962C8B-B14F-4D97-AF65-F5344CB8AC3E}">
        <p14:creationId xmlns:p14="http://schemas.microsoft.com/office/powerpoint/2010/main" val="363043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27ED1-0090-4CFB-0323-5889CEA18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7F4A2CA-B4B8-28F8-52A0-2EAF04410053}"/>
              </a:ext>
            </a:extLst>
          </p:cNvPr>
          <p:cNvSpPr txBox="1"/>
          <p:nvPr/>
        </p:nvSpPr>
        <p:spPr>
          <a:xfrm>
            <a:off x="986971" y="3454403"/>
            <a:ext cx="459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PUI : Universités de La Rochelle et Bordeaux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414C76-F384-E343-95F4-FC29817BB65A}"/>
              </a:ext>
            </a:extLst>
          </p:cNvPr>
          <p:cNvSpPr txBox="1"/>
          <p:nvPr/>
        </p:nvSpPr>
        <p:spPr>
          <a:xfrm>
            <a:off x="979717" y="3795489"/>
            <a:ext cx="766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SATT, ALLIS-NA, Pôle de compétitivité (</a:t>
            </a:r>
            <a:r>
              <a:rPr lang="fr-FR" dirty="0" err="1"/>
              <a:t>Cosmetic</a:t>
            </a:r>
            <a:r>
              <a:rPr lang="fr-FR" dirty="0"/>
              <a:t> Valley : Nathalie Simonin; …)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6D014E-E24C-A58B-4230-A906B9256C0C}"/>
              </a:ext>
            </a:extLst>
          </p:cNvPr>
          <p:cNvSpPr txBox="1"/>
          <p:nvPr/>
        </p:nvSpPr>
        <p:spPr>
          <a:xfrm>
            <a:off x="979717" y="3085071"/>
            <a:ext cx="1005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Région NA : Isabelle </a:t>
            </a:r>
            <a:r>
              <a:rPr lang="fr-FR" dirty="0" err="1"/>
              <a:t>Guiral</a:t>
            </a:r>
            <a:r>
              <a:rPr lang="fr-FR" dirty="0"/>
              <a:t> et Esmeralda Antunes : Transfert, Ecosystème Entreprise Santé/Cosmétique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8102589-A9B7-45C9-3830-6B81C391BB45}"/>
              </a:ext>
            </a:extLst>
          </p:cNvPr>
          <p:cNvSpPr txBox="1"/>
          <p:nvPr/>
        </p:nvSpPr>
        <p:spPr>
          <a:xfrm>
            <a:off x="972460" y="4136575"/>
            <a:ext cx="1121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ACTENA : Association des Organismes de Recherche et de Technologie en Nouvelle-Aquitaine (regroupement de 27 Centres de Transfert)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5DF2A8-3F31-1DEB-9452-DE08709A983C}"/>
              </a:ext>
            </a:extLst>
          </p:cNvPr>
          <p:cNvSpPr txBox="1"/>
          <p:nvPr/>
        </p:nvSpPr>
        <p:spPr>
          <a:xfrm>
            <a:off x="239427" y="2587565"/>
            <a:ext cx="317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Discussions engagées avec :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61B654-F4FC-3E64-53F8-E8B69BA74227}"/>
              </a:ext>
            </a:extLst>
          </p:cNvPr>
          <p:cNvSpPr txBox="1"/>
          <p:nvPr/>
        </p:nvSpPr>
        <p:spPr>
          <a:xfrm>
            <a:off x="239427" y="157428"/>
            <a:ext cx="9745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Continuez l’identification de partenaires académiques et privés potentiels.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7BAB037-D31E-5CC6-4BA2-DFE27CD5C026}"/>
              </a:ext>
            </a:extLst>
          </p:cNvPr>
          <p:cNvSpPr txBox="1"/>
          <p:nvPr/>
        </p:nvSpPr>
        <p:spPr>
          <a:xfrm>
            <a:off x="1430161" y="822029"/>
            <a:ext cx="9343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Structurer les partenariats interdisciplinaires régionaux pour répondre aux besoins socio-économiques ou questions en lien avec la feuille de route régionale en Santé sur la peau : </a:t>
            </a:r>
            <a:r>
              <a:rPr lang="fr-FR" dirty="0">
                <a:highlight>
                  <a:srgbClr val="FFFF00"/>
                </a:highlight>
              </a:rPr>
              <a:t>PSGAR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645491-A223-F071-09AC-D26EC80C00D3}"/>
              </a:ext>
            </a:extLst>
          </p:cNvPr>
          <p:cNvSpPr txBox="1"/>
          <p:nvPr/>
        </p:nvSpPr>
        <p:spPr>
          <a:xfrm>
            <a:off x="1437421" y="1729171"/>
            <a:ext cx="934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Synergie des partenaires pour répondre à des </a:t>
            </a:r>
            <a:r>
              <a:rPr lang="fr-FR" dirty="0">
                <a:highlight>
                  <a:srgbClr val="FFFF00"/>
                </a:highlight>
              </a:rPr>
              <a:t>projets nationaux (ANR, PEPR) et internationaux</a:t>
            </a:r>
          </a:p>
        </p:txBody>
      </p:sp>
    </p:spTree>
    <p:extLst>
      <p:ext uri="{BB962C8B-B14F-4D97-AF65-F5344CB8AC3E}">
        <p14:creationId xmlns:p14="http://schemas.microsoft.com/office/powerpoint/2010/main" val="198408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A7B0E-5DAC-77BF-47A9-5CD074DF6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A9F0400-3C2F-8CF4-1A08-831A99EC86C7}"/>
              </a:ext>
            </a:extLst>
          </p:cNvPr>
          <p:cNvSpPr txBox="1"/>
          <p:nvPr/>
        </p:nvSpPr>
        <p:spPr>
          <a:xfrm>
            <a:off x="986971" y="3454403"/>
            <a:ext cx="459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PUI : Universités de La Rochelle et Bordeaux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06669A-1099-0FAE-BAA0-EBE2560051C8}"/>
              </a:ext>
            </a:extLst>
          </p:cNvPr>
          <p:cNvSpPr txBox="1"/>
          <p:nvPr/>
        </p:nvSpPr>
        <p:spPr>
          <a:xfrm>
            <a:off x="979717" y="3795489"/>
            <a:ext cx="766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SATT, ALLIS-NA, Pôle de compétitivité (</a:t>
            </a:r>
            <a:r>
              <a:rPr lang="fr-FR" dirty="0" err="1"/>
              <a:t>Cosmetic</a:t>
            </a:r>
            <a:r>
              <a:rPr lang="fr-FR" dirty="0"/>
              <a:t> Valley : Nathalie Simonin; …)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44A281-4E29-9CC7-DD9F-2382739F75FB}"/>
              </a:ext>
            </a:extLst>
          </p:cNvPr>
          <p:cNvSpPr txBox="1"/>
          <p:nvPr/>
        </p:nvSpPr>
        <p:spPr>
          <a:xfrm>
            <a:off x="979717" y="3085071"/>
            <a:ext cx="1005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Région NA : Isabelle </a:t>
            </a:r>
            <a:r>
              <a:rPr lang="fr-FR" dirty="0" err="1"/>
              <a:t>Guiral</a:t>
            </a:r>
            <a:r>
              <a:rPr lang="fr-FR" dirty="0"/>
              <a:t> et Esmeralda Antunes : Transfert, Ecosystème Entreprise Santé/Cosmétique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D3443E-C0D4-17FD-74C3-F06EAB938300}"/>
              </a:ext>
            </a:extLst>
          </p:cNvPr>
          <p:cNvSpPr txBox="1"/>
          <p:nvPr/>
        </p:nvSpPr>
        <p:spPr>
          <a:xfrm>
            <a:off x="972460" y="4136575"/>
            <a:ext cx="1121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ACTENA : Association des Organismes de Recherche et de Technologie en Nouvelle-Aquitaine (regroupement de 27 Centres de Transfert)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B20B69-F208-2F6E-360F-0C60B3DD86F0}"/>
              </a:ext>
            </a:extLst>
          </p:cNvPr>
          <p:cNvSpPr txBox="1"/>
          <p:nvPr/>
        </p:nvSpPr>
        <p:spPr>
          <a:xfrm>
            <a:off x="239427" y="2587565"/>
            <a:ext cx="317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Discussions engagées avec :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28D73A7-4CA6-1F0F-E5A9-CD2C02738D74}"/>
              </a:ext>
            </a:extLst>
          </p:cNvPr>
          <p:cNvSpPr txBox="1"/>
          <p:nvPr/>
        </p:nvSpPr>
        <p:spPr>
          <a:xfrm>
            <a:off x="239427" y="157428"/>
            <a:ext cx="9745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Continuez l’identification de partenaires académiques et privés potentiels.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51018A4-F191-2771-7B80-16B7B9233206}"/>
              </a:ext>
            </a:extLst>
          </p:cNvPr>
          <p:cNvSpPr txBox="1"/>
          <p:nvPr/>
        </p:nvSpPr>
        <p:spPr>
          <a:xfrm>
            <a:off x="1430161" y="822029"/>
            <a:ext cx="9343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Structurer les partenariats interdisciplinaires régionaux pour répondre aux besoins socio-économiques ou questions en lien avec la feuille de route régionale en Santé sur la peau : </a:t>
            </a:r>
            <a:r>
              <a:rPr lang="fr-FR" dirty="0">
                <a:highlight>
                  <a:srgbClr val="FFFF00"/>
                </a:highlight>
              </a:rPr>
              <a:t>PSGAR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66425A6-D813-70F7-7037-7100F564C4E5}"/>
              </a:ext>
            </a:extLst>
          </p:cNvPr>
          <p:cNvSpPr txBox="1"/>
          <p:nvPr/>
        </p:nvSpPr>
        <p:spPr>
          <a:xfrm>
            <a:off x="1437421" y="1729171"/>
            <a:ext cx="934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Synergie des partenaires pour répondre à des </a:t>
            </a:r>
            <a:r>
              <a:rPr lang="fr-FR" dirty="0">
                <a:highlight>
                  <a:srgbClr val="FFFF00"/>
                </a:highlight>
              </a:rPr>
              <a:t>projets nationaux (ANR, PEPR) et internationaux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523C48-6D65-9964-7C50-A0C2B1612702}"/>
              </a:ext>
            </a:extLst>
          </p:cNvPr>
          <p:cNvSpPr txBox="1"/>
          <p:nvPr/>
        </p:nvSpPr>
        <p:spPr>
          <a:xfrm>
            <a:off x="970536" y="5192089"/>
            <a:ext cx="205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>
                <a:highlight>
                  <a:srgbClr val="FFFF00"/>
                </a:highlight>
              </a:rPr>
              <a:t>AMI : VALCO-BIO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8333070-F844-8266-4805-3BC09F9CE59D}"/>
              </a:ext>
            </a:extLst>
          </p:cNvPr>
          <p:cNvSpPr txBox="1"/>
          <p:nvPr/>
        </p:nvSpPr>
        <p:spPr>
          <a:xfrm>
            <a:off x="970536" y="5561421"/>
            <a:ext cx="666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>
                <a:highlight>
                  <a:srgbClr val="FFFF00"/>
                </a:highlight>
              </a:rPr>
              <a:t>PEPR : </a:t>
            </a:r>
            <a:r>
              <a:rPr lang="fr-FR" dirty="0" err="1">
                <a:highlight>
                  <a:srgbClr val="FFFF00"/>
                </a:highlight>
              </a:rPr>
              <a:t>Cell</a:t>
            </a:r>
            <a:r>
              <a:rPr lang="fr-FR" dirty="0">
                <a:highlight>
                  <a:srgbClr val="FFFF00"/>
                </a:highlight>
              </a:rPr>
              <a:t>-ID, TRANSCEND-ID (validé mais pas encore commencé)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89B1255-E710-5603-1098-B7828675AE77}"/>
              </a:ext>
            </a:extLst>
          </p:cNvPr>
          <p:cNvSpPr txBox="1"/>
          <p:nvPr/>
        </p:nvSpPr>
        <p:spPr>
          <a:xfrm>
            <a:off x="239427" y="4791979"/>
            <a:ext cx="1830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Projets à venir  </a:t>
            </a:r>
          </a:p>
        </p:txBody>
      </p:sp>
    </p:spTree>
    <p:extLst>
      <p:ext uri="{BB962C8B-B14F-4D97-AF65-F5344CB8AC3E}">
        <p14:creationId xmlns:p14="http://schemas.microsoft.com/office/powerpoint/2010/main" val="35877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DF6A362-B297-5091-2B06-60EF0932A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37" y="248372"/>
            <a:ext cx="9572353" cy="529608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1C760C4-B77D-008C-2C2D-7091CB603DAF}"/>
              </a:ext>
            </a:extLst>
          </p:cNvPr>
          <p:cNvSpPr txBox="1"/>
          <p:nvPr/>
        </p:nvSpPr>
        <p:spPr>
          <a:xfrm>
            <a:off x="841830" y="5689599"/>
            <a:ext cx="1079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https://les-</a:t>
            </a:r>
            <a:r>
              <a:rPr lang="fr-FR" dirty="0" err="1"/>
              <a:t>aides.nouvelle</a:t>
            </a:r>
            <a:r>
              <a:rPr lang="fr-FR" dirty="0"/>
              <a:t>-</a:t>
            </a:r>
            <a:r>
              <a:rPr lang="fr-FR" dirty="0" err="1"/>
              <a:t>aquitaine.fr</a:t>
            </a:r>
            <a:r>
              <a:rPr lang="fr-FR" dirty="0"/>
              <a:t>/</a:t>
            </a:r>
            <a:r>
              <a:rPr lang="fr-FR" dirty="0" err="1"/>
              <a:t>amenagement</a:t>
            </a:r>
            <a:r>
              <a:rPr lang="fr-FR" dirty="0"/>
              <a:t>-du-territoire/valorisez-vos-coproduits-issus-de-la-biomasse-valcobio-sur-de-nouveaux-marches-cosmetique-sante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3C9412-318B-6D86-5732-FC3C127835AC}"/>
              </a:ext>
            </a:extLst>
          </p:cNvPr>
          <p:cNvSpPr txBox="1"/>
          <p:nvPr/>
        </p:nvSpPr>
        <p:spPr>
          <a:xfrm>
            <a:off x="9819235" y="6488668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Dead-line : 15/06/2025</a:t>
            </a:r>
          </a:p>
        </p:txBody>
      </p:sp>
    </p:spTree>
    <p:extLst>
      <p:ext uri="{BB962C8B-B14F-4D97-AF65-F5344CB8AC3E}">
        <p14:creationId xmlns:p14="http://schemas.microsoft.com/office/powerpoint/2010/main" val="396110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DA5A910-7C14-3221-E886-2A7D8865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25999"/>
            <a:ext cx="7772400" cy="60188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684B004-82FC-C03F-367B-358B25A3B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8724"/>
            <a:ext cx="7772400" cy="7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8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DE5BA-FD00-62A2-6079-C37E5DED5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6C98289-556E-2F32-CA1D-C7EC296AD2D4}"/>
              </a:ext>
            </a:extLst>
          </p:cNvPr>
          <p:cNvSpPr txBox="1"/>
          <p:nvPr/>
        </p:nvSpPr>
        <p:spPr>
          <a:xfrm>
            <a:off x="986971" y="3454403"/>
            <a:ext cx="459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PUI : Universités de La Rochelle et Bordeaux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82A57-A9F6-AC20-4AA4-AF76FA92339F}"/>
              </a:ext>
            </a:extLst>
          </p:cNvPr>
          <p:cNvSpPr txBox="1"/>
          <p:nvPr/>
        </p:nvSpPr>
        <p:spPr>
          <a:xfrm>
            <a:off x="979717" y="3795489"/>
            <a:ext cx="766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SATT, ALLIS-NA, Pôle de compétitivité (</a:t>
            </a:r>
            <a:r>
              <a:rPr lang="fr-FR" dirty="0" err="1"/>
              <a:t>Cosmetic</a:t>
            </a:r>
            <a:r>
              <a:rPr lang="fr-FR" dirty="0"/>
              <a:t> Valley : Nathalie Simonin; …)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057D5E-7529-8080-F0A5-916292049935}"/>
              </a:ext>
            </a:extLst>
          </p:cNvPr>
          <p:cNvSpPr txBox="1"/>
          <p:nvPr/>
        </p:nvSpPr>
        <p:spPr>
          <a:xfrm>
            <a:off x="979717" y="3085071"/>
            <a:ext cx="1005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Région NA : Isabelle </a:t>
            </a:r>
            <a:r>
              <a:rPr lang="fr-FR" dirty="0" err="1"/>
              <a:t>Guiral</a:t>
            </a:r>
            <a:r>
              <a:rPr lang="fr-FR" dirty="0"/>
              <a:t> et Esmeralda Antunes : Transfert, Ecosystème Entreprise Santé/Cosmétique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76FB1C-E6FB-61CA-6261-0BED10DDB228}"/>
              </a:ext>
            </a:extLst>
          </p:cNvPr>
          <p:cNvSpPr txBox="1"/>
          <p:nvPr/>
        </p:nvSpPr>
        <p:spPr>
          <a:xfrm>
            <a:off x="972460" y="4136575"/>
            <a:ext cx="1121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ACTENA : Association des Organismes de Recherche et de Technologie en Nouvelle-Aquitaine (regroupement de 27 Centres de Transfert)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4FA364-8FF5-F2DD-A905-B04D558B313A}"/>
              </a:ext>
            </a:extLst>
          </p:cNvPr>
          <p:cNvSpPr txBox="1"/>
          <p:nvPr/>
        </p:nvSpPr>
        <p:spPr>
          <a:xfrm>
            <a:off x="239427" y="2587565"/>
            <a:ext cx="317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Discussions engagées avec :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17B51A5-C9BF-99C0-7ADF-E38AB8D752AC}"/>
              </a:ext>
            </a:extLst>
          </p:cNvPr>
          <p:cNvSpPr txBox="1"/>
          <p:nvPr/>
        </p:nvSpPr>
        <p:spPr>
          <a:xfrm>
            <a:off x="970536" y="5192089"/>
            <a:ext cx="205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>
                <a:highlight>
                  <a:srgbClr val="FFFF00"/>
                </a:highlight>
              </a:rPr>
              <a:t>AMI : VALCO-BIO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CD7C692-3563-89D6-80A2-AC30DE7DC59F}"/>
              </a:ext>
            </a:extLst>
          </p:cNvPr>
          <p:cNvSpPr txBox="1"/>
          <p:nvPr/>
        </p:nvSpPr>
        <p:spPr>
          <a:xfrm>
            <a:off x="970536" y="5561421"/>
            <a:ext cx="666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>
                <a:highlight>
                  <a:srgbClr val="FFFF00"/>
                </a:highlight>
              </a:rPr>
              <a:t>PEPR : </a:t>
            </a:r>
            <a:r>
              <a:rPr lang="fr-FR" dirty="0" err="1">
                <a:highlight>
                  <a:srgbClr val="FFFF00"/>
                </a:highlight>
              </a:rPr>
              <a:t>Cell</a:t>
            </a:r>
            <a:r>
              <a:rPr lang="fr-FR" dirty="0">
                <a:highlight>
                  <a:srgbClr val="FFFF00"/>
                </a:highlight>
              </a:rPr>
              <a:t>-ID, TRANSCEND-ID (validé mais pas encore commencé)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5AAA5C1-5872-6DE5-1B31-19C2E19AF446}"/>
              </a:ext>
            </a:extLst>
          </p:cNvPr>
          <p:cNvSpPr txBox="1"/>
          <p:nvPr/>
        </p:nvSpPr>
        <p:spPr>
          <a:xfrm>
            <a:off x="239427" y="157428"/>
            <a:ext cx="9966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Continuez l’identification de partenaires académiques et privés potentiels!!!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1FEEDD1-1AFD-A006-C2A1-67CFB1B2EB9C}"/>
              </a:ext>
            </a:extLst>
          </p:cNvPr>
          <p:cNvSpPr txBox="1"/>
          <p:nvPr/>
        </p:nvSpPr>
        <p:spPr>
          <a:xfrm>
            <a:off x="1430161" y="822029"/>
            <a:ext cx="934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Structurer les partenariats interdisciplinaires régionaux pour répondre aux besoins socio-économiques ou questions en lien avec la feuille de route régionale en Santé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9960D56-9F32-6C3C-A23D-0EBF5F0C1D75}"/>
              </a:ext>
            </a:extLst>
          </p:cNvPr>
          <p:cNvSpPr txBox="1"/>
          <p:nvPr/>
        </p:nvSpPr>
        <p:spPr>
          <a:xfrm>
            <a:off x="1437421" y="1729171"/>
            <a:ext cx="934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Synergie des partenaires pour répondre à des projets nationaux (ANR, PEPR) et internationaux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BFD397B-992B-7657-23A8-1009BA766F8A}"/>
              </a:ext>
            </a:extLst>
          </p:cNvPr>
          <p:cNvSpPr txBox="1"/>
          <p:nvPr/>
        </p:nvSpPr>
        <p:spPr>
          <a:xfrm>
            <a:off x="239427" y="4791979"/>
            <a:ext cx="1830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Projets à venir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01EA2F-796E-DEAF-C2AC-B0E57678FFBD}"/>
              </a:ext>
            </a:extLst>
          </p:cNvPr>
          <p:cNvSpPr txBox="1"/>
          <p:nvPr/>
        </p:nvSpPr>
        <p:spPr>
          <a:xfrm>
            <a:off x="239427" y="6088168"/>
            <a:ext cx="7013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Exemple de projets en cours / laboratoires partenaires identifiés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58242E-7A21-FF33-8906-8C489CDFBC97}"/>
              </a:ext>
            </a:extLst>
          </p:cNvPr>
          <p:cNvSpPr txBox="1"/>
          <p:nvPr/>
        </p:nvSpPr>
        <p:spPr>
          <a:xfrm>
            <a:off x="986971" y="6457500"/>
            <a:ext cx="355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K. Baranger; F. Morel; K. Boniface</a:t>
            </a:r>
          </a:p>
        </p:txBody>
      </p:sp>
    </p:spTree>
    <p:extLst>
      <p:ext uri="{BB962C8B-B14F-4D97-AF65-F5344CB8AC3E}">
        <p14:creationId xmlns:p14="http://schemas.microsoft.com/office/powerpoint/2010/main" val="197686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0485A-7664-B98B-7945-AAA7A7972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BFE713A-34CA-615B-2A54-AD0EF4B3F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56" y="0"/>
            <a:ext cx="1026695" cy="10371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AA692C4-6507-952B-5B18-9A3EDE375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79" t="19308" r="38027" b="3702"/>
          <a:stretch/>
        </p:blipFill>
        <p:spPr>
          <a:xfrm>
            <a:off x="1187116" y="143435"/>
            <a:ext cx="912195" cy="82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ED33C62-A378-4A05-4042-6A117BFEA2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46"/>
          <a:stretch/>
        </p:blipFill>
        <p:spPr>
          <a:xfrm>
            <a:off x="3620229" y="1238475"/>
            <a:ext cx="8285714" cy="54087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23675B5-E5C3-396F-36EB-B6DAB58ED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522" y="0"/>
            <a:ext cx="1549400" cy="7112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DE78D07-6D8F-3562-B498-33F3E6B6E46F}"/>
              </a:ext>
            </a:extLst>
          </p:cNvPr>
          <p:cNvSpPr txBox="1"/>
          <p:nvPr/>
        </p:nvSpPr>
        <p:spPr>
          <a:xfrm>
            <a:off x="3311356" y="599421"/>
            <a:ext cx="1565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HeparInfSkin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A7C19A5-D9ED-D923-60C0-7B049F5D35BE}"/>
              </a:ext>
            </a:extLst>
          </p:cNvPr>
          <p:cNvSpPr txBox="1"/>
          <p:nvPr/>
        </p:nvSpPr>
        <p:spPr>
          <a:xfrm>
            <a:off x="4973053" y="11764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Deciphering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Heparanase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mediated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Inflammatory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marine polysaccharide-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derived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inhibitor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2" descr="http://www.afmb.univ-mrs.fr/local/cache-vignettes/L900xH675/orga-web-fr-e7d59.jpg">
            <a:extLst>
              <a:ext uri="{FF2B5EF4-FFF2-40B4-BE49-F238E27FC236}">
                <a16:creationId xmlns:a16="http://schemas.microsoft.com/office/drawing/2014/main" id="{5E72DEA1-F7F3-1FF5-A54D-2B5298FD2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b="88148"/>
          <a:stretch/>
        </p:blipFill>
        <p:spPr bwMode="auto">
          <a:xfrm>
            <a:off x="1" y="1058781"/>
            <a:ext cx="2366820" cy="68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8B21FE5-1223-D7D3-8E25-36B8471E58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2361" y="1187117"/>
            <a:ext cx="1446176" cy="81256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4FECF1-7C13-65D6-6D74-CB0A509C9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79" t="19308" r="38027" b="3702"/>
          <a:stretch/>
        </p:blipFill>
        <p:spPr>
          <a:xfrm>
            <a:off x="3649290" y="1238475"/>
            <a:ext cx="762290" cy="69193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0E67879-31E6-C3F2-2EDD-6306A0222DA4}"/>
              </a:ext>
            </a:extLst>
          </p:cNvPr>
          <p:cNvSpPr txBox="1"/>
          <p:nvPr/>
        </p:nvSpPr>
        <p:spPr>
          <a:xfrm>
            <a:off x="-8020" y="1684423"/>
            <a:ext cx="164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Yves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Bourne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81F45861-4121-D6FC-4B26-A3CAAEE2E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1" y="2303474"/>
            <a:ext cx="1387859" cy="66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C4F19964-6F8D-A989-CE60-46CA0E30C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40" y="2337478"/>
            <a:ext cx="1057409" cy="66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http://litec.labo.univ-poitiers.fr/wp-content/uploads/sites/117/2015/02/Logo.jpg">
            <a:extLst>
              <a:ext uri="{FF2B5EF4-FFF2-40B4-BE49-F238E27FC236}">
                <a16:creationId xmlns:a16="http://schemas.microsoft.com/office/drawing/2014/main" id="{EAD801DB-74AA-C178-E98D-A6CEC43D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1" y="2423711"/>
            <a:ext cx="923405" cy="4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7212B9A-5A62-876C-9AF5-958953F6CDC7}"/>
              </a:ext>
            </a:extLst>
          </p:cNvPr>
          <p:cNvSpPr txBox="1"/>
          <p:nvPr/>
        </p:nvSpPr>
        <p:spPr>
          <a:xfrm>
            <a:off x="0" y="2894579"/>
            <a:ext cx="170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Pr. Franck Morel</a:t>
            </a:r>
          </a:p>
        </p:txBody>
      </p:sp>
      <p:pic>
        <p:nvPicPr>
          <p:cNvPr id="23" name="Image 22" descr="logo_lienss_UMR7266.jpg">
            <a:extLst>
              <a:ext uri="{FF2B5EF4-FFF2-40B4-BE49-F238E27FC236}">
                <a16:creationId xmlns:a16="http://schemas.microsoft.com/office/drawing/2014/main" id="{33902157-4891-7DBE-2225-9D6647AD414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8"/>
          <a:stretch/>
        </p:blipFill>
        <p:spPr>
          <a:xfrm>
            <a:off x="164043" y="126977"/>
            <a:ext cx="937420" cy="841461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0C9B6454-E19F-5FC0-34F3-A208A0C02AC3}"/>
              </a:ext>
            </a:extLst>
          </p:cNvPr>
          <p:cNvSpPr txBox="1"/>
          <p:nvPr/>
        </p:nvSpPr>
        <p:spPr>
          <a:xfrm>
            <a:off x="-8020" y="3561347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2022-2026 : 664 k€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4F4C4E5-2D30-DB21-9EED-CAA2C918A636}"/>
              </a:ext>
            </a:extLst>
          </p:cNvPr>
          <p:cNvSpPr txBox="1"/>
          <p:nvPr/>
        </p:nvSpPr>
        <p:spPr>
          <a:xfrm>
            <a:off x="-8020" y="4211049"/>
            <a:ext cx="2638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researchers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3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PhD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post-doc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M2 students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78FF6D0-2D9F-512A-482E-3B94893BA545}"/>
              </a:ext>
            </a:extLst>
          </p:cNvPr>
          <p:cNvSpPr txBox="1"/>
          <p:nvPr/>
        </p:nvSpPr>
        <p:spPr>
          <a:xfrm>
            <a:off x="-8020" y="6211669"/>
            <a:ext cx="42351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Biochemistry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pharmacology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immunology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biophysics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vivo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experiments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DEB3AAE-617F-2B06-8F53-FA0C7BC60CED}"/>
              </a:ext>
            </a:extLst>
          </p:cNvPr>
          <p:cNvCxnSpPr/>
          <p:nvPr/>
        </p:nvCxnSpPr>
        <p:spPr>
          <a:xfrm flipV="1">
            <a:off x="0" y="999531"/>
            <a:ext cx="12192000" cy="59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9700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864</Words>
  <Application>Microsoft Macintosh PowerPoint</Application>
  <PresentationFormat>Grand écran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Thème Office</vt:lpstr>
      <vt:lpstr>1_Thème Office</vt:lpstr>
      <vt:lpstr>Projet transverse « PEAU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PEAU à travers les 4 axes ?</vt:lpstr>
      <vt:lpstr>Des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Noël RICHARD</dc:creator>
  <cp:lastModifiedBy>Kevin Baranger</cp:lastModifiedBy>
  <cp:revision>38</cp:revision>
  <dcterms:created xsi:type="dcterms:W3CDTF">2025-05-24T14:13:09Z</dcterms:created>
  <dcterms:modified xsi:type="dcterms:W3CDTF">2025-05-26T03:59:51Z</dcterms:modified>
</cp:coreProperties>
</file>