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46" r:id="rId4"/>
    <p:sldId id="349" r:id="rId5"/>
    <p:sldId id="368" r:id="rId6"/>
    <p:sldId id="347" r:id="rId7"/>
    <p:sldId id="348" r:id="rId8"/>
    <p:sldId id="364" r:id="rId9"/>
    <p:sldId id="261" r:id="rId10"/>
    <p:sldId id="353" r:id="rId11"/>
    <p:sldId id="356" r:id="rId12"/>
    <p:sldId id="357" r:id="rId13"/>
    <p:sldId id="358" r:id="rId14"/>
    <p:sldId id="359" r:id="rId15"/>
    <p:sldId id="352" r:id="rId16"/>
    <p:sldId id="266" r:id="rId17"/>
    <p:sldId id="354" r:id="rId18"/>
    <p:sldId id="355" r:id="rId19"/>
    <p:sldId id="360" r:id="rId20"/>
    <p:sldId id="361" r:id="rId21"/>
    <p:sldId id="362" r:id="rId22"/>
    <p:sldId id="365" r:id="rId23"/>
    <p:sldId id="366" r:id="rId24"/>
    <p:sldId id="367" r:id="rId25"/>
    <p:sldId id="262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8080"/>
    <a:srgbClr val="FFFFFF"/>
    <a:srgbClr val="F5FFFF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81" y="1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B89DFB63-B613-4ECA-8864-438D5DB9279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3029429">
                <a:moveTo>
                  <a:pt x="0" y="0"/>
                </a:moveTo>
                <a:lnTo>
                  <a:pt x="18288000" y="0"/>
                </a:lnTo>
                <a:lnTo>
                  <a:pt x="18288000" y="13029428"/>
                </a:lnTo>
                <a:lnTo>
                  <a:pt x="0" y="130294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179" b="-20179"/>
            </a:stretch>
          </a:blipFill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A571DA2-956A-4A84-BEF1-11599E021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FFFFFF">
              <a:alpha val="81961"/>
            </a:srgbClr>
          </a:solidFill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9763C8-B41A-4C1F-AD38-F2B95A4CB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16711"/>
          </a:xfrm>
          <a:solidFill>
            <a:srgbClr val="F5FFFF">
              <a:alpha val="64706"/>
            </a:srgb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292AA2-5226-4B02-84AB-363ECE6D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rgbClr val="FFFFFF">
              <a:alpha val="69020"/>
            </a:srgbClr>
          </a:solidFill>
        </p:spPr>
        <p:txBody>
          <a:bodyPr/>
          <a:lstStyle/>
          <a:p>
            <a:fld id="{9379E24A-9A27-4F75-AB4D-DA5E1673C898}" type="datetimeFigureOut">
              <a:rPr lang="fr-FR" smtClean="0"/>
              <a:t>24/05/2025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261C4F-1E01-4D66-B199-F8038BF1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FFFF">
              <a:alpha val="69020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A7F2C1-A1C0-4DDE-A9DA-5943A60C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FFFFFF">
              <a:alpha val="69020"/>
            </a:srgbClr>
          </a:solidFill>
        </p:spPr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C26159A4-3E2B-4689-BDA5-5C4512012593}"/>
              </a:ext>
            </a:extLst>
          </p:cNvPr>
          <p:cNvSpPr>
            <a:spLocks noChangeAspect="1"/>
          </p:cNvSpPr>
          <p:nvPr userDrawn="1"/>
        </p:nvSpPr>
        <p:spPr>
          <a:xfrm>
            <a:off x="-133350" y="5141075"/>
            <a:ext cx="3060331" cy="1332000"/>
          </a:xfrm>
          <a:custGeom>
            <a:avLst/>
            <a:gdLst/>
            <a:ahLst/>
            <a:cxnLst/>
            <a:rect l="l" t="t" r="r" b="b"/>
            <a:pathLst>
              <a:path w="5374516" h="2339242">
                <a:moveTo>
                  <a:pt x="0" y="0"/>
                </a:moveTo>
                <a:lnTo>
                  <a:pt x="5374516" y="0"/>
                </a:lnTo>
                <a:lnTo>
                  <a:pt x="5374516" y="2339242"/>
                </a:lnTo>
                <a:lnTo>
                  <a:pt x="0" y="2339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6A1D2F4-10DB-4763-8819-AE11A69A891B}"/>
              </a:ext>
            </a:extLst>
          </p:cNvPr>
          <p:cNvSpPr>
            <a:spLocks noChangeAspect="1"/>
          </p:cNvSpPr>
          <p:nvPr userDrawn="1"/>
        </p:nvSpPr>
        <p:spPr>
          <a:xfrm>
            <a:off x="9816518" y="5352375"/>
            <a:ext cx="2096295" cy="972000"/>
          </a:xfrm>
          <a:custGeom>
            <a:avLst/>
            <a:gdLst/>
            <a:ahLst/>
            <a:cxnLst/>
            <a:rect l="l" t="t" r="r" b="b"/>
            <a:pathLst>
              <a:path w="3250609" h="1507227">
                <a:moveTo>
                  <a:pt x="0" y="0"/>
                </a:moveTo>
                <a:lnTo>
                  <a:pt x="3250609" y="0"/>
                </a:lnTo>
                <a:lnTo>
                  <a:pt x="3250609" y="1507227"/>
                </a:lnTo>
                <a:lnTo>
                  <a:pt x="0" y="15072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2596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BBFE38-887A-47EF-A1BE-ADBC50FE4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35C5FE2-7F8D-4BA0-A5EA-A2E3B68EE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2B1011-1B91-44B4-AA99-2C7EF2FF5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44C17F-2AFD-42D0-A4F5-DA7327744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24A-9A27-4F75-AB4D-DA5E1673C898}" type="datetimeFigureOut">
              <a:rPr lang="fr-FR" smtClean="0"/>
              <a:t>24/05/2025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EA2060-C989-4083-9F99-D51E7EEE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57E555-CC5E-492F-BCDC-C6611865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85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4C60BF-FB71-47EF-A4C7-D302A33D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22D7C5-AB10-4E1C-AB9F-1755D6149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469A00-079B-4801-8229-A02CA27C4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24A-9A27-4F75-AB4D-DA5E1673C898}" type="datetimeFigureOut">
              <a:rPr lang="fr-FR" smtClean="0"/>
              <a:t>24/05/2025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64D33C-AA34-4550-A3A0-3FBAEB98B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550A79-499D-4391-8303-588FCD01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48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648FF2B-C1DD-4516-8085-85940D5D1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A13802D-943A-4D04-BE52-3082E73CE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309016-1DC6-486A-B546-93FE00F4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24A-9A27-4F75-AB4D-DA5E1673C898}" type="datetimeFigureOut">
              <a:rPr lang="fr-FR" smtClean="0"/>
              <a:t>24/05/2025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ED1566-A0A6-4629-BEFF-04024A52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FA007D-AE3E-4EFA-8AB0-158681AB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16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EB2CA3-5BF3-4615-BA7B-F48D8C522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1450ED-B369-4D81-A521-A12C6D428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D3B662-7CE5-4961-A904-B86ECF4C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24A-9A27-4F75-AB4D-DA5E1673C898}" type="datetimeFigureOut">
              <a:rPr lang="fr-FR" smtClean="0"/>
              <a:t>24/05/2025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36A0BF-BFC8-4F63-AE15-67B7C0D36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DBEB30-4721-443D-981A-D3D3121E1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25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90D3C24E-51E9-4A3C-8808-F4080C07F2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3029429">
                <a:moveTo>
                  <a:pt x="0" y="0"/>
                </a:moveTo>
                <a:lnTo>
                  <a:pt x="18288000" y="0"/>
                </a:lnTo>
                <a:lnTo>
                  <a:pt x="18288000" y="13029428"/>
                </a:lnTo>
                <a:lnTo>
                  <a:pt x="0" y="130294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179" b="-20179"/>
            </a:stretch>
          </a:blipFill>
        </p:spPr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BD5C1A4C-558F-45C3-9867-3A1AB6AEE960}"/>
              </a:ext>
            </a:extLst>
          </p:cNvPr>
          <p:cNvSpPr>
            <a:spLocks noChangeAspect="1"/>
          </p:cNvSpPr>
          <p:nvPr userDrawn="1"/>
        </p:nvSpPr>
        <p:spPr>
          <a:xfrm>
            <a:off x="-133350" y="-135775"/>
            <a:ext cx="3060331" cy="1332000"/>
          </a:xfrm>
          <a:custGeom>
            <a:avLst/>
            <a:gdLst/>
            <a:ahLst/>
            <a:cxnLst/>
            <a:rect l="l" t="t" r="r" b="b"/>
            <a:pathLst>
              <a:path w="5374516" h="2339242">
                <a:moveTo>
                  <a:pt x="0" y="0"/>
                </a:moveTo>
                <a:lnTo>
                  <a:pt x="5374516" y="0"/>
                </a:lnTo>
                <a:lnTo>
                  <a:pt x="5374516" y="2339242"/>
                </a:lnTo>
                <a:lnTo>
                  <a:pt x="0" y="2339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ACD8114-DEA6-4B66-A8B0-8832C201715C}"/>
              </a:ext>
            </a:extLst>
          </p:cNvPr>
          <p:cNvSpPr>
            <a:spLocks noChangeAspect="1"/>
          </p:cNvSpPr>
          <p:nvPr userDrawn="1"/>
        </p:nvSpPr>
        <p:spPr>
          <a:xfrm>
            <a:off x="9816518" y="75525"/>
            <a:ext cx="2096295" cy="972000"/>
          </a:xfrm>
          <a:custGeom>
            <a:avLst/>
            <a:gdLst/>
            <a:ahLst/>
            <a:cxnLst/>
            <a:rect l="l" t="t" r="r" b="b"/>
            <a:pathLst>
              <a:path w="3250609" h="1507227">
                <a:moveTo>
                  <a:pt x="0" y="0"/>
                </a:moveTo>
                <a:lnTo>
                  <a:pt x="3250609" y="0"/>
                </a:lnTo>
                <a:lnTo>
                  <a:pt x="3250609" y="1507227"/>
                </a:lnTo>
                <a:lnTo>
                  <a:pt x="0" y="15072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5C50CD-8D51-4524-B1B9-E1EA8225B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4275"/>
            <a:ext cx="10515600" cy="972000"/>
          </a:xfrm>
          <a:solidFill>
            <a:srgbClr val="FFFFFF">
              <a:alpha val="81961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defRPr lang="fr-FR" sz="6000"/>
            </a:lvl1pPr>
          </a:lstStyle>
          <a:p>
            <a:pPr lvl="0" algn="ctr"/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A2FC60-D61D-428A-A77D-05B678771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505450"/>
            <a:ext cx="10515600" cy="584200"/>
          </a:xfrm>
          <a:solidFill>
            <a:srgbClr val="F5FFFF">
              <a:alpha val="64706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fr-FR" sz="2400" smtClean="0"/>
            </a:lvl1pPr>
          </a:lstStyle>
          <a:p>
            <a:pPr marL="0" lvl="0" indent="0" algn="ctr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11169A-F0E1-4DDC-B05D-1344680CF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rgbClr val="FFFFFF">
              <a:alpha val="69020"/>
            </a:srgbClr>
          </a:solidFill>
        </p:spPr>
        <p:txBody>
          <a:bodyPr vert="horz" lIns="91440" tIns="45720" rIns="91440" bIns="45720" rtlCol="0" anchor="ctr"/>
          <a:lstStyle>
            <a:lvl1pPr>
              <a:defRPr lang="fr-FR" smtClean="0"/>
            </a:lvl1pPr>
          </a:lstStyle>
          <a:p>
            <a:fld id="{9379E24A-9A27-4F75-AB4D-DA5E1673C898}" type="datetimeFigureOut">
              <a:rPr lang="fr-FR" smtClean="0"/>
              <a:pPr/>
              <a:t>24/05/2025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003691-48F5-4EBA-99D0-B848266D1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FFFF">
              <a:alpha val="69020"/>
            </a:srgbClr>
          </a:solidFill>
        </p:spPr>
        <p:txBody>
          <a:bodyPr vert="horz" lIns="91440" tIns="45720" rIns="91440" bIns="45720" rtlCol="0" anchor="ctr"/>
          <a:lstStyle>
            <a:lvl1pPr>
              <a:defRPr lang="fr-FR"/>
            </a:lvl1pPr>
          </a:lstStyle>
          <a:p>
            <a:pPr algn="l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2C5F07-88E8-47B0-B659-BE2FE92F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FFFFFF">
              <a:alpha val="69020"/>
            </a:srgbClr>
          </a:solidFill>
        </p:spPr>
        <p:txBody>
          <a:bodyPr vert="horz" lIns="91440" tIns="45720" rIns="91440" bIns="45720" rtlCol="0" anchor="ctr"/>
          <a:lstStyle>
            <a:lvl1pPr>
              <a:defRPr lang="fr-FR" smtClean="0"/>
            </a:lvl1pPr>
          </a:lstStyle>
          <a:p>
            <a:pPr algn="l"/>
            <a:fld id="{CD99B262-D46F-4DE1-8115-B93F69963C6A}" type="slidenum">
              <a:rPr lang="fr-FR" smtClean="0"/>
              <a:pPr algn="l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72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sou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71DA2-956A-4A84-BEF1-11599E021B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4029075"/>
            <a:ext cx="10239375" cy="1316038"/>
          </a:xfrm>
          <a:solidFill>
            <a:srgbClr val="FFFFFF">
              <a:alpha val="81961"/>
            </a:srgbClr>
          </a:solidFill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FR" dirty="0"/>
              <a:t>Modifiez le style de sous-section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9763C8-B41A-4C1F-AD38-F2B95A4CB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505450"/>
            <a:ext cx="10239374" cy="714375"/>
          </a:xfrm>
          <a:solidFill>
            <a:srgbClr val="F5FFFF">
              <a:alpha val="64706"/>
            </a:srgb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292AA2-5226-4B02-84AB-363ECE6D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rgbClr val="FFFFFF">
              <a:alpha val="69020"/>
            </a:srgbClr>
          </a:solidFill>
        </p:spPr>
        <p:txBody>
          <a:bodyPr/>
          <a:lstStyle/>
          <a:p>
            <a:fld id="{9379E24A-9A27-4F75-AB4D-DA5E1673C898}" type="datetimeFigureOut">
              <a:rPr lang="fr-FR" smtClean="0"/>
              <a:t>24/05/2025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261C4F-1E01-4D66-B199-F8038BF1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FFFF">
              <a:alpha val="69020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A7F2C1-A1C0-4DDE-A9DA-5943A60C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FFFFFF">
              <a:alpha val="69020"/>
            </a:srgbClr>
          </a:solidFill>
        </p:spPr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2E471535-5DCB-40ED-9173-D984AD0BBB86}"/>
              </a:ext>
            </a:extLst>
          </p:cNvPr>
          <p:cNvSpPr>
            <a:spLocks noChangeAspect="1"/>
          </p:cNvSpPr>
          <p:nvPr userDrawn="1"/>
        </p:nvSpPr>
        <p:spPr>
          <a:xfrm>
            <a:off x="-133350" y="-107200"/>
            <a:ext cx="3060331" cy="1332000"/>
          </a:xfrm>
          <a:custGeom>
            <a:avLst/>
            <a:gdLst/>
            <a:ahLst/>
            <a:cxnLst/>
            <a:rect l="l" t="t" r="r" b="b"/>
            <a:pathLst>
              <a:path w="5374516" h="2339242">
                <a:moveTo>
                  <a:pt x="0" y="0"/>
                </a:moveTo>
                <a:lnTo>
                  <a:pt x="5374516" y="0"/>
                </a:lnTo>
                <a:lnTo>
                  <a:pt x="5374516" y="2339242"/>
                </a:lnTo>
                <a:lnTo>
                  <a:pt x="0" y="2339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prstClr val="black"/>
                <a:schemeClr val="tx2">
                  <a:lumMod val="50000"/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B46B49F-7861-4DC3-952C-DB97774532B0}"/>
              </a:ext>
            </a:extLst>
          </p:cNvPr>
          <p:cNvSpPr>
            <a:spLocks noChangeAspect="1"/>
          </p:cNvSpPr>
          <p:nvPr userDrawn="1"/>
        </p:nvSpPr>
        <p:spPr>
          <a:xfrm>
            <a:off x="9816518" y="104100"/>
            <a:ext cx="2096295" cy="972000"/>
          </a:xfrm>
          <a:custGeom>
            <a:avLst/>
            <a:gdLst/>
            <a:ahLst/>
            <a:cxnLst/>
            <a:rect l="l" t="t" r="r" b="b"/>
            <a:pathLst>
              <a:path w="3250609" h="1507227">
                <a:moveTo>
                  <a:pt x="0" y="0"/>
                </a:moveTo>
                <a:lnTo>
                  <a:pt x="3250609" y="0"/>
                </a:lnTo>
                <a:lnTo>
                  <a:pt x="3250609" y="1507227"/>
                </a:lnTo>
                <a:lnTo>
                  <a:pt x="0" y="15072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tx2">
                  <a:lumMod val="50000"/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2885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9900F0-A324-40F7-B3A4-CEA09C2C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1ABD98-8D6E-4B63-BE50-BD255E8B4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7A0968-DD5B-41EF-9F03-728079760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172D39-5F06-436F-92BC-C673E79D1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24A-9A27-4F75-AB4D-DA5E1673C898}" type="datetimeFigureOut">
              <a:rPr lang="fr-FR" smtClean="0"/>
              <a:t>24/05/2025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C38894-AA22-4A31-8ABF-2506BA674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8F5360-C88F-43E0-97BF-CDD988F6B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96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73C3EA-9A33-4E6F-B25E-9C7F50BD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BDA3BD-10E2-4B7B-8599-9ADDD2A89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81113"/>
            <a:ext cx="5157787" cy="823912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71C877-30F2-4899-82B7-1F7160FFC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97100"/>
            <a:ext cx="5157787" cy="3992563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85EE1A1-D813-4784-8C3A-9B3AC1ECE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81113"/>
            <a:ext cx="5183188" cy="823912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9C30B99-CE2D-4AC5-A7EB-73C99B6205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97100"/>
            <a:ext cx="5183188" cy="39925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B6AD4D-A954-4F0E-A533-EE0A48091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24A-9A27-4F75-AB4D-DA5E1673C898}" type="datetimeFigureOut">
              <a:rPr lang="fr-FR" smtClean="0"/>
              <a:t>24/05/2025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612A975-148F-458F-8089-060F10ED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C3231D-1C42-430E-A048-5CC7D8D8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89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CC58E2-27EC-4954-AC95-9BE65AC5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6392E33-C638-4097-A70D-7A816E92F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24A-9A27-4F75-AB4D-DA5E1673C898}" type="datetimeFigureOut">
              <a:rPr lang="fr-FR" smtClean="0"/>
              <a:t>24/05/2025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0CA4D0-1A0D-4E14-82EF-A026F82D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413347-6000-4E13-BD22-4C44ED97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26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2E132B1-55C7-46A2-A360-6E12E21B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24A-9A27-4F75-AB4D-DA5E1673C898}" type="datetimeFigureOut">
              <a:rPr lang="fr-FR" smtClean="0"/>
              <a:t>24/05/2025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0A3F2E4-5E0D-4489-860A-3E73A7B7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F65540-4D31-4C50-AB16-5B552C378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19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543CA5-EB57-4785-8EE3-40EAD19E1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A0034E-3163-4C84-A866-BDC74FFB5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A74719-3B7C-47B5-B28B-FD7BDE948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AC3E2F-F631-4A4D-983D-1C69CF1F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24A-9A27-4F75-AB4D-DA5E1673C898}" type="datetimeFigureOut">
              <a:rPr lang="fr-FR" smtClean="0"/>
              <a:t>24/05/2025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BDD54D-3613-4F8E-8BB6-BA687B15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5934E4-A397-4CC1-A99E-48064A8EF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87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836CA032-7FA8-4116-BDC9-AD67AD91F1C3}"/>
              </a:ext>
            </a:extLst>
          </p:cNvPr>
          <p:cNvSpPr/>
          <p:nvPr userDrawn="1"/>
        </p:nvSpPr>
        <p:spPr>
          <a:xfrm>
            <a:off x="0" y="-21839"/>
            <a:ext cx="12192000" cy="6879840"/>
          </a:xfrm>
          <a:custGeom>
            <a:avLst/>
            <a:gdLst/>
            <a:ahLst/>
            <a:cxnLst/>
            <a:rect l="l" t="t" r="r" b="b"/>
            <a:pathLst>
              <a:path w="18288000" h="13029429">
                <a:moveTo>
                  <a:pt x="0" y="0"/>
                </a:moveTo>
                <a:lnTo>
                  <a:pt x="18288000" y="0"/>
                </a:lnTo>
                <a:lnTo>
                  <a:pt x="18288000" y="13029428"/>
                </a:lnTo>
                <a:lnTo>
                  <a:pt x="0" y="1302942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7999"/>
            </a:blip>
            <a:stretch>
              <a:fillRect t="-20179" b="-20179"/>
            </a:stretch>
          </a:blipFill>
        </p:spPr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59A6003-9500-4C35-B614-5C3C338B2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0FCF17-F35F-4955-8D69-F4BB83761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BB922A-05BC-4B87-8B9C-43432AB895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9E24A-9A27-4F75-AB4D-DA5E1673C898}" type="datetimeFigureOut">
              <a:rPr lang="fr-FR" smtClean="0"/>
              <a:t>24/05/2025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54F7B2-24EB-44C7-8A11-21A5FDCE60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52F086-5007-433A-8B82-CB2B5A999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45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99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vectors/attention-mise-en-garde-297169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354E77-8E68-4F57-A5F4-7201A9DAC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Vie des axes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97F9B0-AFFE-4CE2-AAD1-DB72CFB5D8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Actions et perspectives</a:t>
            </a:r>
            <a:br>
              <a:rPr lang="fr-FR" sz="4000" dirty="0"/>
            </a:br>
            <a:r>
              <a:rPr lang="fr-FR" sz="4000" dirty="0"/>
              <a:t>10h30-11h00</a:t>
            </a:r>
          </a:p>
        </p:txBody>
      </p:sp>
    </p:spTree>
    <p:extLst>
      <p:ext uri="{BB962C8B-B14F-4D97-AF65-F5344CB8AC3E}">
        <p14:creationId xmlns:p14="http://schemas.microsoft.com/office/powerpoint/2010/main" val="315727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D731A4D-A773-4065-BEAF-BE82BF54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« Une seule santé » : l’</a:t>
            </a:r>
            <a:r>
              <a:rPr lang="fr-FR" i="1" dirty="0"/>
              <a:t>O</a:t>
            </a:r>
            <a:r>
              <a:rPr lang="fr-FR" dirty="0"/>
              <a:t>pportunité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F9E6C4F-434C-4627-A9DA-999537A92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4"/>
            <a:ext cx="10515600" cy="5572126"/>
          </a:xfrm>
        </p:spPr>
        <p:txBody>
          <a:bodyPr>
            <a:normAutofit/>
          </a:bodyPr>
          <a:lstStyle/>
          <a:p>
            <a:r>
              <a:rPr lang="fr-FR" dirty="0"/>
              <a:t>Chaque axe dispose</a:t>
            </a:r>
          </a:p>
          <a:p>
            <a:pPr lvl="1"/>
            <a:r>
              <a:rPr lang="fr-FR" dirty="0"/>
              <a:t>D’une capacité humaine à fort impact</a:t>
            </a:r>
          </a:p>
          <a:p>
            <a:pPr lvl="2"/>
            <a:r>
              <a:rPr lang="fr-FR" dirty="0"/>
              <a:t>Des leaders nationaux et internationaux</a:t>
            </a:r>
          </a:p>
          <a:p>
            <a:pPr lvl="2"/>
            <a:r>
              <a:rPr lang="fr-FR" dirty="0" err="1"/>
              <a:t>Oeuvrant</a:t>
            </a:r>
            <a:r>
              <a:rPr lang="fr-FR" dirty="0"/>
              <a:t> dans des projets « santé »</a:t>
            </a:r>
          </a:p>
          <a:p>
            <a:pPr lvl="2"/>
            <a:r>
              <a:rPr lang="fr-FR" dirty="0"/>
              <a:t>Avec des partenaires internationaux récurrents</a:t>
            </a:r>
          </a:p>
          <a:p>
            <a:pPr lvl="1"/>
            <a:r>
              <a:rPr lang="fr-FR" dirty="0"/>
              <a:t>De moyens expérimentaux et cliniques importants ou uniques</a:t>
            </a:r>
          </a:p>
          <a:p>
            <a:pPr lvl="2"/>
            <a:r>
              <a:rPr lang="fr-FR" dirty="0"/>
              <a:t>Mais accessibles à certains seulement</a:t>
            </a:r>
          </a:p>
          <a:p>
            <a:pPr lvl="2"/>
            <a:r>
              <a:rPr lang="fr-FR" dirty="0"/>
              <a:t>Une problématique commune d’accès aux données</a:t>
            </a:r>
          </a:p>
          <a:p>
            <a:pPr lvl="1"/>
            <a:r>
              <a:rPr lang="fr-FR" dirty="0"/>
              <a:t>Est déjà intégré dans des programmes d’ambition nationale/européenne</a:t>
            </a:r>
          </a:p>
          <a:p>
            <a:pPr lvl="2"/>
            <a:r>
              <a:rPr lang="fr-FR" dirty="0"/>
              <a:t>Un savoir-faire atomisé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9531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D731A4D-A773-4065-BEAF-BE82BF54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« Une seule santé » : l’</a:t>
            </a:r>
            <a:r>
              <a:rPr lang="fr-FR" i="1" dirty="0"/>
              <a:t>O</a:t>
            </a:r>
            <a:r>
              <a:rPr lang="fr-FR" dirty="0"/>
              <a:t>pportunité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F9E6C4F-434C-4627-A9DA-999537A92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4"/>
            <a:ext cx="10515600" cy="5572126"/>
          </a:xfrm>
        </p:spPr>
        <p:txBody>
          <a:bodyPr>
            <a:normAutofit/>
          </a:bodyPr>
          <a:lstStyle/>
          <a:p>
            <a:r>
              <a:rPr lang="fr-FR" dirty="0"/>
              <a:t>Chaque axe dispose</a:t>
            </a:r>
          </a:p>
          <a:p>
            <a:pPr lvl="1"/>
            <a:r>
              <a:rPr lang="fr-FR" dirty="0"/>
              <a:t>D’une capacité humaine à fort impact</a:t>
            </a:r>
          </a:p>
          <a:p>
            <a:pPr lvl="1"/>
            <a:r>
              <a:rPr lang="fr-FR" dirty="0"/>
              <a:t>De moyens expérimentaux et cliniques importants ou uniques</a:t>
            </a:r>
          </a:p>
          <a:p>
            <a:r>
              <a:rPr lang="fr-FR" sz="3200" dirty="0">
                <a:solidFill>
                  <a:srgbClr val="C00000"/>
                </a:solidFill>
              </a:rPr>
              <a:t>L’ensemble des axes est une </a:t>
            </a:r>
            <a:r>
              <a:rPr lang="fr-FR" sz="3900" dirty="0">
                <a:solidFill>
                  <a:srgbClr val="C00000"/>
                </a:solidFill>
              </a:rPr>
              <a:t>opportunité unique</a:t>
            </a:r>
            <a:endParaRPr lang="fr-FR" sz="3200" dirty="0">
              <a:solidFill>
                <a:srgbClr val="C00000"/>
              </a:solidFill>
            </a:endParaRPr>
          </a:p>
          <a:p>
            <a:pPr lvl="1"/>
            <a:r>
              <a:rPr lang="fr-FR" dirty="0"/>
              <a:t>Impact « une seule santé » </a:t>
            </a:r>
            <a:r>
              <a:rPr lang="fr-FR" b="1" dirty="0">
                <a:solidFill>
                  <a:srgbClr val="0070C0"/>
                </a:solidFill>
                <a:sym typeface="Wingdings" panose="05000000000000000000" pitchFamily="2" charset="2"/>
              </a:rPr>
              <a:t> L’attente européenne et nationale</a:t>
            </a:r>
            <a:endParaRPr lang="fr-FR" dirty="0"/>
          </a:p>
          <a:p>
            <a:pPr lvl="2"/>
            <a:r>
              <a:rPr lang="fr-FR" dirty="0"/>
              <a:t>Plus vite : paralléliser et coordonner les efforts pluridisciplinaires</a:t>
            </a:r>
          </a:p>
          <a:p>
            <a:pPr lvl="2"/>
            <a:r>
              <a:rPr lang="fr-FR" dirty="0"/>
              <a:t>Plus fort : Optimiser toutes les dimensions en même temps 	</a:t>
            </a:r>
          </a:p>
          <a:p>
            <a:pPr lvl="2"/>
            <a:r>
              <a:rPr lang="fr-FR" dirty="0"/>
              <a:t>Plus personnalisée : intègre toutes les dimensions humaines et sociétales</a:t>
            </a:r>
          </a:p>
        </p:txBody>
      </p:sp>
    </p:spTree>
    <p:extLst>
      <p:ext uri="{BB962C8B-B14F-4D97-AF65-F5344CB8AC3E}">
        <p14:creationId xmlns:p14="http://schemas.microsoft.com/office/powerpoint/2010/main" val="2130182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D731A4D-A773-4065-BEAF-BE82BF54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« Une seule santé » : l’</a:t>
            </a:r>
            <a:r>
              <a:rPr lang="fr-FR" i="1" dirty="0"/>
              <a:t>O</a:t>
            </a:r>
            <a:r>
              <a:rPr lang="fr-FR" dirty="0"/>
              <a:t>pportunité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F9E6C4F-434C-4627-A9DA-999537A92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4"/>
            <a:ext cx="10515600" cy="5572126"/>
          </a:xfrm>
        </p:spPr>
        <p:txBody>
          <a:bodyPr>
            <a:normAutofit/>
          </a:bodyPr>
          <a:lstStyle/>
          <a:p>
            <a:r>
              <a:rPr lang="fr-FR" dirty="0"/>
              <a:t>Chaque axe dispose</a:t>
            </a:r>
          </a:p>
          <a:p>
            <a:pPr lvl="1"/>
            <a:r>
              <a:rPr lang="fr-FR" dirty="0"/>
              <a:t>D’une capacité humaine à fort impact</a:t>
            </a:r>
          </a:p>
          <a:p>
            <a:pPr lvl="1"/>
            <a:r>
              <a:rPr lang="fr-FR" dirty="0"/>
              <a:t>De moyens expérimentaux et cliniques importants ou uniques</a:t>
            </a:r>
          </a:p>
          <a:p>
            <a:r>
              <a:rPr lang="fr-FR" sz="3200" dirty="0">
                <a:solidFill>
                  <a:srgbClr val="C00000"/>
                </a:solidFill>
              </a:rPr>
              <a:t>L’ensemble des axes est une </a:t>
            </a:r>
            <a:r>
              <a:rPr lang="fr-FR" sz="3900" dirty="0">
                <a:solidFill>
                  <a:srgbClr val="C00000"/>
                </a:solidFill>
              </a:rPr>
              <a:t>opportunité unique</a:t>
            </a:r>
            <a:endParaRPr lang="fr-FR" sz="3200" dirty="0">
              <a:solidFill>
                <a:srgbClr val="C00000"/>
              </a:solidFill>
            </a:endParaRPr>
          </a:p>
          <a:p>
            <a:pPr lvl="1"/>
            <a:r>
              <a:rPr lang="fr-FR" dirty="0"/>
              <a:t>Impact « une seule santé » </a:t>
            </a:r>
            <a:r>
              <a:rPr lang="fr-FR" dirty="0">
                <a:solidFill>
                  <a:srgbClr val="0070C0"/>
                </a:solidFill>
                <a:sym typeface="Wingdings" panose="05000000000000000000" pitchFamily="2" charset="2"/>
              </a:rPr>
              <a:t> L’attente européenne et nationale</a:t>
            </a:r>
            <a:endParaRPr lang="fr-FR" dirty="0"/>
          </a:p>
          <a:p>
            <a:pPr lvl="1"/>
            <a:r>
              <a:rPr lang="fr-FR" b="1" dirty="0"/>
              <a:t>Minimise les risques </a:t>
            </a:r>
          </a:p>
          <a:p>
            <a:pPr lvl="2"/>
            <a:r>
              <a:rPr lang="fr-FR" dirty="0"/>
              <a:t>Des acteurs coordonnés sur un seul territoire</a:t>
            </a:r>
          </a:p>
          <a:p>
            <a:pPr lvl="2"/>
            <a:r>
              <a:rPr lang="fr-FR" dirty="0"/>
              <a:t>Une ressource de plus de 250 chercheurs</a:t>
            </a:r>
          </a:p>
          <a:p>
            <a:pPr lvl="2"/>
            <a:r>
              <a:rPr lang="fr-FR" dirty="0"/>
              <a:t>L’ensemble possède tous les équipements de dernière génération</a:t>
            </a:r>
          </a:p>
          <a:p>
            <a:pPr lvl="2"/>
            <a:r>
              <a:rPr lang="fr-FR" dirty="0"/>
              <a:t>Les associations de patients appuient le projet et veulent s’impliquer</a:t>
            </a:r>
          </a:p>
        </p:txBody>
      </p:sp>
    </p:spTree>
    <p:extLst>
      <p:ext uri="{BB962C8B-B14F-4D97-AF65-F5344CB8AC3E}">
        <p14:creationId xmlns:p14="http://schemas.microsoft.com/office/powerpoint/2010/main" val="201048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D731A4D-A773-4065-BEAF-BE82BF54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« Une seule santé » : l’</a:t>
            </a:r>
            <a:r>
              <a:rPr lang="fr-FR" i="1" dirty="0"/>
              <a:t>O</a:t>
            </a:r>
            <a:r>
              <a:rPr lang="fr-FR" dirty="0"/>
              <a:t>pportunité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F9E6C4F-434C-4627-A9DA-999537A92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4"/>
            <a:ext cx="10515600" cy="5572126"/>
          </a:xfrm>
        </p:spPr>
        <p:txBody>
          <a:bodyPr>
            <a:normAutofit/>
          </a:bodyPr>
          <a:lstStyle/>
          <a:p>
            <a:r>
              <a:rPr lang="fr-FR" dirty="0"/>
              <a:t>Chaque axe dispose</a:t>
            </a:r>
          </a:p>
          <a:p>
            <a:pPr lvl="1"/>
            <a:r>
              <a:rPr lang="fr-FR" dirty="0"/>
              <a:t>D’une capacité humaine à fort impact</a:t>
            </a:r>
          </a:p>
          <a:p>
            <a:pPr lvl="1"/>
            <a:r>
              <a:rPr lang="fr-FR" dirty="0"/>
              <a:t>De moyens expérimentaux et cliniques importants ou uniques</a:t>
            </a:r>
          </a:p>
          <a:p>
            <a:r>
              <a:rPr lang="fr-FR" sz="3200" dirty="0">
                <a:solidFill>
                  <a:srgbClr val="C00000"/>
                </a:solidFill>
              </a:rPr>
              <a:t>L’ensemble des axes est une </a:t>
            </a:r>
            <a:r>
              <a:rPr lang="fr-FR" sz="3900" dirty="0">
                <a:solidFill>
                  <a:srgbClr val="C00000"/>
                </a:solidFill>
              </a:rPr>
              <a:t>opportunité unique</a:t>
            </a:r>
            <a:endParaRPr lang="fr-FR" sz="3200" dirty="0">
              <a:solidFill>
                <a:srgbClr val="C00000"/>
              </a:solidFill>
            </a:endParaRPr>
          </a:p>
          <a:p>
            <a:pPr lvl="1"/>
            <a:r>
              <a:rPr lang="fr-FR" dirty="0"/>
              <a:t>Impact « une seule santé » </a:t>
            </a:r>
            <a:r>
              <a:rPr lang="fr-FR" dirty="0">
                <a:solidFill>
                  <a:srgbClr val="0070C0"/>
                </a:solidFill>
                <a:sym typeface="Wingdings" panose="05000000000000000000" pitchFamily="2" charset="2"/>
              </a:rPr>
              <a:t> L’attente européenne et nationale</a:t>
            </a:r>
            <a:endParaRPr lang="fr-FR" dirty="0">
              <a:solidFill>
                <a:srgbClr val="0070C0"/>
              </a:solidFill>
            </a:endParaRPr>
          </a:p>
          <a:p>
            <a:pPr lvl="1"/>
            <a:r>
              <a:rPr lang="fr-FR" dirty="0"/>
              <a:t>Minimise les risques </a:t>
            </a:r>
          </a:p>
          <a:p>
            <a:pPr lvl="1"/>
            <a:r>
              <a:rPr lang="fr-FR" b="1" dirty="0"/>
              <a:t>Maximise les impacts</a:t>
            </a:r>
          </a:p>
          <a:p>
            <a:pPr lvl="2"/>
            <a:r>
              <a:rPr lang="fr-FR" dirty="0"/>
              <a:t>Via les structures de transfert, pôles de compétitivité, plateformes régionales</a:t>
            </a:r>
          </a:p>
          <a:p>
            <a:pPr lvl="2"/>
            <a:r>
              <a:rPr lang="fr-FR" dirty="0"/>
              <a:t>Via les réseaux de Mutuelles</a:t>
            </a:r>
          </a:p>
          <a:p>
            <a:pPr lvl="2"/>
            <a:r>
              <a:rPr lang="fr-FR" dirty="0"/>
              <a:t>Via la capacité de produire les Formations associées aux innovations produites </a:t>
            </a:r>
          </a:p>
          <a:p>
            <a:pPr lvl="3"/>
            <a:r>
              <a:rPr lang="fr-FR" dirty="0"/>
              <a:t>Au niveau scientifique, thérapeutique, clinique et liée à la Personne</a:t>
            </a:r>
          </a:p>
        </p:txBody>
      </p:sp>
    </p:spTree>
    <p:extLst>
      <p:ext uri="{BB962C8B-B14F-4D97-AF65-F5344CB8AC3E}">
        <p14:creationId xmlns:p14="http://schemas.microsoft.com/office/powerpoint/2010/main" val="3217591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D731A4D-A773-4065-BEAF-BE82BF54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« Une seule santé » : l’</a:t>
            </a:r>
            <a:r>
              <a:rPr lang="fr-FR" i="1" dirty="0"/>
              <a:t>O</a:t>
            </a:r>
            <a:r>
              <a:rPr lang="fr-FR" dirty="0"/>
              <a:t>pportunité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F9E6C4F-434C-4627-A9DA-999537A92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4"/>
            <a:ext cx="10515600" cy="5572126"/>
          </a:xfrm>
        </p:spPr>
        <p:txBody>
          <a:bodyPr>
            <a:normAutofit/>
          </a:bodyPr>
          <a:lstStyle/>
          <a:p>
            <a:r>
              <a:rPr lang="fr-FR" dirty="0"/>
              <a:t>Chaque axe dispose</a:t>
            </a:r>
          </a:p>
          <a:p>
            <a:pPr lvl="1"/>
            <a:r>
              <a:rPr lang="fr-FR" dirty="0"/>
              <a:t>D’une capacité humaine à fort impact</a:t>
            </a:r>
          </a:p>
          <a:p>
            <a:pPr lvl="1"/>
            <a:r>
              <a:rPr lang="fr-FR" dirty="0"/>
              <a:t>De moyens expérimentaux et cliniques importants ou uniques</a:t>
            </a:r>
          </a:p>
          <a:p>
            <a:r>
              <a:rPr lang="fr-FR" sz="3200" dirty="0">
                <a:solidFill>
                  <a:srgbClr val="C00000"/>
                </a:solidFill>
              </a:rPr>
              <a:t>L’ensemble des axes est une </a:t>
            </a:r>
            <a:r>
              <a:rPr lang="fr-FR" sz="3900" dirty="0">
                <a:solidFill>
                  <a:srgbClr val="C00000"/>
                </a:solidFill>
              </a:rPr>
              <a:t>opportunité unique</a:t>
            </a:r>
            <a:endParaRPr lang="fr-FR" sz="3200" dirty="0">
              <a:solidFill>
                <a:srgbClr val="C00000"/>
              </a:solidFill>
            </a:endParaRPr>
          </a:p>
          <a:p>
            <a:pPr lvl="1"/>
            <a:r>
              <a:rPr lang="fr-FR" dirty="0"/>
              <a:t>Impact « une seule santé » </a:t>
            </a:r>
            <a:r>
              <a:rPr lang="fr-FR" dirty="0">
                <a:solidFill>
                  <a:srgbClr val="0070C0"/>
                </a:solidFill>
                <a:sym typeface="Wingdings" panose="05000000000000000000" pitchFamily="2" charset="2"/>
              </a:rPr>
              <a:t> L’attente européenne et nationale</a:t>
            </a:r>
            <a:endParaRPr lang="fr-FR" dirty="0">
              <a:solidFill>
                <a:srgbClr val="0070C0"/>
              </a:solidFill>
            </a:endParaRPr>
          </a:p>
          <a:p>
            <a:pPr lvl="1"/>
            <a:r>
              <a:rPr lang="fr-FR" dirty="0"/>
              <a:t>Minimise les risques </a:t>
            </a:r>
          </a:p>
          <a:p>
            <a:pPr lvl="1"/>
            <a:r>
              <a:rPr lang="fr-FR" dirty="0"/>
              <a:t>Maximise les impacts</a:t>
            </a:r>
          </a:p>
          <a:p>
            <a:pPr lvl="1"/>
            <a:r>
              <a:rPr lang="fr-FR" b="1" dirty="0"/>
              <a:t>Pour le chercheur </a:t>
            </a:r>
          </a:p>
          <a:p>
            <a:pPr lvl="2"/>
            <a:r>
              <a:rPr lang="fr-FR" b="1" dirty="0"/>
              <a:t>Profiter de l’appui du réseau pour obtenir plus facilement des moyens</a:t>
            </a:r>
          </a:p>
          <a:p>
            <a:pPr lvl="2"/>
            <a:r>
              <a:rPr lang="fr-FR" b="1" dirty="0"/>
              <a:t>Avoir de l’aide pour accéder aux plateformes</a:t>
            </a:r>
          </a:p>
          <a:p>
            <a:pPr lvl="2"/>
            <a:r>
              <a:rPr lang="fr-FR" b="1" dirty="0"/>
              <a:t>Renforcer ses savoir et compétences</a:t>
            </a:r>
          </a:p>
          <a:p>
            <a:pPr lvl="3"/>
            <a:r>
              <a:rPr lang="fr-FR" b="1" dirty="0"/>
              <a:t>Dans un tout coordonné et structuré pour l’aider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491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D6AE1E-4B67-40A7-A632-212AF4A3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Répondre  à l’ambition « une seule santé »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46632B-D266-422A-B0D8-1D9EE2DF7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206240"/>
            <a:ext cx="5288280" cy="1970722"/>
          </a:xfrm>
        </p:spPr>
        <p:txBody>
          <a:bodyPr>
            <a:normAutofit lnSpcReduction="10000"/>
          </a:bodyPr>
          <a:lstStyle/>
          <a:p>
            <a:r>
              <a:rPr lang="fr-FR" dirty="0"/>
              <a:t>Objectif d’animation des axes</a:t>
            </a:r>
          </a:p>
          <a:p>
            <a:pPr lvl="1"/>
            <a:r>
              <a:rPr lang="fr-FR" dirty="0"/>
              <a:t>Identifier l’apport de l’axe / projet</a:t>
            </a:r>
          </a:p>
          <a:p>
            <a:pPr lvl="1"/>
            <a:r>
              <a:rPr lang="fr-FR" dirty="0"/>
              <a:t>Informer, mobiliser les collègues</a:t>
            </a:r>
          </a:p>
          <a:p>
            <a:pPr lvl="1"/>
            <a:r>
              <a:rPr lang="fr-FR" dirty="0"/>
              <a:t>Aider à la formalisation du projet</a:t>
            </a:r>
          </a:p>
          <a:p>
            <a:pPr lvl="2"/>
            <a:r>
              <a:rPr lang="fr-FR" dirty="0"/>
              <a:t>Au niveau de l’axe avec les autres axes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B09EA1CB-206D-45B0-AC88-2BCE376C1996}"/>
              </a:ext>
            </a:extLst>
          </p:cNvPr>
          <p:cNvSpPr txBox="1">
            <a:spLocks/>
          </p:cNvSpPr>
          <p:nvPr/>
        </p:nvSpPr>
        <p:spPr>
          <a:xfrm>
            <a:off x="2249129" y="4535461"/>
            <a:ext cx="5181600" cy="1970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2800" b="1" i="0" u="none" strike="noStrike" kern="1200" cap="none" smtClean="0">
                <a:solidFill>
                  <a:srgbClr val="C00000"/>
                </a:solidFill>
                <a:latin typeface="Calibri"/>
                <a:ea typeface="+mn-ea"/>
                <a:cs typeface="Calibri"/>
                <a:sym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400" b="0" i="0" u="none" strike="noStrike" kern="1200" cap="none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Calibri"/>
                <a:sym typeface="Calibri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000" b="0" i="0" u="none" strike="noStrike" kern="1200" cap="none" smtClean="0">
                <a:solidFill>
                  <a:srgbClr val="002060"/>
                </a:solidFill>
                <a:latin typeface="Calibri"/>
                <a:ea typeface="+mn-ea"/>
                <a:cs typeface="Calibri"/>
                <a:sym typeface="Calibri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b="0" i="0" u="none" strike="noStrike" kern="1200" cap="none" smtClean="0">
                <a:solidFill>
                  <a:schemeClr val="dk1"/>
                </a:solidFill>
                <a:latin typeface="Calibri"/>
                <a:ea typeface="+mn-ea"/>
                <a:cs typeface="Calibri"/>
                <a:sym typeface="Calibri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600" b="0" i="0" u="none" strike="noStrike" kern="1200" cap="none">
                <a:solidFill>
                  <a:schemeClr val="dk1"/>
                </a:solidFill>
                <a:latin typeface="Calibri"/>
                <a:ea typeface="+mn-ea"/>
                <a:cs typeface="Calibri"/>
                <a:sym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BDBC2CB9-2D4E-4A6D-B9A8-B21E72066E1E}"/>
              </a:ext>
            </a:extLst>
          </p:cNvPr>
          <p:cNvSpPr txBox="1">
            <a:spLocks/>
          </p:cNvSpPr>
          <p:nvPr/>
        </p:nvSpPr>
        <p:spPr>
          <a:xfrm>
            <a:off x="838200" y="4169701"/>
            <a:ext cx="5181600" cy="2134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2800" b="1" i="0" u="none" strike="noStrike" kern="1200" cap="none" smtClean="0">
                <a:solidFill>
                  <a:srgbClr val="C00000"/>
                </a:solidFill>
                <a:latin typeface="Calibri"/>
                <a:ea typeface="+mn-ea"/>
                <a:cs typeface="Calibri"/>
                <a:sym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400" b="0" i="0" u="none" strike="noStrike" kern="1200" cap="none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Calibri"/>
                <a:sym typeface="Calibri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000" b="0" i="0" u="none" strike="noStrike" kern="1200" cap="none" smtClean="0">
                <a:solidFill>
                  <a:srgbClr val="002060"/>
                </a:solidFill>
                <a:latin typeface="Calibri"/>
                <a:ea typeface="+mn-ea"/>
                <a:cs typeface="Calibri"/>
                <a:sym typeface="Calibri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b="0" i="0" u="none" strike="noStrike" kern="1200" cap="none" smtClean="0">
                <a:solidFill>
                  <a:schemeClr val="dk1"/>
                </a:solidFill>
                <a:latin typeface="Calibri"/>
                <a:ea typeface="+mn-ea"/>
                <a:cs typeface="Calibri"/>
                <a:sym typeface="Calibri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600" b="0" i="0" u="none" strike="noStrike" kern="1200" cap="none">
                <a:solidFill>
                  <a:schemeClr val="dk1"/>
                </a:solidFill>
                <a:latin typeface="Calibri"/>
                <a:ea typeface="+mn-ea"/>
                <a:cs typeface="Calibri"/>
                <a:sym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Construire des bases de Projet</a:t>
            </a:r>
          </a:p>
          <a:p>
            <a:pPr lvl="1"/>
            <a:r>
              <a:rPr lang="fr-FR" dirty="0"/>
              <a:t>« Une seule santé »</a:t>
            </a:r>
          </a:p>
          <a:p>
            <a:pPr lvl="2"/>
            <a:r>
              <a:rPr lang="fr-FR" dirty="0"/>
              <a:t>Intègre obligatoirement les 4 axes</a:t>
            </a:r>
          </a:p>
          <a:p>
            <a:pPr lvl="1"/>
            <a:r>
              <a:rPr lang="fr-FR" dirty="0"/>
              <a:t>Se préparer pour les AAP</a:t>
            </a:r>
          </a:p>
          <a:p>
            <a:pPr lvl="2"/>
            <a:r>
              <a:rPr lang="fr-FR" dirty="0"/>
              <a:t>Européens, France 2030, PNR(post PEPR)…</a:t>
            </a:r>
          </a:p>
          <a:p>
            <a:pPr lvl="1"/>
            <a:r>
              <a:rPr lang="fr-FR" dirty="0"/>
              <a:t>Travailler pour promouvoir ces projets</a:t>
            </a:r>
          </a:p>
          <a:p>
            <a:pPr lvl="2"/>
            <a:r>
              <a:rPr lang="fr-FR" dirty="0"/>
              <a:t>Lobbying européen, national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FD0346-4295-4EDC-AA7B-993D64EC294B}"/>
              </a:ext>
            </a:extLst>
          </p:cNvPr>
          <p:cNvSpPr/>
          <p:nvPr/>
        </p:nvSpPr>
        <p:spPr>
          <a:xfrm>
            <a:off x="4163060" y="6304223"/>
            <a:ext cx="3982720" cy="400110"/>
          </a:xfrm>
          <a:prstGeom prst="rect">
            <a:avLst/>
          </a:prstGeom>
          <a:gradFill flip="none" rotWithShape="1">
            <a:gsLst>
              <a:gs pos="0">
                <a:srgbClr val="820000"/>
              </a:gs>
              <a:gs pos="48000">
                <a:srgbClr val="C00000"/>
              </a:gs>
              <a:gs pos="100000">
                <a:schemeClr val="accent2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dirty="0"/>
              <a:t>Le financement réel !</a:t>
            </a:r>
            <a:endParaRPr lang="fr-FR" sz="1400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4DAD30E-ABA2-4C69-AA96-4074998093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24149" y="1408062"/>
            <a:ext cx="6743701" cy="25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50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F0C4B9-8C94-4B07-9E92-1C10218B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Construction de projets transverses au réseau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DD7845-E29D-4C8F-A1AB-0BD65B7EA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« Une seule santé »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2DEFC5A-2496-4620-A869-D4B81C9ED3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Implique les 4 axes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Innovation scientifique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Innovation thérapeutique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Innovation clinique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La Personne en santé</a:t>
            </a:r>
          </a:p>
          <a:p>
            <a:r>
              <a:rPr lang="fr-FR" dirty="0"/>
              <a:t>Intègre un point de vue global</a:t>
            </a:r>
          </a:p>
          <a:p>
            <a:pPr lvl="1"/>
            <a:r>
              <a:rPr lang="fr-FR" dirty="0"/>
              <a:t>Des sciences biologie/Santé </a:t>
            </a:r>
          </a:p>
          <a:p>
            <a:pPr lvl="1"/>
            <a:r>
              <a:rPr lang="fr-FR" dirty="0"/>
              <a:t>Aux sciences humaines et sociales, </a:t>
            </a:r>
            <a:br>
              <a:rPr lang="fr-FR" dirty="0"/>
            </a:br>
            <a:r>
              <a:rPr lang="fr-FR" dirty="0"/>
              <a:t>		juridiques et économiques</a:t>
            </a:r>
          </a:p>
          <a:p>
            <a:pPr lvl="1"/>
            <a:r>
              <a:rPr lang="fr-FR" dirty="0"/>
              <a:t>En passant par le numérique</a:t>
            </a:r>
          </a:p>
          <a:p>
            <a:r>
              <a:rPr lang="fr-FR" dirty="0"/>
              <a:t>Objectif:</a:t>
            </a:r>
          </a:p>
          <a:p>
            <a:pPr lvl="1"/>
            <a:r>
              <a:rPr lang="fr-FR" dirty="0"/>
              <a:t>Réduire le temps d’intégration des innovations</a:t>
            </a:r>
          </a:p>
          <a:p>
            <a:pPr lvl="1"/>
            <a:r>
              <a:rPr lang="fr-FR" dirty="0"/>
              <a:t>Maximiser les impacts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BA9EEF6-64FE-4F59-BE6E-0AA42BEEE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Pour se structurer 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D776672-BE78-4E67-838A-BEFD9BE3C9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Disposer de réponses coordonnées</a:t>
            </a:r>
          </a:p>
          <a:p>
            <a:pPr lvl="1"/>
            <a:r>
              <a:rPr lang="fr-FR" dirty="0"/>
              <a:t>Scientifiquement</a:t>
            </a:r>
          </a:p>
          <a:p>
            <a:pPr lvl="2"/>
            <a:r>
              <a:rPr lang="fr-FR" dirty="0"/>
              <a:t>Positionner les impacts des innovations</a:t>
            </a:r>
          </a:p>
          <a:p>
            <a:pPr lvl="2"/>
            <a:r>
              <a:rPr lang="fr-FR" dirty="0"/>
              <a:t>Identifier des verrous cachés</a:t>
            </a:r>
          </a:p>
          <a:p>
            <a:pPr lvl="2"/>
            <a:r>
              <a:rPr lang="fr-FR" dirty="0"/>
              <a:t>Intégrer les aspects socio-économique, juridiques en parallèle</a:t>
            </a:r>
          </a:p>
          <a:p>
            <a:pPr lvl="1"/>
            <a:r>
              <a:rPr lang="fr-FR" dirty="0"/>
              <a:t>Cliniquement et </a:t>
            </a:r>
            <a:r>
              <a:rPr lang="fr-FR" dirty="0" err="1"/>
              <a:t>sociétalement</a:t>
            </a:r>
            <a:endParaRPr lang="fr-FR" dirty="0"/>
          </a:p>
          <a:p>
            <a:pPr lvl="2"/>
            <a:r>
              <a:rPr lang="fr-FR" dirty="0"/>
              <a:t>Faisabilité, </a:t>
            </a:r>
          </a:p>
          <a:p>
            <a:pPr lvl="2"/>
            <a:r>
              <a:rPr lang="fr-FR" dirty="0"/>
              <a:t>Gain humain </a:t>
            </a:r>
          </a:p>
          <a:p>
            <a:pPr lvl="2"/>
            <a:r>
              <a:rPr lang="fr-FR" dirty="0"/>
              <a:t>Incertitude et Pertinence</a:t>
            </a:r>
          </a:p>
          <a:p>
            <a:r>
              <a:rPr lang="fr-FR" dirty="0"/>
              <a:t>Être prêt pour des réponses groupées</a:t>
            </a:r>
          </a:p>
          <a:p>
            <a:pPr lvl="1"/>
            <a:r>
              <a:rPr lang="fr-FR" dirty="0"/>
              <a:t>Bénéficier du nombre et de la qualité régionale</a:t>
            </a:r>
          </a:p>
          <a:p>
            <a:pPr lvl="1"/>
            <a:r>
              <a:rPr lang="fr-FR" dirty="0"/>
              <a:t>AAP</a:t>
            </a:r>
          </a:p>
          <a:p>
            <a:pPr lvl="2"/>
            <a:r>
              <a:rPr lang="fr-FR" dirty="0"/>
              <a:t>AAP Nationaux</a:t>
            </a:r>
          </a:p>
          <a:p>
            <a:pPr lvl="3"/>
            <a:r>
              <a:rPr lang="fr-FR" dirty="0"/>
              <a:t>PEPR</a:t>
            </a:r>
          </a:p>
          <a:p>
            <a:pPr lvl="3"/>
            <a:r>
              <a:rPr lang="fr-FR" dirty="0"/>
              <a:t>FHU, IHU</a:t>
            </a:r>
          </a:p>
          <a:p>
            <a:pPr lvl="2"/>
            <a:r>
              <a:rPr lang="fr-FR" dirty="0"/>
              <a:t>AAP Européens et internationaux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2618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B03B874-3957-4D26-B592-9601A7C2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 projets transverses identifiés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D6B21E1-5656-4D70-9457-6C9F37B68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fr-FR" dirty="0"/>
              <a:t>Peau</a:t>
            </a:r>
          </a:p>
          <a:p>
            <a:pPr lvl="1"/>
            <a:r>
              <a:rPr lang="fr-FR" dirty="0"/>
              <a:t>De la cellule à l’</a:t>
            </a:r>
            <a:r>
              <a:rPr lang="fr-FR" dirty="0" err="1"/>
              <a:t>apparance</a:t>
            </a:r>
            <a:endParaRPr lang="fr-FR" dirty="0"/>
          </a:p>
          <a:p>
            <a:pPr marL="742950" indent="-742950">
              <a:buFont typeface="+mj-lt"/>
              <a:buAutoNum type="arabicPeriod"/>
            </a:pPr>
            <a:r>
              <a:rPr lang="fr-FR" dirty="0"/>
              <a:t>Santé mentale</a:t>
            </a:r>
          </a:p>
          <a:p>
            <a:pPr lvl="1"/>
            <a:r>
              <a:rPr lang="fr-FR" dirty="0"/>
              <a:t>Le rétablissement de la personne, </a:t>
            </a:r>
          </a:p>
          <a:p>
            <a:pPr lvl="2"/>
            <a:r>
              <a:rPr lang="fr-FR" dirty="0"/>
              <a:t>Comparer, modéliser et combiner objectivement les outils et pratiques (psychiatrie, neurosciences, biologie…)</a:t>
            </a:r>
          </a:p>
          <a:p>
            <a:pPr lvl="2"/>
            <a:r>
              <a:rPr lang="fr-FR" dirty="0"/>
              <a:t>Approches intégrées liées à l’histoire de la Personne en Santé et dans la Société</a:t>
            </a:r>
          </a:p>
          <a:p>
            <a:pPr marL="742950" indent="-742950">
              <a:buFont typeface="+mj-lt"/>
              <a:buAutoNum type="arabicPeriod"/>
            </a:pPr>
            <a:r>
              <a:rPr lang="fr-FR" dirty="0"/>
              <a:t>Jumeau numérique</a:t>
            </a:r>
          </a:p>
          <a:p>
            <a:pPr lvl="1"/>
            <a:r>
              <a:rPr lang="fr-FR" dirty="0"/>
              <a:t>Mesurer, caractériser, modéliser, apprendre</a:t>
            </a:r>
          </a:p>
          <a:p>
            <a:pPr lvl="2"/>
            <a:r>
              <a:rPr lang="fr-FR" dirty="0"/>
              <a:t>Métrologie et IA, liaison physique/numérique, Qualité et propriétés des données de santé</a:t>
            </a:r>
          </a:p>
          <a:p>
            <a:pPr lvl="1"/>
            <a:r>
              <a:rPr lang="fr-FR" dirty="0"/>
              <a:t>Modèles d’interactions thérapeutiques, Intégration clinique du jumeau</a:t>
            </a:r>
          </a:p>
          <a:p>
            <a:pPr lvl="1"/>
            <a:r>
              <a:rPr lang="fr-FR" dirty="0"/>
              <a:t>Peurs, droits, économie liés aux données de santé et </a:t>
            </a:r>
            <a:r>
              <a:rPr lang="fr-FR" b="1" u="sng" dirty="0"/>
              <a:t>aux annotations</a:t>
            </a:r>
          </a:p>
          <a:p>
            <a:pPr marL="742950" indent="-742950">
              <a:buFont typeface="+mj-lt"/>
              <a:buAutoNum type="arabicPeriod"/>
            </a:pPr>
            <a:r>
              <a:rPr lang="fr-FR" dirty="0"/>
              <a:t>Organoïdes</a:t>
            </a:r>
          </a:p>
          <a:p>
            <a:pPr lvl="1"/>
            <a:r>
              <a:rPr lang="fr-FR" dirty="0"/>
              <a:t>Des jumeaux biologiques pour avancer sur les modèles et la vitesse de détection/validation d’une thérapie</a:t>
            </a:r>
          </a:p>
          <a:p>
            <a:pPr lvl="1"/>
            <a:r>
              <a:rPr lang="fr-FR" dirty="0"/>
              <a:t>Quelle intégration clinique </a:t>
            </a:r>
            <a:r>
              <a:rPr lang="fr-FR" u="sng" dirty="0"/>
              <a:t>pour tous</a:t>
            </a:r>
            <a:r>
              <a:rPr lang="fr-FR" dirty="0"/>
              <a:t>, quel stockage/gestion des organoïdes collectés</a:t>
            </a:r>
          </a:p>
          <a:p>
            <a:pPr lvl="1"/>
            <a:endParaRPr lang="fr-FR" dirty="0"/>
          </a:p>
          <a:p>
            <a:pPr marL="1200150" lvl="1" indent="-7429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8676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0C3867-1A83-4CCB-89D4-2A68796A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éléments attendus </a:t>
            </a:r>
            <a:r>
              <a:rPr lang="fr-FR" u="sng" dirty="0"/>
              <a:t>pour chaque</a:t>
            </a:r>
            <a:r>
              <a:rPr lang="fr-FR" dirty="0"/>
              <a:t> projet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8376C5-E406-47FE-AACB-1B9B19CA5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Ambition scientifique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DABF3B6-6D61-4C06-B8C5-1B6735047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97100"/>
            <a:ext cx="5256212" cy="3992563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Mesurer, Acquérir,</a:t>
            </a:r>
          </a:p>
          <a:p>
            <a:pPr lvl="1"/>
            <a:r>
              <a:rPr lang="fr-FR" dirty="0"/>
              <a:t>Stocker, limiter, optimiser</a:t>
            </a:r>
          </a:p>
          <a:p>
            <a:r>
              <a:rPr lang="fr-FR" dirty="0"/>
              <a:t>Modéliser pour </a:t>
            </a:r>
          </a:p>
          <a:p>
            <a:pPr lvl="1"/>
            <a:r>
              <a:rPr lang="fr-FR" dirty="0"/>
              <a:t>Caractériser, Diagnostiquer</a:t>
            </a:r>
          </a:p>
          <a:p>
            <a:pPr lvl="1"/>
            <a:r>
              <a:rPr lang="fr-FR" dirty="0"/>
              <a:t>Prédire, Prouver, </a:t>
            </a:r>
          </a:p>
          <a:p>
            <a:r>
              <a:rPr lang="fr-FR" dirty="0"/>
              <a:t>Réparer, Reconstruire …</a:t>
            </a:r>
          </a:p>
          <a:p>
            <a:pPr lvl="1"/>
            <a:r>
              <a:rPr lang="fr-FR" dirty="0"/>
              <a:t>Pour tous</a:t>
            </a:r>
          </a:p>
          <a:p>
            <a:pPr lvl="2"/>
            <a:r>
              <a:rPr lang="fr-FR" dirty="0"/>
              <a:t>Aspect économique, éthique, philo</a:t>
            </a:r>
          </a:p>
          <a:p>
            <a:r>
              <a:rPr lang="fr-FR" dirty="0"/>
              <a:t>Préserver l’intime, l’individu</a:t>
            </a:r>
          </a:p>
          <a:p>
            <a:pPr lvl="1"/>
            <a:r>
              <a:rPr lang="fr-FR" dirty="0"/>
              <a:t>Données de santé personnelles</a:t>
            </a:r>
          </a:p>
          <a:p>
            <a:pPr lvl="2"/>
            <a:r>
              <a:rPr lang="fr-FR" dirty="0"/>
              <a:t>Vs apprentissage et économie des données</a:t>
            </a:r>
          </a:p>
          <a:p>
            <a:pPr lvl="1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1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62B2A5C-0A7D-4B75-8DB0-F109691D7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/>
              <a:t>Les questions associées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07341B9-433A-4FE2-ACED-2D7B255D16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197100"/>
            <a:ext cx="5448491" cy="39925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Innovations scientifiques</a:t>
            </a:r>
          </a:p>
          <a:p>
            <a:pPr lvl="1"/>
            <a:r>
              <a:rPr lang="fr-FR" dirty="0"/>
              <a:t>Quels nouveaux outils?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Innovations thérapeutique</a:t>
            </a:r>
          </a:p>
          <a:p>
            <a:pPr lvl="1"/>
            <a:r>
              <a:rPr lang="fr-FR" dirty="0"/>
              <a:t>Quels nouveaux modèles?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Innovation clinique</a:t>
            </a:r>
          </a:p>
          <a:p>
            <a:pPr lvl="1"/>
            <a:r>
              <a:rPr lang="fr-FR" dirty="0"/>
              <a:t>Quelles innovations cliniques induites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Innovation pour la Personne</a:t>
            </a:r>
          </a:p>
          <a:p>
            <a:pPr lvl="1"/>
            <a:r>
              <a:rPr lang="fr-FR" dirty="0"/>
              <a:t>Quelles conditions d’acceptation, de financement, … ?</a:t>
            </a:r>
          </a:p>
          <a:p>
            <a:pPr lvl="1"/>
            <a:r>
              <a:rPr lang="fr-FR" dirty="0"/>
              <a:t>Quels impacts pour notre société?</a:t>
            </a:r>
          </a:p>
          <a:p>
            <a:pPr lvl="1"/>
            <a:r>
              <a:rPr lang="fr-FR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829684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133399B-6EB8-4497-A6C2-B4C40231B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Prenons une photo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827324-C290-457B-8878-F2936E429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Avant de commencer à </a:t>
            </a:r>
            <a:r>
              <a:rPr lang="fr-FR" dirty="0" err="1"/>
              <a:t>co-construire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925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4903683-627F-48FF-8C6E-B2A984B8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axes du réseau HR2S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C482C90-CA63-4C3B-BEF5-D3F258A6E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Répondre aux enjeux « Une seule Santé »</a:t>
            </a:r>
          </a:p>
        </p:txBody>
      </p:sp>
    </p:spTree>
    <p:extLst>
      <p:ext uri="{BB962C8B-B14F-4D97-AF65-F5344CB8AC3E}">
        <p14:creationId xmlns:p14="http://schemas.microsoft.com/office/powerpoint/2010/main" val="759715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6C356C-1448-46F3-AE50-5F5BC1D59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L’objectif de la journée : </a:t>
            </a:r>
            <a:r>
              <a:rPr lang="fr-FR" dirty="0" err="1"/>
              <a:t>co-construire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EAF95D-B2DE-4455-BA37-5F18F3508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4 « bases de travail » issues de l’AG 2024</a:t>
            </a:r>
          </a:p>
          <a:p>
            <a:pPr lvl="1"/>
            <a:r>
              <a:rPr lang="fr-FR" dirty="0"/>
              <a:t>Liés à la distribution des projets présentés et personnes présentes</a:t>
            </a:r>
          </a:p>
          <a:p>
            <a:r>
              <a:rPr lang="fr-FR" dirty="0"/>
              <a:t>Objectif Ag 2025</a:t>
            </a:r>
          </a:p>
          <a:p>
            <a:pPr lvl="1"/>
            <a:r>
              <a:rPr lang="fr-FR" dirty="0"/>
              <a:t>Arriver à produire les bases scientifiques et méthodologiques</a:t>
            </a:r>
          </a:p>
          <a:p>
            <a:pPr lvl="2"/>
            <a:r>
              <a:rPr lang="fr-FR" dirty="0"/>
              <a:t>Les questions et les propositions associées</a:t>
            </a:r>
          </a:p>
          <a:p>
            <a:pPr lvl="2"/>
            <a:r>
              <a:rPr lang="fr-FR" dirty="0"/>
              <a:t>Identifier des groupes de chercheurs intéressés</a:t>
            </a:r>
          </a:p>
          <a:p>
            <a:r>
              <a:rPr lang="fr-FR" dirty="0"/>
              <a:t>Objectif fin 2025</a:t>
            </a:r>
          </a:p>
          <a:p>
            <a:pPr lvl="1"/>
            <a:r>
              <a:rPr lang="fr-FR" dirty="0"/>
              <a:t>Disposer de 4 bases de projets cohérents « une seule santé »</a:t>
            </a:r>
          </a:p>
          <a:p>
            <a:pPr lvl="1"/>
            <a:r>
              <a:rPr lang="fr-FR" dirty="0"/>
              <a:t>Résultants des propositions des membres </a:t>
            </a:r>
          </a:p>
          <a:p>
            <a:pPr lvl="2"/>
            <a:r>
              <a:rPr lang="fr-FR" dirty="0"/>
              <a:t>Sous l’animation des axes et du COPIL</a:t>
            </a:r>
          </a:p>
          <a:p>
            <a:pPr lvl="2"/>
            <a:r>
              <a:rPr lang="fr-FR" dirty="0"/>
              <a:t>Présentées à l’ensemble des membres du réseau pour un premier retour</a:t>
            </a:r>
          </a:p>
          <a:p>
            <a:r>
              <a:rPr lang="fr-FR" dirty="0"/>
              <a:t>Objectif 2026</a:t>
            </a:r>
          </a:p>
          <a:p>
            <a:pPr lvl="1"/>
            <a:r>
              <a:rPr lang="fr-FR" dirty="0"/>
              <a:t>Approfondir les constructions</a:t>
            </a:r>
          </a:p>
          <a:p>
            <a:pPr lvl="2"/>
            <a:r>
              <a:rPr lang="fr-FR" dirty="0"/>
              <a:t>Épurer les lignes et renforcer la complémentarité</a:t>
            </a:r>
          </a:p>
          <a:p>
            <a:pPr lvl="1"/>
            <a:r>
              <a:rPr lang="fr-FR" dirty="0"/>
              <a:t>Communiquer et convaincre </a:t>
            </a:r>
          </a:p>
          <a:p>
            <a:pPr lvl="1"/>
            <a:r>
              <a:rPr lang="fr-FR" dirty="0"/>
              <a:t>Identifier et Répondre à des AAP à partir de ces constructions</a:t>
            </a:r>
          </a:p>
          <a:p>
            <a:pPr lvl="2"/>
            <a:r>
              <a:rPr lang="fr-FR" dirty="0"/>
              <a:t>Sur tout ou partie des constructions </a:t>
            </a:r>
          </a:p>
        </p:txBody>
      </p:sp>
    </p:spTree>
    <p:extLst>
      <p:ext uri="{BB962C8B-B14F-4D97-AF65-F5344CB8AC3E}">
        <p14:creationId xmlns:p14="http://schemas.microsoft.com/office/powerpoint/2010/main" val="1031897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D11E69-9BFA-4372-A97D-CCAF1F16A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Démarrons la </a:t>
            </a:r>
            <a:r>
              <a:rPr lang="fr-FR" dirty="0" err="1"/>
              <a:t>co-contrusction</a:t>
            </a:r>
            <a:r>
              <a:rPr lang="fr-FR" dirty="0"/>
              <a:t> par une photo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3CDE10-37B4-4503-8143-863F7F3254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/>
              <a:t>WooClap</a:t>
            </a:r>
            <a:r>
              <a:rPr lang="fr-FR" dirty="0"/>
              <a:t> 1:</a:t>
            </a:r>
          </a:p>
          <a:p>
            <a:pPr lvl="1"/>
            <a:r>
              <a:rPr lang="fr-FR" dirty="0"/>
              <a:t>Qui répond ?</a:t>
            </a:r>
          </a:p>
          <a:p>
            <a:pPr lvl="2"/>
            <a:r>
              <a:rPr lang="fr-FR" dirty="0"/>
              <a:t>Nom</a:t>
            </a:r>
          </a:p>
          <a:p>
            <a:pPr lvl="2"/>
            <a:r>
              <a:rPr lang="fr-FR" dirty="0"/>
              <a:t>Prénom</a:t>
            </a:r>
          </a:p>
          <a:p>
            <a:pPr lvl="2"/>
            <a:r>
              <a:rPr lang="fr-FR" dirty="0"/>
              <a:t>Laboratoire</a:t>
            </a:r>
          </a:p>
          <a:p>
            <a:pPr lvl="2"/>
            <a:r>
              <a:rPr lang="fr-FR" dirty="0"/>
              <a:t>Axe HR2S principal</a:t>
            </a:r>
          </a:p>
          <a:p>
            <a:pPr lvl="1"/>
            <a:r>
              <a:rPr lang="fr-FR" dirty="0"/>
              <a:t>Mots clefs de recherche</a:t>
            </a:r>
          </a:p>
          <a:p>
            <a:pPr lvl="1"/>
            <a:r>
              <a:rPr lang="fr-FR" dirty="0"/>
              <a:t>Projet transverse identifié</a:t>
            </a:r>
          </a:p>
          <a:p>
            <a:pPr lvl="2"/>
            <a:r>
              <a:rPr lang="fr-FR" dirty="0"/>
              <a:t>1</a:t>
            </a:r>
          </a:p>
          <a:p>
            <a:pPr lvl="2"/>
            <a:r>
              <a:rPr lang="fr-FR" dirty="0"/>
              <a:t>2</a:t>
            </a:r>
          </a:p>
          <a:p>
            <a:pPr lvl="2"/>
            <a:r>
              <a:rPr lang="fr-FR" dirty="0"/>
              <a:t>3</a:t>
            </a:r>
          </a:p>
          <a:p>
            <a:pPr lvl="2"/>
            <a:r>
              <a:rPr lang="fr-FR" dirty="0"/>
              <a:t>4</a:t>
            </a:r>
          </a:p>
          <a:p>
            <a:pPr lvl="2"/>
            <a:r>
              <a:rPr lang="fr-FR" dirty="0"/>
              <a:t>Ne sait pas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19E1BDE-F449-4A6A-9A50-888F7FCC95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QR code du </a:t>
            </a:r>
            <a:r>
              <a:rPr lang="fr-FR" dirty="0" err="1"/>
              <a:t>Wooclap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6985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64DE367-D16B-47AA-BAD2-02F89B2CF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résumer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0C1DFF5-5180-4712-AEF7-B3ADBF153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/>
              <a:t>Un réseau de chercheurs pour les chercheurs avec une ambition « une seule santé »</a:t>
            </a:r>
          </a:p>
        </p:txBody>
      </p:sp>
    </p:spTree>
    <p:extLst>
      <p:ext uri="{BB962C8B-B14F-4D97-AF65-F5344CB8AC3E}">
        <p14:creationId xmlns:p14="http://schemas.microsoft.com/office/powerpoint/2010/main" val="1903086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2621FAB-09A7-4760-9431-FC5D753F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construction simple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BDD65BD-F284-416E-A969-4DDA816E0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 axes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C8068D2-BEC2-4C38-8E2D-491A7CBC19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La vie scientifique disciplinaire</a:t>
            </a:r>
          </a:p>
          <a:p>
            <a:pPr lvl="1"/>
            <a:r>
              <a:rPr lang="fr-FR" dirty="0"/>
              <a:t>Le chercheur et sa carrière</a:t>
            </a:r>
          </a:p>
          <a:p>
            <a:r>
              <a:rPr lang="fr-FR" dirty="0"/>
              <a:t>Renforcement scientifique</a:t>
            </a:r>
          </a:p>
          <a:p>
            <a:pPr lvl="1"/>
            <a:r>
              <a:rPr lang="fr-FR" dirty="0"/>
              <a:t>Mise en commun, partage</a:t>
            </a:r>
          </a:p>
          <a:p>
            <a:pPr lvl="2"/>
            <a:r>
              <a:rPr lang="fr-FR" dirty="0"/>
              <a:t>Savoir et connaissances</a:t>
            </a:r>
          </a:p>
          <a:p>
            <a:pPr lvl="2"/>
            <a:r>
              <a:rPr lang="fr-FR" dirty="0"/>
              <a:t>Données</a:t>
            </a:r>
          </a:p>
          <a:p>
            <a:pPr lvl="2"/>
            <a:r>
              <a:rPr lang="fr-FR" dirty="0"/>
              <a:t>Accès aux plateformes</a:t>
            </a:r>
          </a:p>
          <a:p>
            <a:r>
              <a:rPr lang="fr-FR" dirty="0"/>
              <a:t>Collaboration</a:t>
            </a:r>
          </a:p>
          <a:p>
            <a:pPr lvl="1"/>
            <a:r>
              <a:rPr lang="fr-FR" dirty="0"/>
              <a:t>ANR, projets régionaux</a:t>
            </a:r>
          </a:p>
          <a:p>
            <a:pPr lvl="1"/>
            <a:r>
              <a:rPr lang="fr-FR" dirty="0"/>
              <a:t>Appui du réseau</a:t>
            </a:r>
          </a:p>
          <a:p>
            <a:pPr lvl="2"/>
            <a:r>
              <a:rPr lang="fr-FR" dirty="0"/>
              <a:t>Chargé de projet</a:t>
            </a:r>
          </a:p>
          <a:p>
            <a:pPr lvl="2"/>
            <a:r>
              <a:rPr lang="fr-FR" dirty="0"/>
              <a:t>Membres COPIL et animateurs axes</a:t>
            </a:r>
          </a:p>
          <a:p>
            <a:pPr lvl="2"/>
            <a:r>
              <a:rPr lang="fr-FR" dirty="0"/>
              <a:t>Partenaires du réseau : pôle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D2FDE7A-CCB8-45C2-932D-6A546526D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Des projets transverses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17A8586-F57E-416B-805C-51A178489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97100"/>
            <a:ext cx="5770140" cy="3992563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Cadre « une seule santé »</a:t>
            </a:r>
          </a:p>
          <a:p>
            <a:pPr lvl="1"/>
            <a:r>
              <a:rPr lang="fr-FR" dirty="0"/>
              <a:t>Ambition européenne et nationale</a:t>
            </a:r>
          </a:p>
          <a:p>
            <a:r>
              <a:rPr lang="fr-FR" dirty="0"/>
              <a:t>Profiter de la « masse »</a:t>
            </a:r>
          </a:p>
          <a:p>
            <a:pPr lvl="1"/>
            <a:r>
              <a:rPr lang="fr-FR" dirty="0"/>
              <a:t>250 chercheurs</a:t>
            </a:r>
          </a:p>
          <a:p>
            <a:pPr lvl="1"/>
            <a:r>
              <a:rPr lang="fr-FR" dirty="0"/>
              <a:t>Être visible et recherché</a:t>
            </a:r>
          </a:p>
          <a:p>
            <a:r>
              <a:rPr lang="fr-FR" dirty="0"/>
              <a:t>Profiter de la pluridisciplinarité</a:t>
            </a:r>
          </a:p>
          <a:p>
            <a:pPr lvl="1"/>
            <a:r>
              <a:rPr lang="fr-FR" dirty="0"/>
              <a:t>Couvrir l’intégralité de la problématique</a:t>
            </a:r>
          </a:p>
          <a:p>
            <a:pPr lvl="1"/>
            <a:r>
              <a:rPr lang="fr-FR" dirty="0"/>
              <a:t>Se différencier des autres régions d’Europe</a:t>
            </a:r>
          </a:p>
          <a:p>
            <a:r>
              <a:rPr lang="fr-FR" dirty="0"/>
              <a:t>Accéder ensemble aux grands projets</a:t>
            </a:r>
          </a:p>
          <a:p>
            <a:pPr lvl="1"/>
            <a:r>
              <a:rPr lang="fr-FR" dirty="0"/>
              <a:t>Européens,</a:t>
            </a:r>
          </a:p>
          <a:p>
            <a:pPr lvl="1"/>
            <a:r>
              <a:rPr lang="fr-FR" dirty="0"/>
              <a:t>PEPR, PNR, France 2030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12D152E-4261-41D0-80A0-27D6D28C0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025" y="-49748"/>
            <a:ext cx="2941719" cy="151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81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EBA9C8A-6BF9-4184-90DE-6E4426868B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Bienvenue !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300D7984-F874-4E25-9900-EB6B1C4E02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Des questions ?</a:t>
            </a:r>
          </a:p>
        </p:txBody>
      </p:sp>
    </p:spTree>
    <p:extLst>
      <p:ext uri="{BB962C8B-B14F-4D97-AF65-F5344CB8AC3E}">
        <p14:creationId xmlns:p14="http://schemas.microsoft.com/office/powerpoint/2010/main" val="4159601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3299DE-57B9-474B-A22D-C46DC9438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vocabulaire commun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2E7405-CA45-4AFF-8E62-0B0326388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Axe du réseau</a:t>
            </a:r>
          </a:p>
          <a:p>
            <a:pPr lvl="1"/>
            <a:r>
              <a:rPr lang="fr-FR" dirty="0"/>
              <a:t>Regroupement de disciplines autour de la production d’innovations</a:t>
            </a:r>
          </a:p>
          <a:p>
            <a:pPr lvl="1"/>
            <a:r>
              <a:rPr lang="fr-FR" dirty="0"/>
              <a:t>Disciplines proches, habituées à travailler ensemble</a:t>
            </a:r>
          </a:p>
          <a:p>
            <a:pPr lvl="1"/>
            <a:r>
              <a:rPr lang="fr-FR" dirty="0"/>
              <a:t>Endroit de l’animation scientifique</a:t>
            </a:r>
          </a:p>
          <a:p>
            <a:pPr lvl="1"/>
            <a:r>
              <a:rPr lang="fr-FR" dirty="0"/>
              <a:t>Piloté par un groupe d’animateurs d’axe</a:t>
            </a:r>
          </a:p>
          <a:p>
            <a:r>
              <a:rPr lang="fr-FR" dirty="0"/>
              <a:t>Projet transverse</a:t>
            </a:r>
          </a:p>
          <a:p>
            <a:pPr lvl="1"/>
            <a:r>
              <a:rPr lang="fr-FR" dirty="0"/>
              <a:t>Projet regroupant les 4 axes du réseau</a:t>
            </a:r>
          </a:p>
          <a:p>
            <a:pPr lvl="1"/>
            <a:r>
              <a:rPr lang="fr-FR" dirty="0"/>
              <a:t>Répond à l’ambition « une seule santé » pour les questions adressées</a:t>
            </a:r>
          </a:p>
          <a:p>
            <a:pPr lvl="1"/>
            <a:r>
              <a:rPr lang="fr-FR" dirty="0"/>
              <a:t>Structure une proposition de projet</a:t>
            </a:r>
          </a:p>
          <a:p>
            <a:pPr lvl="2"/>
            <a:r>
              <a:rPr lang="fr-FR" dirty="0"/>
              <a:t>Pour répondre à un AAP</a:t>
            </a:r>
          </a:p>
          <a:p>
            <a:pPr lvl="2"/>
            <a:r>
              <a:rPr lang="fr-FR" dirty="0"/>
              <a:t>Pour faire remonter des propositions d’AAP</a:t>
            </a:r>
          </a:p>
          <a:p>
            <a:pPr lvl="1"/>
            <a:r>
              <a:rPr lang="fr-FR" dirty="0"/>
              <a:t>Piloté par un groupe projet regroupant des membres des 4 axes</a:t>
            </a:r>
          </a:p>
        </p:txBody>
      </p:sp>
    </p:spTree>
    <p:extLst>
      <p:ext uri="{BB962C8B-B14F-4D97-AF65-F5344CB8AC3E}">
        <p14:creationId xmlns:p14="http://schemas.microsoft.com/office/powerpoint/2010/main" val="46670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680EA-C34F-464A-B634-A545ACC7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2007"/>
          </a:xfrm>
        </p:spPr>
        <p:txBody>
          <a:bodyPr/>
          <a:lstStyle/>
          <a:p>
            <a:r>
              <a:rPr lang="fr-FR" dirty="0"/>
              <a:t>Les 4 axes du réseau : un découpage poreux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0E1ADA0-8836-4273-B6D4-D262CFEF7B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0637" y="1277535"/>
            <a:ext cx="4866165" cy="4899025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895BC5-853C-4DE8-B76D-05FCFB734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6801" y="1523999"/>
            <a:ext cx="6665199" cy="4652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Innovations scientifiques et techniques</a:t>
            </a:r>
          </a:p>
          <a:p>
            <a:pPr lvl="1"/>
            <a:r>
              <a:rPr lang="fr-FR" dirty="0"/>
              <a:t>Nouvelles solutions pour la santé :</a:t>
            </a:r>
          </a:p>
          <a:p>
            <a:pPr lvl="2"/>
            <a:r>
              <a:rPr lang="fr-FR" dirty="0"/>
              <a:t>Image, IA, Mécanique, Matériaux, Physique…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Innovations thérapeutiques</a:t>
            </a:r>
          </a:p>
          <a:p>
            <a:pPr lvl="1"/>
            <a:r>
              <a:rPr lang="fr-FR" dirty="0"/>
              <a:t>Nouvelles approches physiopathologiques : </a:t>
            </a:r>
          </a:p>
          <a:p>
            <a:pPr lvl="2"/>
            <a:r>
              <a:rPr lang="fr-FR" dirty="0"/>
              <a:t>Explorations, Modèles, Thérapies et Évaluation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Innovations cliniques</a:t>
            </a:r>
          </a:p>
          <a:p>
            <a:pPr lvl="1"/>
            <a:r>
              <a:rPr lang="fr-FR" dirty="0"/>
              <a:t>Approches translationnelles intégrées pour la Réparation et la Restauration multidimensionnelle</a:t>
            </a:r>
          </a:p>
          <a:p>
            <a:pPr lvl="2"/>
            <a:r>
              <a:rPr lang="fr-FR" dirty="0"/>
              <a:t>Lie applications cliniques, recherche fondamentale et enjeux des praticiens.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Innovation pour la Personne en Santé</a:t>
            </a:r>
          </a:p>
          <a:p>
            <a:pPr lvl="1"/>
            <a:r>
              <a:rPr lang="fr-FR" dirty="0"/>
              <a:t>La personne, ses environnements et les enjeux sociétaux de la santé</a:t>
            </a:r>
          </a:p>
          <a:p>
            <a:pPr lvl="2"/>
            <a:r>
              <a:rPr lang="fr-FR" dirty="0"/>
              <a:t>Acceptation, économie, éthique …</a:t>
            </a:r>
          </a:p>
        </p:txBody>
      </p:sp>
    </p:spTree>
    <p:extLst>
      <p:ext uri="{BB962C8B-B14F-4D97-AF65-F5344CB8AC3E}">
        <p14:creationId xmlns:p14="http://schemas.microsoft.com/office/powerpoint/2010/main" val="132716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D6AE1E-4B67-40A7-A632-212AF4A3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365125"/>
            <a:ext cx="11811000" cy="774009"/>
          </a:xfrm>
        </p:spPr>
        <p:txBody>
          <a:bodyPr>
            <a:normAutofit fontScale="90000"/>
          </a:bodyPr>
          <a:lstStyle/>
          <a:p>
            <a:r>
              <a:rPr lang="fr-FR" dirty="0"/>
              <a:t>Les axes : renforcer la cohésion régionale disciplinaire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46632B-D266-422A-B0D8-1D9EE2DF7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4206239"/>
            <a:ext cx="5762625" cy="2413635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Créer des Synergies</a:t>
            </a:r>
          </a:p>
          <a:p>
            <a:pPr lvl="1"/>
            <a:r>
              <a:rPr lang="fr-FR" dirty="0"/>
              <a:t>Par les présentations/invitations</a:t>
            </a:r>
          </a:p>
          <a:p>
            <a:pPr lvl="2"/>
            <a:r>
              <a:rPr lang="fr-FR" dirty="0"/>
              <a:t>Identifier les complémentarités</a:t>
            </a:r>
          </a:p>
          <a:p>
            <a:pPr lvl="1"/>
            <a:r>
              <a:rPr lang="fr-FR" dirty="0"/>
              <a:t>Bases de données /outils</a:t>
            </a:r>
          </a:p>
          <a:p>
            <a:pPr lvl="2"/>
            <a:r>
              <a:rPr lang="fr-FR" dirty="0"/>
              <a:t>Enrichir, Diffuser, Valoriser</a:t>
            </a:r>
          </a:p>
          <a:p>
            <a:pPr lvl="1"/>
            <a:r>
              <a:rPr lang="fr-FR" dirty="0"/>
              <a:t>Moyens expérimentaux</a:t>
            </a:r>
          </a:p>
          <a:p>
            <a:pPr lvl="2"/>
            <a:r>
              <a:rPr lang="fr-FR" dirty="0"/>
              <a:t>Connaitre, accéder, valoriser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B09EA1CB-206D-45B0-AC88-2BCE376C1996}"/>
              </a:ext>
            </a:extLst>
          </p:cNvPr>
          <p:cNvSpPr txBox="1">
            <a:spLocks/>
          </p:cNvSpPr>
          <p:nvPr/>
        </p:nvSpPr>
        <p:spPr>
          <a:xfrm>
            <a:off x="2249129" y="4535461"/>
            <a:ext cx="5181600" cy="1970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2800" b="1" i="0" u="none" strike="noStrike" kern="1200" cap="none" smtClean="0">
                <a:solidFill>
                  <a:srgbClr val="C00000"/>
                </a:solidFill>
                <a:latin typeface="Calibri"/>
                <a:ea typeface="+mn-ea"/>
                <a:cs typeface="Calibri"/>
                <a:sym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400" b="0" i="0" u="none" strike="noStrike" kern="1200" cap="none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Calibri"/>
                <a:sym typeface="Calibri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000" b="0" i="0" u="none" strike="noStrike" kern="1200" cap="none" smtClean="0">
                <a:solidFill>
                  <a:srgbClr val="002060"/>
                </a:solidFill>
                <a:latin typeface="Calibri"/>
                <a:ea typeface="+mn-ea"/>
                <a:cs typeface="Calibri"/>
                <a:sym typeface="Calibri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b="0" i="0" u="none" strike="noStrike" kern="1200" cap="none" smtClean="0">
                <a:solidFill>
                  <a:schemeClr val="dk1"/>
                </a:solidFill>
                <a:latin typeface="Calibri"/>
                <a:ea typeface="+mn-ea"/>
                <a:cs typeface="Calibri"/>
                <a:sym typeface="Calibri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600" b="0" i="0" u="none" strike="noStrike" kern="1200" cap="none">
                <a:solidFill>
                  <a:schemeClr val="dk1"/>
                </a:solidFill>
                <a:latin typeface="Calibri"/>
                <a:ea typeface="+mn-ea"/>
                <a:cs typeface="Calibri"/>
                <a:sym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BDBC2CB9-2D4E-4A6D-B9A8-B21E72066E1E}"/>
              </a:ext>
            </a:extLst>
          </p:cNvPr>
          <p:cNvSpPr txBox="1">
            <a:spLocks/>
          </p:cNvSpPr>
          <p:nvPr/>
        </p:nvSpPr>
        <p:spPr>
          <a:xfrm>
            <a:off x="381000" y="4169700"/>
            <a:ext cx="5638800" cy="2688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2800" b="1" i="0" u="none" strike="noStrike" kern="1200" cap="none" smtClean="0">
                <a:solidFill>
                  <a:srgbClr val="C00000"/>
                </a:solidFill>
                <a:latin typeface="Calibri"/>
                <a:ea typeface="+mn-ea"/>
                <a:cs typeface="Calibri"/>
                <a:sym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400" b="0" i="0" u="none" strike="noStrike" kern="1200" cap="none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n-ea"/>
                <a:cs typeface="Calibri"/>
                <a:sym typeface="Calibri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000" b="0" i="0" u="none" strike="noStrike" kern="1200" cap="none" smtClean="0">
                <a:solidFill>
                  <a:srgbClr val="002060"/>
                </a:solidFill>
                <a:latin typeface="Calibri"/>
                <a:ea typeface="+mn-ea"/>
                <a:cs typeface="Calibri"/>
                <a:sym typeface="Calibri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b="0" i="0" u="none" strike="noStrike" kern="1200" cap="none" smtClean="0">
                <a:solidFill>
                  <a:schemeClr val="dk1"/>
                </a:solidFill>
                <a:latin typeface="Calibri"/>
                <a:ea typeface="+mn-ea"/>
                <a:cs typeface="Calibri"/>
                <a:sym typeface="Calibri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600" b="0" i="0" u="none" strike="noStrike" kern="1200" cap="none">
                <a:solidFill>
                  <a:schemeClr val="dk1"/>
                </a:solidFill>
                <a:latin typeface="Calibri"/>
                <a:ea typeface="+mn-ea"/>
                <a:cs typeface="Calibri"/>
                <a:sym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Œuvrer dans les axes</a:t>
            </a:r>
          </a:p>
          <a:p>
            <a:pPr lvl="1"/>
            <a:r>
              <a:rPr lang="fr-FR" dirty="0"/>
              <a:t>Échanger sur les méthodes/outils</a:t>
            </a:r>
          </a:p>
          <a:p>
            <a:pPr lvl="2"/>
            <a:r>
              <a:rPr lang="fr-FR" dirty="0"/>
              <a:t>Parler : Sciences, théories, innovations, enjeux </a:t>
            </a:r>
          </a:p>
          <a:p>
            <a:pPr lvl="1"/>
            <a:r>
              <a:rPr lang="fr-FR" dirty="0"/>
              <a:t>Identifier des opportunités de travail</a:t>
            </a:r>
          </a:p>
          <a:p>
            <a:pPr lvl="2"/>
            <a:r>
              <a:rPr lang="fr-FR" dirty="0"/>
              <a:t>Réponses communes à des AAP</a:t>
            </a:r>
          </a:p>
          <a:p>
            <a:pPr lvl="2"/>
            <a:r>
              <a:rPr lang="fr-FR" dirty="0"/>
              <a:t>Trouver des appuis pour des réponses aux AAP</a:t>
            </a:r>
          </a:p>
          <a:p>
            <a:pPr lvl="1"/>
            <a:r>
              <a:rPr lang="fr-FR" dirty="0"/>
              <a:t>Faire venir des leaders internationaux</a:t>
            </a:r>
          </a:p>
          <a:p>
            <a:pPr lvl="2"/>
            <a:r>
              <a:rPr lang="fr-FR" dirty="0"/>
              <a:t>Construire une ambition commune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D1039397-1C2D-4954-AEF8-9AB6D59768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7921" y="1131114"/>
            <a:ext cx="7720479" cy="30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8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132F1-F8C8-4A0A-873E-486B5356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2024-2025 : lancement des axes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5BFEDAE-A67D-4A0B-B3BE-3ADC05CD9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Un démarrage en douceur</a:t>
            </a:r>
          </a:p>
          <a:p>
            <a:pPr lvl="1"/>
            <a:r>
              <a:rPr lang="fr-FR" dirty="0"/>
              <a:t>Quelle différence / </a:t>
            </a:r>
            <a:r>
              <a:rPr lang="fr-FR" dirty="0" err="1"/>
              <a:t>GdR</a:t>
            </a:r>
            <a:r>
              <a:rPr lang="fr-FR" dirty="0"/>
              <a:t> ?</a:t>
            </a:r>
          </a:p>
          <a:p>
            <a:pPr lvl="1"/>
            <a:r>
              <a:rPr lang="fr-FR" dirty="0"/>
              <a:t>Y a t’il des moyens pour des stages, des thèses, des post-doc ?</a:t>
            </a:r>
          </a:p>
          <a:p>
            <a:pPr lvl="1"/>
            <a:r>
              <a:rPr lang="fr-FR" dirty="0"/>
              <a:t>Pouvez-vous m’appuyer pour mon dépôt de projet</a:t>
            </a:r>
          </a:p>
          <a:p>
            <a:r>
              <a:rPr lang="fr-FR" dirty="0"/>
              <a:t>Objectifs 2025-2026</a:t>
            </a:r>
          </a:p>
          <a:p>
            <a:pPr lvl="1"/>
            <a:r>
              <a:rPr lang="fr-FR" dirty="0"/>
              <a:t>Des réunions intra-axes : hybrides</a:t>
            </a:r>
          </a:p>
          <a:p>
            <a:pPr lvl="2"/>
            <a:r>
              <a:rPr lang="fr-FR" dirty="0"/>
              <a:t>Identifier des complémentarités pour répondre ensemble à des AAP</a:t>
            </a:r>
          </a:p>
          <a:p>
            <a:pPr lvl="2"/>
            <a:r>
              <a:rPr lang="fr-FR" dirty="0"/>
              <a:t>Partager, échanger</a:t>
            </a:r>
          </a:p>
          <a:p>
            <a:pPr lvl="1"/>
            <a:r>
              <a:rPr lang="fr-FR" dirty="0"/>
              <a:t>Des propositions d’animation, communication, actions</a:t>
            </a:r>
          </a:p>
          <a:p>
            <a:pPr lvl="2"/>
            <a:r>
              <a:rPr lang="fr-FR" dirty="0"/>
              <a:t>Valoriser les travaux des jeunes chercheurs, doctorants, post-doc</a:t>
            </a:r>
          </a:p>
          <a:p>
            <a:pPr lvl="2"/>
            <a:r>
              <a:rPr lang="fr-FR" dirty="0"/>
              <a:t>Se </a:t>
            </a:r>
            <a:r>
              <a:rPr lang="fr-FR" dirty="0" err="1"/>
              <a:t>co-former</a:t>
            </a:r>
            <a:r>
              <a:rPr lang="fr-FR" dirty="0"/>
              <a:t> : école d’été, workshops…</a:t>
            </a:r>
          </a:p>
          <a:p>
            <a:pPr lvl="2"/>
            <a:r>
              <a:rPr lang="fr-FR" dirty="0"/>
              <a:t>Apprendre </a:t>
            </a:r>
          </a:p>
          <a:p>
            <a:r>
              <a:rPr lang="fr-FR" dirty="0"/>
              <a:t>Janvier 2026</a:t>
            </a:r>
          </a:p>
          <a:p>
            <a:pPr lvl="1"/>
            <a:r>
              <a:rPr lang="fr-FR" dirty="0"/>
              <a:t>AG orientée « axes »</a:t>
            </a:r>
          </a:p>
          <a:p>
            <a:pPr lvl="2"/>
            <a:r>
              <a:rPr lang="fr-FR" dirty="0"/>
              <a:t>Travaux scientifiques intra-axes</a:t>
            </a:r>
          </a:p>
          <a:p>
            <a:pPr lvl="2"/>
            <a:endParaRPr lang="fr-FR" dirty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010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F1502E-FBF8-49AE-8B96-4F9316A0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objectifs pour l’animation des axes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C4A7550-1BC3-4FD6-BC25-3D15769DA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La vie scientifique interne du réseau</a:t>
            </a:r>
          </a:p>
          <a:p>
            <a:pPr lvl="1"/>
            <a:r>
              <a:rPr lang="fr-FR" dirty="0"/>
              <a:t>Échange, partage de connaissances au niveau régional</a:t>
            </a:r>
          </a:p>
          <a:p>
            <a:pPr lvl="2"/>
            <a:r>
              <a:rPr lang="fr-FR" dirty="0"/>
              <a:t>Journées d’axes, journées doctorants …</a:t>
            </a:r>
          </a:p>
          <a:p>
            <a:pPr lvl="1"/>
            <a:r>
              <a:rPr lang="fr-FR" dirty="0"/>
              <a:t>Recherche de synergies régionales pour la levée de verrous scientifiques</a:t>
            </a:r>
          </a:p>
          <a:p>
            <a:pPr lvl="2"/>
            <a:r>
              <a:rPr lang="fr-FR" dirty="0"/>
              <a:t>Améliorer la communication à notre niveau</a:t>
            </a:r>
          </a:p>
          <a:p>
            <a:pPr lvl="2"/>
            <a:r>
              <a:rPr lang="fr-FR" dirty="0"/>
              <a:t>Utiliser le réseau pour faciliter les échanges/partages </a:t>
            </a:r>
          </a:p>
          <a:p>
            <a:pPr lvl="2"/>
            <a:r>
              <a:rPr lang="fr-FR" dirty="0"/>
              <a:t>Répondre ensemble à des AAP nationaux, européens</a:t>
            </a:r>
          </a:p>
          <a:p>
            <a:pPr lvl="3"/>
            <a:r>
              <a:rPr lang="fr-FR" dirty="0"/>
              <a:t>Suscités ou non par le réseau</a:t>
            </a:r>
          </a:p>
          <a:p>
            <a:r>
              <a:rPr lang="fr-FR" dirty="0"/>
              <a:t>Les axes : acteurs de médiation</a:t>
            </a:r>
          </a:p>
          <a:p>
            <a:pPr lvl="1"/>
            <a:r>
              <a:rPr lang="fr-FR" dirty="0"/>
              <a:t>Entre les demandes des partenaires socio-économiques et associatifs</a:t>
            </a:r>
          </a:p>
          <a:p>
            <a:pPr lvl="2"/>
            <a:r>
              <a:rPr lang="fr-FR" dirty="0"/>
              <a:t>Pôles, associations, entreprises …</a:t>
            </a:r>
          </a:p>
          <a:p>
            <a:pPr lvl="1"/>
            <a:r>
              <a:rPr lang="fr-FR" dirty="0"/>
              <a:t>Et les équipes de recherche</a:t>
            </a:r>
          </a:p>
          <a:p>
            <a:pPr lvl="1"/>
            <a:r>
              <a:rPr lang="fr-FR" dirty="0"/>
              <a:t>Reformuler et structurer les questions pour une réponse coordonnée 	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004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C093EF-D953-48F7-922F-3CB9256DA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Chaque axe est </a:t>
            </a:r>
            <a:r>
              <a:rPr lang="fr-FR" dirty="0" err="1"/>
              <a:t>multi-disciplinaire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9C0363C-F9D3-4A58-A331-819FF8270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14" y="1690688"/>
            <a:ext cx="11012242" cy="438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8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25C844-F295-42D9-84BC-54C600308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budget par axe (10k€/an) pour agir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D9F43C6-ACBE-45CB-AF2F-AC802C718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Proposition possible 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67FEA0C-6448-4ABF-857C-AFB63DAD34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/>
              <a:t>Proposition de décomposition : budget </a:t>
            </a:r>
            <a:r>
              <a:rPr lang="fr-FR" dirty="0" err="1"/>
              <a:t>fctt</a:t>
            </a:r>
            <a:r>
              <a:rPr lang="fr-FR" dirty="0"/>
              <a:t> = 10k€</a:t>
            </a:r>
          </a:p>
          <a:p>
            <a:pPr marL="457200" indent="-457200">
              <a:buFont typeface="+mj-lt"/>
              <a:buAutoNum type="alphaLcPeriod"/>
            </a:pPr>
            <a:r>
              <a:rPr lang="fr-FR" dirty="0"/>
              <a:t>Structuration		3 000 €</a:t>
            </a:r>
          </a:p>
          <a:p>
            <a:pPr marL="914400" lvl="1" indent="-457200">
              <a:buFont typeface="+mj-lt"/>
              <a:buAutoNum type="alphaLcPeriod"/>
            </a:pPr>
            <a:r>
              <a:rPr lang="fr-FR" dirty="0"/>
              <a:t>Journées d’axe</a:t>
            </a:r>
          </a:p>
          <a:p>
            <a:pPr marL="457200" indent="-457200">
              <a:buFont typeface="+mj-lt"/>
              <a:buAutoNum type="alphaLcPeriod"/>
            </a:pPr>
            <a:r>
              <a:rPr lang="fr-FR" dirty="0"/>
              <a:t>Communication</a:t>
            </a:r>
          </a:p>
          <a:p>
            <a:pPr marL="457200" indent="-457200">
              <a:buFont typeface="+mj-lt"/>
              <a:buAutoNum type="alphaLcPeriod"/>
            </a:pPr>
            <a:r>
              <a:rPr lang="fr-FR" dirty="0"/>
              <a:t>Formations		1 750 €</a:t>
            </a:r>
          </a:p>
          <a:p>
            <a:pPr marL="914400" lvl="1" indent="-457200">
              <a:buFont typeface="+mj-lt"/>
              <a:buAutoNum type="alphaLcPeriod"/>
            </a:pPr>
            <a:r>
              <a:rPr lang="fr-FR" dirty="0"/>
              <a:t>Participation école d’axe</a:t>
            </a:r>
          </a:p>
          <a:p>
            <a:pPr marL="457200" indent="-457200">
              <a:buFont typeface="+mj-lt"/>
              <a:buAutoNum type="alphaLcPeriod"/>
            </a:pPr>
            <a:r>
              <a:rPr lang="fr-FR" dirty="0"/>
              <a:t>Animations		1 250 €</a:t>
            </a:r>
          </a:p>
          <a:p>
            <a:pPr marL="914400" lvl="1" indent="-457200">
              <a:buFont typeface="+mj-lt"/>
              <a:buAutoNum type="alphaLcPeriod"/>
            </a:pPr>
            <a:r>
              <a:rPr lang="fr-FR" dirty="0"/>
              <a:t>Chercheurs invités</a:t>
            </a:r>
          </a:p>
          <a:p>
            <a:pPr marL="457200" indent="-457200">
              <a:buFont typeface="+mj-lt"/>
              <a:buAutoNum type="alphaLcPeriod"/>
            </a:pPr>
            <a:r>
              <a:rPr lang="fr-FR" dirty="0"/>
              <a:t>Actions		4 000 €</a:t>
            </a:r>
          </a:p>
          <a:p>
            <a:pPr marL="457200" indent="-457200">
              <a:buFont typeface="+mj-lt"/>
              <a:buAutoNum type="alphaLcPeriod"/>
            </a:pPr>
            <a:endParaRPr lang="fr-FR" dirty="0"/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R3 = Pas d’investissement, pas de RH</a:t>
            </a:r>
          </a:p>
          <a:p>
            <a:r>
              <a:rPr lang="fr-FR" dirty="0"/>
              <a:t>Juste une proposition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9D7BB3A-9045-47DA-9547-C05F8045C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Remarques :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BDF085EE-EDF5-45D2-BC96-BD29BE936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56934"/>
            <a:ext cx="5613400" cy="4032729"/>
          </a:xfrm>
        </p:spPr>
        <p:txBody>
          <a:bodyPr>
            <a:normAutofit fontScale="62500" lnSpcReduction="20000"/>
          </a:bodyPr>
          <a:lstStyle/>
          <a:p>
            <a:r>
              <a:rPr lang="fr-FR" dirty="0"/>
              <a:t>Structuration ?</a:t>
            </a:r>
          </a:p>
          <a:p>
            <a:pPr lvl="1"/>
            <a:r>
              <a:rPr lang="fr-FR" dirty="0"/>
              <a:t>Missions pour les animateurs d’axe </a:t>
            </a:r>
          </a:p>
          <a:p>
            <a:pPr lvl="2"/>
            <a:r>
              <a:rPr lang="fr-FR" dirty="0"/>
              <a:t>Journées d’axe, réunion de travail en présentiel …</a:t>
            </a:r>
          </a:p>
          <a:p>
            <a:r>
              <a:rPr lang="fr-FR" dirty="0"/>
              <a:t>Animation ?</a:t>
            </a:r>
          </a:p>
          <a:p>
            <a:pPr lvl="1"/>
            <a:r>
              <a:rPr lang="fr-FR" dirty="0"/>
              <a:t>Action de communication </a:t>
            </a:r>
            <a:r>
              <a:rPr lang="fr-FR" dirty="0">
                <a:sym typeface="Wingdings" panose="05000000000000000000" pitchFamily="2" charset="2"/>
              </a:rPr>
              <a:t> chercheurs de l’axe</a:t>
            </a:r>
          </a:p>
          <a:p>
            <a:r>
              <a:rPr lang="fr-FR" dirty="0">
                <a:sym typeface="Wingdings" panose="05000000000000000000" pitchFamily="2" charset="2"/>
              </a:rPr>
              <a:t>Communication ?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Action de communication  grand public</a:t>
            </a:r>
          </a:p>
          <a:p>
            <a:r>
              <a:rPr lang="fr-FR" dirty="0">
                <a:sym typeface="Wingdings" panose="05000000000000000000" pitchFamily="2" charset="2"/>
              </a:rPr>
              <a:t>Actions ?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Participation à des workshops</a:t>
            </a:r>
          </a:p>
          <a:p>
            <a:pPr lvl="2"/>
            <a:r>
              <a:rPr lang="fr-FR" dirty="0">
                <a:sym typeface="Wingdings" panose="05000000000000000000" pitchFamily="2" charset="2"/>
              </a:rPr>
              <a:t>Avec outils de communication HR2S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Possiblement un stage de M2/fin étude</a:t>
            </a:r>
          </a:p>
          <a:p>
            <a:pPr lvl="2"/>
            <a:r>
              <a:rPr lang="fr-FR" dirty="0">
                <a:sym typeface="Wingdings" panose="05000000000000000000" pitchFamily="2" charset="2"/>
              </a:rPr>
              <a:t>Sous condition de transversalité sur tout l’axe</a:t>
            </a:r>
          </a:p>
          <a:p>
            <a:pPr lvl="2"/>
            <a:r>
              <a:rPr lang="fr-FR" dirty="0">
                <a:sym typeface="Wingdings" panose="05000000000000000000" pitchFamily="2" charset="2"/>
              </a:rPr>
              <a:t>Complexité forte de mise en œuvre et de justification</a:t>
            </a:r>
          </a:p>
          <a:p>
            <a:r>
              <a:rPr lang="fr-FR" dirty="0">
                <a:sym typeface="Wingdings" panose="05000000000000000000" pitchFamily="2" charset="2"/>
              </a:rPr>
              <a:t>Autre : tout peut se discuter !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Décision collégiale du COPIL</a:t>
            </a:r>
          </a:p>
          <a:p>
            <a:pPr lvl="2"/>
            <a:r>
              <a:rPr lang="fr-FR" dirty="0">
                <a:sym typeface="Wingdings" panose="05000000000000000000" pitchFamily="2" charset="2"/>
              </a:rPr>
              <a:t>6 pôles universitaires, 2 membres / pôle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BCE377E-DFE1-4A37-9443-4DEA044C8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80321" y="5033673"/>
            <a:ext cx="265703" cy="2321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B06CD6-540C-4373-9171-F5A8A0A44759}"/>
              </a:ext>
            </a:extLst>
          </p:cNvPr>
          <p:cNvSpPr/>
          <p:nvPr/>
        </p:nvSpPr>
        <p:spPr>
          <a:xfrm>
            <a:off x="3036888" y="60604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fr-FR" b="1" dirty="0">
                <a:solidFill>
                  <a:srgbClr val="009999"/>
                </a:solidFill>
              </a:rPr>
              <a:t>Chaque axe définit ses priorités</a:t>
            </a:r>
          </a:p>
          <a:p>
            <a:pPr lvl="2"/>
            <a:r>
              <a:rPr lang="fr-FR" i="1" dirty="0"/>
              <a:t>Avec les limites de la gestion universitaire !</a:t>
            </a:r>
          </a:p>
        </p:txBody>
      </p:sp>
    </p:spTree>
    <p:extLst>
      <p:ext uri="{BB962C8B-B14F-4D97-AF65-F5344CB8AC3E}">
        <p14:creationId xmlns:p14="http://schemas.microsoft.com/office/powerpoint/2010/main" val="102219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C94B7CD-972B-4CF3-8406-C52B5861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800" dirty="0"/>
              <a:t>Répondre à l’objectif « une seule santé »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8E7F7A0-585B-4404-9BA2-E9EB3C495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Construire et financer l’ambition collective</a:t>
            </a:r>
          </a:p>
        </p:txBody>
      </p:sp>
    </p:spTree>
    <p:extLst>
      <p:ext uri="{BB962C8B-B14F-4D97-AF65-F5344CB8AC3E}">
        <p14:creationId xmlns:p14="http://schemas.microsoft.com/office/powerpoint/2010/main" val="25574373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1094</Words>
  <Application>Microsoft Office PowerPoint</Application>
  <PresentationFormat>Grand écran</PresentationFormat>
  <Paragraphs>323</Paragraphs>
  <Slides>25</Slides>
  <Notes>0</Notes>
  <HiddenSlides>2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Thème Office</vt:lpstr>
      <vt:lpstr>Vie des axes</vt:lpstr>
      <vt:lpstr>Les axes du réseau HR2S</vt:lpstr>
      <vt:lpstr>Les 4 axes du réseau : un découpage poreux</vt:lpstr>
      <vt:lpstr>Les axes : renforcer la cohésion régionale disciplinaire</vt:lpstr>
      <vt:lpstr>2024-2025 : lancement des axes</vt:lpstr>
      <vt:lpstr>Les objectifs pour l’animation des axes</vt:lpstr>
      <vt:lpstr>Chaque axe est multi-disciplinaire</vt:lpstr>
      <vt:lpstr>Un budget par axe (10k€/an) pour agir</vt:lpstr>
      <vt:lpstr>Répondre à l’objectif « une seule santé »</vt:lpstr>
      <vt:lpstr>« Une seule santé » : l’Opportunité</vt:lpstr>
      <vt:lpstr>« Une seule santé » : l’Opportunité</vt:lpstr>
      <vt:lpstr>« Une seule santé » : l’Opportunité</vt:lpstr>
      <vt:lpstr>« Une seule santé » : l’Opportunité</vt:lpstr>
      <vt:lpstr>« Une seule santé » : l’Opportunité</vt:lpstr>
      <vt:lpstr>Répondre  à l’ambition « une seule santé »</vt:lpstr>
      <vt:lpstr>Construction de projets transverses au réseau</vt:lpstr>
      <vt:lpstr>4 projets transverses identifiés</vt:lpstr>
      <vt:lpstr>Les éléments attendus pour chaque projet</vt:lpstr>
      <vt:lpstr>Prenons une photo</vt:lpstr>
      <vt:lpstr>L’objectif de la journée : co-construire</vt:lpstr>
      <vt:lpstr>Démarrons la co-contrusction par une photo</vt:lpstr>
      <vt:lpstr>Pour résumer</vt:lpstr>
      <vt:lpstr>Une construction simple</vt:lpstr>
      <vt:lpstr>Bienvenue !</vt:lpstr>
      <vt:lpstr>Un vocabulaire commun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Noël RICHARD</dc:creator>
  <cp:lastModifiedBy>Noël RICHARD</cp:lastModifiedBy>
  <cp:revision>23</cp:revision>
  <dcterms:created xsi:type="dcterms:W3CDTF">2025-05-24T14:13:09Z</dcterms:created>
  <dcterms:modified xsi:type="dcterms:W3CDTF">2025-05-24T18:02:04Z</dcterms:modified>
</cp:coreProperties>
</file>