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jpeg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262" r:id="rId5"/>
    <p:sldId id="260" r:id="rId6"/>
    <p:sldId id="263" r:id="rId7"/>
    <p:sldId id="264" r:id="rId8"/>
    <p:sldId id="261" r:id="rId9"/>
    <p:sldId id="258" r:id="rId10"/>
  </p:sldIdLst>
  <p:sldSz cx="18288000" cy="10287000"/>
  <p:notesSz cx="6858000" cy="9144000"/>
  <p:embeddedFontLst>
    <p:embeddedFont>
      <p:font typeface="Open Sans Bold" panose="020B0806030504020204" pitchFamily="34" charset="0"/>
      <p:regular r:id="rId12"/>
      <p:bold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100"/>
    <a:srgbClr val="EFF1F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62" autoAdjust="0"/>
  </p:normalViewPr>
  <p:slideViewPr>
    <p:cSldViewPr>
      <p:cViewPr varScale="1">
        <p:scale>
          <a:sx n="72" d="100"/>
          <a:sy n="72" d="100"/>
        </p:scale>
        <p:origin x="76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9E3AF-C75B-354F-BEC9-B3C08AD68C1B}" type="datetimeFigureOut">
              <a:rPr lang="fr-FR" smtClean="0"/>
              <a:t>26/05/2025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44C69-A013-694E-BFF0-95B0CA892F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567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Revêtement </a:t>
            </a:r>
            <a:r>
              <a:rPr lang="fr-FR" dirty="0" err="1"/>
              <a:t>anti-bactérien</a:t>
            </a:r>
            <a:r>
              <a:rPr lang="fr-FR" dirty="0"/>
              <a:t> de substituts osseux à base de céramiques phospho-calciques pour la prise en charge de lésions osseuses ouvertes infectées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44C69-A013-694E-BFF0-95B0CA892F6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848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Biomatériaux céramiques – substitut osseux (importantes pertes de substance)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44C69-A013-694E-BFF0-95B0CA892F6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967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44C69-A013-694E-BFF0-95B0CA892F6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878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﻿At </a:t>
            </a:r>
            <a:r>
              <a:rPr lang="fr-FR" dirty="0" err="1"/>
              <a:t>present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clinical</a:t>
            </a:r>
            <a:r>
              <a:rPr lang="fr-FR" dirty="0"/>
              <a:t> situation </a:t>
            </a:r>
            <a:r>
              <a:rPr lang="fr-FR" dirty="0" err="1"/>
              <a:t>remains</a:t>
            </a:r>
            <a:r>
              <a:rPr lang="fr-FR" dirty="0"/>
              <a:t> </a:t>
            </a:r>
            <a:r>
              <a:rPr lang="fr-FR" dirty="0" err="1"/>
              <a:t>difficult</a:t>
            </a:r>
            <a:r>
              <a:rPr lang="fr-FR" dirty="0"/>
              <a:t> to</a:t>
            </a:r>
          </a:p>
          <a:p>
            <a:endParaRPr lang="fr-FR" dirty="0"/>
          </a:p>
          <a:p>
            <a:r>
              <a:rPr lang="fr-FR" dirty="0"/>
              <a:t>manage, </a:t>
            </a:r>
            <a:r>
              <a:rPr lang="fr-FR" dirty="0" err="1"/>
              <a:t>requiring</a:t>
            </a:r>
            <a:r>
              <a:rPr lang="fr-FR" dirty="0"/>
              <a:t> the </a:t>
            </a:r>
            <a:r>
              <a:rPr lang="fr-FR" dirty="0" err="1"/>
              <a:t>immediate</a:t>
            </a:r>
            <a:r>
              <a:rPr lang="fr-FR" dirty="0"/>
              <a:t> infection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eliminated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considering</a:t>
            </a:r>
            <a:r>
              <a:rPr lang="fr-FR" dirty="0"/>
              <a:t> the implantation of a </a:t>
            </a:r>
            <a:r>
              <a:rPr lang="fr-FR" dirty="0" err="1"/>
              <a:t>bone</a:t>
            </a:r>
            <a:endParaRPr lang="fr-FR" dirty="0"/>
          </a:p>
          <a:p>
            <a:endParaRPr lang="fr-FR" dirty="0"/>
          </a:p>
          <a:p>
            <a:r>
              <a:rPr lang="fr-FR" dirty="0"/>
              <a:t>substitute,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avoid</a:t>
            </a:r>
            <a:r>
              <a:rPr lang="fr-FR" dirty="0"/>
              <a:t> implant infection </a:t>
            </a:r>
            <a:r>
              <a:rPr lang="fr-FR" dirty="0" err="1"/>
              <a:t>synonymous</a:t>
            </a:r>
            <a:r>
              <a:rPr lang="fr-FR" dirty="0"/>
              <a:t> of </a:t>
            </a:r>
            <a:r>
              <a:rPr lang="fr-FR" dirty="0" err="1"/>
              <a:t>surgical</a:t>
            </a:r>
            <a:r>
              <a:rPr lang="fr-FR" dirty="0"/>
              <a:t> </a:t>
            </a:r>
            <a:r>
              <a:rPr lang="fr-FR" dirty="0" err="1"/>
              <a:t>failure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44C69-A013-694E-BFF0-95B0CA892F6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333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6EA10-93E0-1C2D-8BB0-0A586365B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0FF2511-063A-0C87-6AFD-1DF64E68D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1F4D8BD-A39E-CA5D-8CD0-213D954E2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﻿At </a:t>
            </a:r>
            <a:r>
              <a:rPr lang="fr-FR" dirty="0" err="1"/>
              <a:t>present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clinical</a:t>
            </a:r>
            <a:r>
              <a:rPr lang="fr-FR" dirty="0"/>
              <a:t> situation </a:t>
            </a:r>
            <a:r>
              <a:rPr lang="fr-FR" dirty="0" err="1"/>
              <a:t>remains</a:t>
            </a:r>
            <a:r>
              <a:rPr lang="fr-FR" dirty="0"/>
              <a:t> </a:t>
            </a:r>
            <a:r>
              <a:rPr lang="fr-FR" dirty="0" err="1"/>
              <a:t>difficult</a:t>
            </a:r>
            <a:r>
              <a:rPr lang="fr-FR" dirty="0"/>
              <a:t> to</a:t>
            </a:r>
          </a:p>
          <a:p>
            <a:endParaRPr lang="fr-FR" dirty="0"/>
          </a:p>
          <a:p>
            <a:r>
              <a:rPr lang="fr-FR" dirty="0"/>
              <a:t>manage, </a:t>
            </a:r>
            <a:r>
              <a:rPr lang="fr-FR" dirty="0" err="1"/>
              <a:t>requiring</a:t>
            </a:r>
            <a:r>
              <a:rPr lang="fr-FR" dirty="0"/>
              <a:t> the </a:t>
            </a:r>
            <a:r>
              <a:rPr lang="fr-FR" dirty="0" err="1"/>
              <a:t>immediate</a:t>
            </a:r>
            <a:r>
              <a:rPr lang="fr-FR" dirty="0"/>
              <a:t> infection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eliminated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considering</a:t>
            </a:r>
            <a:r>
              <a:rPr lang="fr-FR" dirty="0"/>
              <a:t> the implantation of a </a:t>
            </a:r>
            <a:r>
              <a:rPr lang="fr-FR" dirty="0" err="1"/>
              <a:t>bone</a:t>
            </a:r>
            <a:endParaRPr lang="fr-FR" dirty="0"/>
          </a:p>
          <a:p>
            <a:endParaRPr lang="fr-FR" dirty="0"/>
          </a:p>
          <a:p>
            <a:r>
              <a:rPr lang="fr-FR" dirty="0"/>
              <a:t>substitute,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avoid</a:t>
            </a:r>
            <a:r>
              <a:rPr lang="fr-FR" dirty="0"/>
              <a:t> implant infection </a:t>
            </a:r>
            <a:r>
              <a:rPr lang="fr-FR" dirty="0" err="1"/>
              <a:t>synonymous</a:t>
            </a:r>
            <a:r>
              <a:rPr lang="fr-FR" dirty="0"/>
              <a:t> of </a:t>
            </a:r>
            <a:r>
              <a:rPr lang="fr-FR" dirty="0" err="1"/>
              <a:t>surgical</a:t>
            </a:r>
            <a:r>
              <a:rPr lang="fr-FR" dirty="0"/>
              <a:t> </a:t>
            </a:r>
            <a:r>
              <a:rPr lang="fr-FR" dirty="0" err="1"/>
              <a:t>failure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953EAF-6DBB-852F-B783-310CB7C7E6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44C69-A013-694E-BFF0-95B0CA892F6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848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BFDEE-C8A6-1D2A-2204-3478C234F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66BAF7F-D28E-408F-11A8-0BA722CB2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7AC1C1-A986-3C43-4B19-613E13C87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﻿At </a:t>
            </a:r>
            <a:r>
              <a:rPr lang="fr-FR" dirty="0" err="1"/>
              <a:t>present</a:t>
            </a:r>
            <a:r>
              <a:rPr lang="fr-FR" dirty="0"/>
              <a:t>,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clinical</a:t>
            </a:r>
            <a:r>
              <a:rPr lang="fr-FR" dirty="0"/>
              <a:t> situation </a:t>
            </a:r>
            <a:r>
              <a:rPr lang="fr-FR" dirty="0" err="1"/>
              <a:t>remains</a:t>
            </a:r>
            <a:r>
              <a:rPr lang="fr-FR" dirty="0"/>
              <a:t> </a:t>
            </a:r>
            <a:r>
              <a:rPr lang="fr-FR" dirty="0" err="1"/>
              <a:t>difficult</a:t>
            </a:r>
            <a:r>
              <a:rPr lang="fr-FR" dirty="0"/>
              <a:t> to</a:t>
            </a:r>
          </a:p>
          <a:p>
            <a:endParaRPr lang="fr-FR" dirty="0"/>
          </a:p>
          <a:p>
            <a:r>
              <a:rPr lang="fr-FR" dirty="0"/>
              <a:t>manage, </a:t>
            </a:r>
            <a:r>
              <a:rPr lang="fr-FR" dirty="0" err="1"/>
              <a:t>requiring</a:t>
            </a:r>
            <a:r>
              <a:rPr lang="fr-FR" dirty="0"/>
              <a:t> the </a:t>
            </a:r>
            <a:r>
              <a:rPr lang="fr-FR" dirty="0" err="1"/>
              <a:t>immediate</a:t>
            </a:r>
            <a:r>
              <a:rPr lang="fr-FR" dirty="0"/>
              <a:t> infection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eliminated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considering</a:t>
            </a:r>
            <a:r>
              <a:rPr lang="fr-FR" dirty="0"/>
              <a:t> the implantation of a </a:t>
            </a:r>
            <a:r>
              <a:rPr lang="fr-FR" dirty="0" err="1"/>
              <a:t>bone</a:t>
            </a:r>
            <a:endParaRPr lang="fr-FR" dirty="0"/>
          </a:p>
          <a:p>
            <a:endParaRPr lang="fr-FR" dirty="0"/>
          </a:p>
          <a:p>
            <a:r>
              <a:rPr lang="fr-FR" dirty="0"/>
              <a:t>substitute, in </a:t>
            </a:r>
            <a:r>
              <a:rPr lang="fr-FR" dirty="0" err="1"/>
              <a:t>order</a:t>
            </a:r>
            <a:r>
              <a:rPr lang="fr-FR" dirty="0"/>
              <a:t> to </a:t>
            </a:r>
            <a:r>
              <a:rPr lang="fr-FR" dirty="0" err="1"/>
              <a:t>avoid</a:t>
            </a:r>
            <a:r>
              <a:rPr lang="fr-FR" dirty="0"/>
              <a:t> implant infection </a:t>
            </a:r>
            <a:r>
              <a:rPr lang="fr-FR" dirty="0" err="1"/>
              <a:t>synonymous</a:t>
            </a:r>
            <a:r>
              <a:rPr lang="fr-FR" dirty="0"/>
              <a:t> of </a:t>
            </a:r>
            <a:r>
              <a:rPr lang="fr-FR" dirty="0" err="1"/>
              <a:t>surgical</a:t>
            </a:r>
            <a:r>
              <a:rPr lang="fr-FR" dirty="0"/>
              <a:t> </a:t>
            </a:r>
            <a:r>
              <a:rPr lang="fr-FR" dirty="0" err="1"/>
              <a:t>failure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FCD030-FABB-44EC-B274-E9223BE674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44C69-A013-694E-BFF0-95B0CA892F6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544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46685D4-4DF0-56BA-29AA-96A8C2E27D94}"/>
              </a:ext>
            </a:extLst>
          </p:cNvPr>
          <p:cNvSpPr/>
          <p:nvPr userDrawn="1"/>
        </p:nvSpPr>
        <p:spPr>
          <a:xfrm>
            <a:off x="3815081" y="8953500"/>
            <a:ext cx="3728720" cy="1573094"/>
          </a:xfrm>
          <a:custGeom>
            <a:avLst/>
            <a:gdLst/>
            <a:ahLst/>
            <a:cxnLst/>
            <a:rect l="l" t="t" r="r" b="b"/>
            <a:pathLst>
              <a:path w="3990595" h="1736894">
                <a:moveTo>
                  <a:pt x="0" y="0"/>
                </a:moveTo>
                <a:lnTo>
                  <a:pt x="3990595" y="0"/>
                </a:lnTo>
                <a:lnTo>
                  <a:pt x="3990595" y="1736894"/>
                </a:lnTo>
                <a:lnTo>
                  <a:pt x="0" y="17368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33317734-E6E7-DFC1-5C63-63D9F3FCB45B}"/>
              </a:ext>
            </a:extLst>
          </p:cNvPr>
          <p:cNvSpPr>
            <a:spLocks noChangeAspect="1"/>
          </p:cNvSpPr>
          <p:nvPr userDrawn="1"/>
        </p:nvSpPr>
        <p:spPr>
          <a:xfrm>
            <a:off x="12574182" y="9168426"/>
            <a:ext cx="2412409" cy="1118574"/>
          </a:xfrm>
          <a:custGeom>
            <a:avLst/>
            <a:gdLst/>
            <a:ahLst/>
            <a:cxnLst/>
            <a:rect l="l" t="t" r="r" b="b"/>
            <a:pathLst>
              <a:path w="3250609" h="1507227">
                <a:moveTo>
                  <a:pt x="0" y="0"/>
                </a:moveTo>
                <a:lnTo>
                  <a:pt x="3250609" y="0"/>
                </a:lnTo>
                <a:lnTo>
                  <a:pt x="3250609" y="1507227"/>
                </a:lnTo>
                <a:lnTo>
                  <a:pt x="0" y="1507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Entrée manuelle 6">
            <a:extLst>
              <a:ext uri="{FF2B5EF4-FFF2-40B4-BE49-F238E27FC236}">
                <a16:creationId xmlns:a16="http://schemas.microsoft.com/office/drawing/2014/main" id="{0BEC89FE-29ED-9462-47AB-76EF8880D0E5}"/>
              </a:ext>
            </a:extLst>
          </p:cNvPr>
          <p:cNvSpPr/>
          <p:nvPr userDrawn="1"/>
        </p:nvSpPr>
        <p:spPr>
          <a:xfrm flipH="1" flipV="1">
            <a:off x="0" y="0"/>
            <a:ext cx="18288000" cy="787400"/>
          </a:xfrm>
          <a:prstGeom prst="flowChartManualInpu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2F9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F11B017-A47E-2914-4FAC-D0AE581D0583}"/>
              </a:ext>
            </a:extLst>
          </p:cNvPr>
          <p:cNvSpPr/>
          <p:nvPr userDrawn="1"/>
        </p:nvSpPr>
        <p:spPr>
          <a:xfrm>
            <a:off x="0" y="-876300"/>
            <a:ext cx="18288000" cy="13029429"/>
          </a:xfrm>
          <a:custGeom>
            <a:avLst/>
            <a:gdLst/>
            <a:ahLst/>
            <a:cxnLst/>
            <a:rect l="l" t="t" r="r" b="b"/>
            <a:pathLst>
              <a:path w="18288000" h="13029429">
                <a:moveTo>
                  <a:pt x="0" y="0"/>
                </a:moveTo>
                <a:lnTo>
                  <a:pt x="18288000" y="0"/>
                </a:lnTo>
                <a:lnTo>
                  <a:pt x="18288000" y="13029428"/>
                </a:lnTo>
                <a:lnTo>
                  <a:pt x="0" y="130294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999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dirty="0"/>
          </a:p>
        </p:txBody>
      </p:sp>
      <p:pic>
        <p:nvPicPr>
          <p:cNvPr id="8" name="Espace réservé du contenu 6" descr="bando-ircerPPP.jpg">
            <a:extLst>
              <a:ext uri="{FF2B5EF4-FFF2-40B4-BE49-F238E27FC236}">
                <a16:creationId xmlns:a16="http://schemas.microsoft.com/office/drawing/2014/main" id="{964A8195-7264-472D-75D3-636EE893A0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189" b="-12189"/>
          <a:stretch>
            <a:fillRect/>
          </a:stretch>
        </p:blipFill>
        <p:spPr>
          <a:xfrm>
            <a:off x="-36000" y="8953500"/>
            <a:ext cx="18360000" cy="153000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37AF41F0-D80E-3AC5-51F5-5C7FBC16D335}"/>
              </a:ext>
            </a:extLst>
          </p:cNvPr>
          <p:cNvSpPr/>
          <p:nvPr userDrawn="1"/>
        </p:nvSpPr>
        <p:spPr>
          <a:xfrm>
            <a:off x="3815081" y="8953500"/>
            <a:ext cx="3728720" cy="1573094"/>
          </a:xfrm>
          <a:custGeom>
            <a:avLst/>
            <a:gdLst/>
            <a:ahLst/>
            <a:cxnLst/>
            <a:rect l="l" t="t" r="r" b="b"/>
            <a:pathLst>
              <a:path w="3990595" h="1736894">
                <a:moveTo>
                  <a:pt x="0" y="0"/>
                </a:moveTo>
                <a:lnTo>
                  <a:pt x="3990595" y="0"/>
                </a:lnTo>
                <a:lnTo>
                  <a:pt x="3990595" y="1736894"/>
                </a:lnTo>
                <a:lnTo>
                  <a:pt x="0" y="17368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A02AF3C3-46A8-1F5C-96FC-10586FCD8488}"/>
              </a:ext>
            </a:extLst>
          </p:cNvPr>
          <p:cNvSpPr>
            <a:spLocks noChangeAspect="1"/>
          </p:cNvSpPr>
          <p:nvPr userDrawn="1"/>
        </p:nvSpPr>
        <p:spPr>
          <a:xfrm>
            <a:off x="12574182" y="9168426"/>
            <a:ext cx="2412409" cy="1118574"/>
          </a:xfrm>
          <a:custGeom>
            <a:avLst/>
            <a:gdLst/>
            <a:ahLst/>
            <a:cxnLst/>
            <a:rect l="l" t="t" r="r" b="b"/>
            <a:pathLst>
              <a:path w="3250609" h="1507227">
                <a:moveTo>
                  <a:pt x="0" y="0"/>
                </a:moveTo>
                <a:lnTo>
                  <a:pt x="3250609" y="0"/>
                </a:lnTo>
                <a:lnTo>
                  <a:pt x="3250609" y="1507227"/>
                </a:lnTo>
                <a:lnTo>
                  <a:pt x="0" y="15072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microsoft.com/office/2007/relationships/hdphoto" Target="../media/hdphoto2.wdp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1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7.emf"/><Relationship Id="rId25" Type="http://schemas.openxmlformats.org/officeDocument/2006/relationships/image" Target="../media/image25.tif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6.jpg"/><Relationship Id="rId20" Type="http://schemas.openxmlformats.org/officeDocument/2006/relationships/image" Target="../media/image20.png"/><Relationship Id="rId29" Type="http://schemas.openxmlformats.org/officeDocument/2006/relationships/image" Target="../media/image29.tiff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4.jpeg"/><Relationship Id="rId5" Type="http://schemas.microsoft.com/office/2007/relationships/hdphoto" Target="../media/hdphoto1.wdp"/><Relationship Id="rId15" Type="http://schemas.openxmlformats.org/officeDocument/2006/relationships/image" Target="../media/image15.jpg"/><Relationship Id="rId23" Type="http://schemas.openxmlformats.org/officeDocument/2006/relationships/image" Target="../media/image23.tiff"/><Relationship Id="rId28" Type="http://schemas.openxmlformats.org/officeDocument/2006/relationships/image" Target="../media/image28.png"/><Relationship Id="rId10" Type="http://schemas.openxmlformats.org/officeDocument/2006/relationships/image" Target="../media/image11.emf"/><Relationship Id="rId19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0.jpe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microsoft.com/office/2007/relationships/hdphoto" Target="../media/hdphoto2.wdp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1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7.emf"/><Relationship Id="rId25" Type="http://schemas.openxmlformats.org/officeDocument/2006/relationships/image" Target="../media/image25.tif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6.jpg"/><Relationship Id="rId20" Type="http://schemas.openxmlformats.org/officeDocument/2006/relationships/image" Target="../media/image20.png"/><Relationship Id="rId29" Type="http://schemas.openxmlformats.org/officeDocument/2006/relationships/image" Target="../media/image29.tiff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4.jpeg"/><Relationship Id="rId5" Type="http://schemas.microsoft.com/office/2007/relationships/hdphoto" Target="../media/hdphoto3.wdp"/><Relationship Id="rId15" Type="http://schemas.openxmlformats.org/officeDocument/2006/relationships/image" Target="../media/image15.jpg"/><Relationship Id="rId23" Type="http://schemas.openxmlformats.org/officeDocument/2006/relationships/image" Target="../media/image23.tiff"/><Relationship Id="rId28" Type="http://schemas.openxmlformats.org/officeDocument/2006/relationships/image" Target="../media/image28.png"/><Relationship Id="rId10" Type="http://schemas.openxmlformats.org/officeDocument/2006/relationships/image" Target="../media/image11.emf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10.jpe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5.wdp"/><Relationship Id="rId10" Type="http://schemas.openxmlformats.org/officeDocument/2006/relationships/image" Target="../media/image37.jpe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71214"/>
            <a:ext cx="18288000" cy="13029429"/>
          </a:xfrm>
          <a:custGeom>
            <a:avLst/>
            <a:gdLst/>
            <a:ahLst/>
            <a:cxnLst/>
            <a:rect l="l" t="t" r="r" b="b"/>
            <a:pathLst>
              <a:path w="18288000" h="13029429">
                <a:moveTo>
                  <a:pt x="0" y="0"/>
                </a:moveTo>
                <a:lnTo>
                  <a:pt x="18288000" y="0"/>
                </a:lnTo>
                <a:lnTo>
                  <a:pt x="18288000" y="13029428"/>
                </a:lnTo>
                <a:lnTo>
                  <a:pt x="0" y="13029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0" y="6652750"/>
            <a:ext cx="5374516" cy="2339242"/>
          </a:xfrm>
          <a:custGeom>
            <a:avLst/>
            <a:gdLst/>
            <a:ahLst/>
            <a:cxnLst/>
            <a:rect l="l" t="t" r="r" b="b"/>
            <a:pathLst>
              <a:path w="5374516" h="2339242">
                <a:moveTo>
                  <a:pt x="0" y="0"/>
                </a:moveTo>
                <a:lnTo>
                  <a:pt x="5374516" y="0"/>
                </a:lnTo>
                <a:lnTo>
                  <a:pt x="5374516" y="2339242"/>
                </a:lnTo>
                <a:lnTo>
                  <a:pt x="0" y="2339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1837" y="3589030"/>
            <a:ext cx="4618190" cy="461819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807930" y="8642815"/>
            <a:ext cx="3250609" cy="1507227"/>
          </a:xfrm>
          <a:custGeom>
            <a:avLst/>
            <a:gdLst/>
            <a:ahLst/>
            <a:cxnLst/>
            <a:rect l="l" t="t" r="r" b="b"/>
            <a:pathLst>
              <a:path w="3250609" h="1507227">
                <a:moveTo>
                  <a:pt x="0" y="0"/>
                </a:moveTo>
                <a:lnTo>
                  <a:pt x="3250610" y="0"/>
                </a:lnTo>
                <a:lnTo>
                  <a:pt x="3250610" y="1507227"/>
                </a:lnTo>
                <a:lnTo>
                  <a:pt x="0" y="15072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13047651" y="2596090"/>
            <a:ext cx="5746563" cy="114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Programme </a:t>
            </a:r>
          </a:p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 la journée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701957" y="5538496"/>
            <a:ext cx="6833034" cy="1160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26 mai 2025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9BAE84C-89DA-585C-F1CC-2F9FAB7662A0}"/>
              </a:ext>
            </a:extLst>
          </p:cNvPr>
          <p:cNvSpPr txBox="1"/>
          <p:nvPr/>
        </p:nvSpPr>
        <p:spPr>
          <a:xfrm>
            <a:off x="3367698" y="3400852"/>
            <a:ext cx="11552605" cy="1938992"/>
          </a:xfrm>
          <a:prstGeom prst="rect">
            <a:avLst/>
          </a:prstGeom>
          <a:noFill/>
          <a:ln>
            <a:solidFill>
              <a:srgbClr val="9411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/>
              <a:t>Antibacterial</a:t>
            </a:r>
            <a:r>
              <a:rPr lang="fr-FR" sz="4000" b="1" dirty="0"/>
              <a:t> </a:t>
            </a:r>
            <a:r>
              <a:rPr lang="fr-FR" sz="4000" b="1" dirty="0" err="1"/>
              <a:t>coating</a:t>
            </a:r>
            <a:r>
              <a:rPr lang="fr-FR" sz="4000" b="1" dirty="0"/>
              <a:t> on </a:t>
            </a:r>
            <a:r>
              <a:rPr lang="fr-FR" sz="4000" b="1" dirty="0" err="1"/>
              <a:t>bioceramic</a:t>
            </a:r>
            <a:r>
              <a:rPr lang="fr-FR" sz="4000" b="1" dirty="0"/>
              <a:t> substitute for </a:t>
            </a:r>
            <a:r>
              <a:rPr lang="fr-FR" sz="4000" b="1" dirty="0" err="1"/>
              <a:t>infected</a:t>
            </a:r>
            <a:r>
              <a:rPr lang="fr-FR" sz="4000" b="1" dirty="0"/>
              <a:t> open </a:t>
            </a:r>
            <a:r>
              <a:rPr lang="fr-FR" sz="4000" b="1" dirty="0" err="1"/>
              <a:t>bone</a:t>
            </a:r>
            <a:r>
              <a:rPr lang="fr-FR" sz="4000" b="1" dirty="0"/>
              <a:t> </a:t>
            </a:r>
            <a:r>
              <a:rPr lang="fr-FR" sz="4000" b="1" dirty="0" err="1"/>
              <a:t>wound</a:t>
            </a:r>
            <a:endParaRPr lang="fr-FR" sz="4000" b="1" dirty="0"/>
          </a:p>
          <a:p>
            <a:pPr algn="ctr"/>
            <a:r>
              <a:rPr lang="fr-FR" sz="4000" b="1" dirty="0"/>
              <a:t>BENEFICE</a:t>
            </a:r>
            <a:endParaRPr lang="fr-FR" sz="4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321781-61BB-4627-0748-0861CD132BAC}"/>
              </a:ext>
            </a:extLst>
          </p:cNvPr>
          <p:cNvSpPr txBox="1"/>
          <p:nvPr/>
        </p:nvSpPr>
        <p:spPr>
          <a:xfrm>
            <a:off x="3702895" y="5433281"/>
            <a:ext cx="10882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Coordination : </a:t>
            </a:r>
            <a:r>
              <a:rPr lang="fr-FR" sz="2400" b="1" dirty="0"/>
              <a:t>Betty </a:t>
            </a:r>
            <a:r>
              <a:rPr lang="fr-FR" sz="2400" b="1" dirty="0" err="1"/>
              <a:t>Laverdet-Pouch</a:t>
            </a:r>
            <a:r>
              <a:rPr lang="fr-FR" sz="2400" b="1" dirty="0"/>
              <a:t>, IRCER, UMR7315 CNRS – Université de Limoges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59FCB49-BA09-64C0-8CEE-E782F538A8A2}"/>
              </a:ext>
            </a:extLst>
          </p:cNvPr>
          <p:cNvSpPr txBox="1"/>
          <p:nvPr/>
        </p:nvSpPr>
        <p:spPr>
          <a:xfrm>
            <a:off x="0" y="8648700"/>
            <a:ext cx="9218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Présentation : Amandine Magnaudeix, </a:t>
            </a:r>
            <a:r>
              <a:rPr lang="fr-FR" sz="2400" dirty="0" err="1"/>
              <a:t>amandine.magnaudeix@unilim.fr</a:t>
            </a:r>
            <a:endParaRPr lang="fr-FR" sz="24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7B253E-B963-4973-FD8B-3BC3437CA686}"/>
              </a:ext>
            </a:extLst>
          </p:cNvPr>
          <p:cNvSpPr txBox="1"/>
          <p:nvPr/>
        </p:nvSpPr>
        <p:spPr>
          <a:xfrm>
            <a:off x="7848600" y="96393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Bordeaux, le 26 mai 2025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C9DC80A-6D78-3E3F-67C5-26CD8D2F8445}"/>
              </a:ext>
            </a:extLst>
          </p:cNvPr>
          <p:cNvSpPr txBox="1"/>
          <p:nvPr/>
        </p:nvSpPr>
        <p:spPr>
          <a:xfrm>
            <a:off x="3110471" y="304763"/>
            <a:ext cx="12067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Soumission d’un projet à</a:t>
            </a:r>
          </a:p>
          <a:p>
            <a:pPr algn="ctr"/>
            <a:r>
              <a:rPr lang="fr-FR" sz="3600" b="1" dirty="0"/>
              <a:t>l’AAP générique 2025 de l’ANR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roupe 253">
            <a:extLst>
              <a:ext uri="{FF2B5EF4-FFF2-40B4-BE49-F238E27FC236}">
                <a16:creationId xmlns:a16="http://schemas.microsoft.com/office/drawing/2014/main" id="{76709F7B-10BA-FABE-C957-CFF0861379E3}"/>
              </a:ext>
            </a:extLst>
          </p:cNvPr>
          <p:cNvGrpSpPr/>
          <p:nvPr/>
        </p:nvGrpSpPr>
        <p:grpSpPr>
          <a:xfrm>
            <a:off x="1197979" y="0"/>
            <a:ext cx="16175621" cy="9079507"/>
            <a:chOff x="-402221" y="-15976"/>
            <a:chExt cx="12565193" cy="6894691"/>
          </a:xfrm>
        </p:grpSpPr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64679EDB-579A-2E23-0ADA-DFACEFB4CBB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39484" y="3169233"/>
              <a:ext cx="876168" cy="846039"/>
            </a:xfrm>
            <a:prstGeom prst="rect">
              <a:avLst/>
            </a:prstGeom>
            <a:noFill/>
          </p:spPr>
        </p:pic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BBAAD944-463D-E575-E8C5-62389D27AA05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78" y="1559012"/>
              <a:ext cx="0" cy="2551651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lèche vers la droite 65">
              <a:extLst>
                <a:ext uri="{FF2B5EF4-FFF2-40B4-BE49-F238E27FC236}">
                  <a16:creationId xmlns:a16="http://schemas.microsoft.com/office/drawing/2014/main" id="{1DD2D736-2F02-D792-4542-63D5D230435F}"/>
                </a:ext>
              </a:extLst>
            </p:cNvPr>
            <p:cNvSpPr/>
            <p:nvPr/>
          </p:nvSpPr>
          <p:spPr>
            <a:xfrm>
              <a:off x="1" y="83809"/>
              <a:ext cx="11448458" cy="836674"/>
            </a:xfrm>
            <a:prstGeom prst="rightArrow">
              <a:avLst>
                <a:gd name="adj1" fmla="val 50000"/>
                <a:gd name="adj2" fmla="val 51503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Des concepts à l’utilisation clinique</a:t>
              </a: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09BCADF7-B21C-2E7E-B9B0-DC4DDE8CFCC1}"/>
                </a:ext>
              </a:extLst>
            </p:cNvPr>
            <p:cNvSpPr txBox="1"/>
            <p:nvPr/>
          </p:nvSpPr>
          <p:spPr>
            <a:xfrm>
              <a:off x="920442" y="-15976"/>
              <a:ext cx="8603952" cy="3505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Biocéramiques : </a:t>
              </a:r>
              <a:r>
                <a:rPr lang="fr-F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céramiques phosphocalciques (CPC) pour l’ingénierie des tissus osseux 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4B84D11-278C-7B4E-7B76-65175C7F89AA}"/>
                </a:ext>
              </a:extLst>
            </p:cNvPr>
            <p:cNvSpPr/>
            <p:nvPr/>
          </p:nvSpPr>
          <p:spPr>
            <a:xfrm>
              <a:off x="6070439" y="1174368"/>
              <a:ext cx="2268082" cy="36670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Frittage 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9FEC6A9-A2CC-C160-8657-FAE7FC7EE075}"/>
                </a:ext>
              </a:extLst>
            </p:cNvPr>
            <p:cNvSpPr/>
            <p:nvPr/>
          </p:nvSpPr>
          <p:spPr>
            <a:xfrm>
              <a:off x="2102455" y="778966"/>
              <a:ext cx="6325502" cy="369332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59000">
                  <a:schemeClr val="tx1">
                    <a:lumMod val="65000"/>
                    <a:lumOff val="35000"/>
                  </a:schemeClr>
                </a:gs>
                <a:gs pos="71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Design physique</a:t>
              </a:r>
            </a:p>
          </p:txBody>
        </p:sp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FA132398-1B6C-366B-07E6-D110EA950934}"/>
                </a:ext>
              </a:extLst>
            </p:cNvPr>
            <p:cNvGrpSpPr/>
            <p:nvPr/>
          </p:nvGrpSpPr>
          <p:grpSpPr>
            <a:xfrm>
              <a:off x="8803224" y="2318488"/>
              <a:ext cx="936952" cy="756650"/>
              <a:chOff x="2649840" y="4053386"/>
              <a:chExt cx="1002324" cy="809442"/>
            </a:xfrm>
          </p:grpSpPr>
          <p:grpSp>
            <p:nvGrpSpPr>
              <p:cNvPr id="71" name="Groupe 70">
                <a:extLst>
                  <a:ext uri="{FF2B5EF4-FFF2-40B4-BE49-F238E27FC236}">
                    <a16:creationId xmlns:a16="http://schemas.microsoft.com/office/drawing/2014/main" id="{66A5AE91-A5EF-327B-BF98-53A2404415CE}"/>
                  </a:ext>
                </a:extLst>
              </p:cNvPr>
              <p:cNvGrpSpPr/>
              <p:nvPr/>
            </p:nvGrpSpPr>
            <p:grpSpPr>
              <a:xfrm>
                <a:off x="2649840" y="4053386"/>
                <a:ext cx="1002324" cy="809442"/>
                <a:chOff x="4824549" y="4075611"/>
                <a:chExt cx="1002324" cy="809442"/>
              </a:xfrm>
              <a:solidFill>
                <a:schemeClr val="bg1"/>
              </a:solidFill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BC01FA65-4591-55A5-B2E4-CEF58AF85F2F}"/>
                    </a:ext>
                  </a:extLst>
                </p:cNvPr>
                <p:cNvSpPr/>
                <p:nvPr/>
              </p:nvSpPr>
              <p:spPr>
                <a:xfrm>
                  <a:off x="4824549" y="4075611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Ellipse 106">
                  <a:extLst>
                    <a:ext uri="{FF2B5EF4-FFF2-40B4-BE49-F238E27FC236}">
                      <a16:creationId xmlns:a16="http://schemas.microsoft.com/office/drawing/2014/main" id="{BEE157A7-1FD9-0882-75C5-623574EB8A9E}"/>
                    </a:ext>
                  </a:extLst>
                </p:cNvPr>
                <p:cNvSpPr/>
                <p:nvPr/>
              </p:nvSpPr>
              <p:spPr>
                <a:xfrm>
                  <a:off x="4915918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Ellipse 107">
                  <a:extLst>
                    <a:ext uri="{FF2B5EF4-FFF2-40B4-BE49-F238E27FC236}">
                      <a16:creationId xmlns:a16="http://schemas.microsoft.com/office/drawing/2014/main" id="{35232662-3414-7104-EA2B-3295307BB4FA}"/>
                    </a:ext>
                  </a:extLst>
                </p:cNvPr>
                <p:cNvSpPr/>
                <p:nvPr/>
              </p:nvSpPr>
              <p:spPr>
                <a:xfrm>
                  <a:off x="5098656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Ellipse 108">
                  <a:extLst>
                    <a:ext uri="{FF2B5EF4-FFF2-40B4-BE49-F238E27FC236}">
                      <a16:creationId xmlns:a16="http://schemas.microsoft.com/office/drawing/2014/main" id="{19A3A581-D4EE-D0BF-B445-DB2C415B8925}"/>
                    </a:ext>
                  </a:extLst>
                </p:cNvPr>
                <p:cNvSpPr/>
                <p:nvPr/>
              </p:nvSpPr>
              <p:spPr>
                <a:xfrm>
                  <a:off x="5281394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Ellipse 109">
                  <a:extLst>
                    <a:ext uri="{FF2B5EF4-FFF2-40B4-BE49-F238E27FC236}">
                      <a16:creationId xmlns:a16="http://schemas.microsoft.com/office/drawing/2014/main" id="{12D740F7-5F3B-D937-85BF-E90C42E02FA6}"/>
                    </a:ext>
                  </a:extLst>
                </p:cNvPr>
                <p:cNvSpPr/>
                <p:nvPr/>
              </p:nvSpPr>
              <p:spPr>
                <a:xfrm>
                  <a:off x="5464132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Ellipse 110">
                  <a:extLst>
                    <a:ext uri="{FF2B5EF4-FFF2-40B4-BE49-F238E27FC236}">
                      <a16:creationId xmlns:a16="http://schemas.microsoft.com/office/drawing/2014/main" id="{C073BD48-CF46-D014-D935-043DD151818B}"/>
                    </a:ext>
                  </a:extLst>
                </p:cNvPr>
                <p:cNvSpPr/>
                <p:nvPr/>
              </p:nvSpPr>
              <p:spPr>
                <a:xfrm>
                  <a:off x="5646874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F82D24D5-A64A-F093-B07A-6A1DFEACBE2C}"/>
                    </a:ext>
                  </a:extLst>
                </p:cNvPr>
                <p:cNvSpPr/>
                <p:nvPr/>
              </p:nvSpPr>
              <p:spPr>
                <a:xfrm>
                  <a:off x="4824549" y="4256200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Ellipse 112">
                  <a:extLst>
                    <a:ext uri="{FF2B5EF4-FFF2-40B4-BE49-F238E27FC236}">
                      <a16:creationId xmlns:a16="http://schemas.microsoft.com/office/drawing/2014/main" id="{2AEFBE97-23C5-5A5F-A16A-FBFA4FC8B70E}"/>
                    </a:ext>
                  </a:extLst>
                </p:cNvPr>
                <p:cNvSpPr/>
                <p:nvPr/>
              </p:nvSpPr>
              <p:spPr>
                <a:xfrm>
                  <a:off x="4915918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Ellipse 113">
                  <a:extLst>
                    <a:ext uri="{FF2B5EF4-FFF2-40B4-BE49-F238E27FC236}">
                      <a16:creationId xmlns:a16="http://schemas.microsoft.com/office/drawing/2014/main" id="{B7AAF854-AB05-9729-BCAE-63451725B19F}"/>
                    </a:ext>
                  </a:extLst>
                </p:cNvPr>
                <p:cNvSpPr/>
                <p:nvPr/>
              </p:nvSpPr>
              <p:spPr>
                <a:xfrm>
                  <a:off x="5098656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Ellipse 114">
                  <a:extLst>
                    <a:ext uri="{FF2B5EF4-FFF2-40B4-BE49-F238E27FC236}">
                      <a16:creationId xmlns:a16="http://schemas.microsoft.com/office/drawing/2014/main" id="{0E977452-96EB-FB65-E699-198C482CAF5F}"/>
                    </a:ext>
                  </a:extLst>
                </p:cNvPr>
                <p:cNvSpPr/>
                <p:nvPr/>
              </p:nvSpPr>
              <p:spPr>
                <a:xfrm>
                  <a:off x="5281394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Ellipse 115">
                  <a:extLst>
                    <a:ext uri="{FF2B5EF4-FFF2-40B4-BE49-F238E27FC236}">
                      <a16:creationId xmlns:a16="http://schemas.microsoft.com/office/drawing/2014/main" id="{C6E9585D-94CA-F4F2-BC5E-EF203B53448D}"/>
                    </a:ext>
                  </a:extLst>
                </p:cNvPr>
                <p:cNvSpPr/>
                <p:nvPr/>
              </p:nvSpPr>
              <p:spPr>
                <a:xfrm>
                  <a:off x="5464132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7" name="Ellipse 116">
                  <a:extLst>
                    <a:ext uri="{FF2B5EF4-FFF2-40B4-BE49-F238E27FC236}">
                      <a16:creationId xmlns:a16="http://schemas.microsoft.com/office/drawing/2014/main" id="{8150015B-1532-F3A6-873D-74942CACB11F}"/>
                    </a:ext>
                  </a:extLst>
                </p:cNvPr>
                <p:cNvSpPr/>
                <p:nvPr/>
              </p:nvSpPr>
              <p:spPr>
                <a:xfrm>
                  <a:off x="5646874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44562516-13F4-3656-1593-56029D0F4A34}"/>
                    </a:ext>
                  </a:extLst>
                </p:cNvPr>
                <p:cNvSpPr/>
                <p:nvPr/>
              </p:nvSpPr>
              <p:spPr>
                <a:xfrm>
                  <a:off x="4824549" y="4436789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9" name="Ellipse 118">
                  <a:extLst>
                    <a:ext uri="{FF2B5EF4-FFF2-40B4-BE49-F238E27FC236}">
                      <a16:creationId xmlns:a16="http://schemas.microsoft.com/office/drawing/2014/main" id="{6837165F-97E4-43AA-0308-15C6FC5F326C}"/>
                    </a:ext>
                  </a:extLst>
                </p:cNvPr>
                <p:cNvSpPr/>
                <p:nvPr/>
              </p:nvSpPr>
              <p:spPr>
                <a:xfrm>
                  <a:off x="4915918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0" name="Ellipse 119">
                  <a:extLst>
                    <a:ext uri="{FF2B5EF4-FFF2-40B4-BE49-F238E27FC236}">
                      <a16:creationId xmlns:a16="http://schemas.microsoft.com/office/drawing/2014/main" id="{683CF870-82CE-C744-9740-A492AA5B0927}"/>
                    </a:ext>
                  </a:extLst>
                </p:cNvPr>
                <p:cNvSpPr/>
                <p:nvPr/>
              </p:nvSpPr>
              <p:spPr>
                <a:xfrm>
                  <a:off x="5098656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1" name="Ellipse 120">
                  <a:extLst>
                    <a:ext uri="{FF2B5EF4-FFF2-40B4-BE49-F238E27FC236}">
                      <a16:creationId xmlns:a16="http://schemas.microsoft.com/office/drawing/2014/main" id="{DA62B50D-7229-739A-8208-4837BEC78CEF}"/>
                    </a:ext>
                  </a:extLst>
                </p:cNvPr>
                <p:cNvSpPr/>
                <p:nvPr/>
              </p:nvSpPr>
              <p:spPr>
                <a:xfrm>
                  <a:off x="5281394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2" name="Ellipse 121">
                  <a:extLst>
                    <a:ext uri="{FF2B5EF4-FFF2-40B4-BE49-F238E27FC236}">
                      <a16:creationId xmlns:a16="http://schemas.microsoft.com/office/drawing/2014/main" id="{48989812-75AE-2B17-72DD-E286EFBF6B28}"/>
                    </a:ext>
                  </a:extLst>
                </p:cNvPr>
                <p:cNvSpPr/>
                <p:nvPr/>
              </p:nvSpPr>
              <p:spPr>
                <a:xfrm>
                  <a:off x="5464132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3" name="Ellipse 122">
                  <a:extLst>
                    <a:ext uri="{FF2B5EF4-FFF2-40B4-BE49-F238E27FC236}">
                      <a16:creationId xmlns:a16="http://schemas.microsoft.com/office/drawing/2014/main" id="{999982F7-A0CB-60B5-9F6E-8CC23E23AC05}"/>
                    </a:ext>
                  </a:extLst>
                </p:cNvPr>
                <p:cNvSpPr/>
                <p:nvPr/>
              </p:nvSpPr>
              <p:spPr>
                <a:xfrm>
                  <a:off x="5646874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8794165E-98B9-67A1-2DAF-3E03FF8F4EE9}"/>
                    </a:ext>
                  </a:extLst>
                </p:cNvPr>
                <p:cNvSpPr/>
                <p:nvPr/>
              </p:nvSpPr>
              <p:spPr>
                <a:xfrm>
                  <a:off x="4824549" y="4617378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5" name="Ellipse 124">
                  <a:extLst>
                    <a:ext uri="{FF2B5EF4-FFF2-40B4-BE49-F238E27FC236}">
                      <a16:creationId xmlns:a16="http://schemas.microsoft.com/office/drawing/2014/main" id="{A6F700DC-6784-0291-65F3-786D15ABAA99}"/>
                    </a:ext>
                  </a:extLst>
                </p:cNvPr>
                <p:cNvSpPr/>
                <p:nvPr/>
              </p:nvSpPr>
              <p:spPr>
                <a:xfrm>
                  <a:off x="4915918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6" name="Ellipse 125">
                  <a:extLst>
                    <a:ext uri="{FF2B5EF4-FFF2-40B4-BE49-F238E27FC236}">
                      <a16:creationId xmlns:a16="http://schemas.microsoft.com/office/drawing/2014/main" id="{DB5760AA-5214-8ABD-B986-EF8623620D95}"/>
                    </a:ext>
                  </a:extLst>
                </p:cNvPr>
                <p:cNvSpPr/>
                <p:nvPr/>
              </p:nvSpPr>
              <p:spPr>
                <a:xfrm>
                  <a:off x="5098656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" name="Ellipse 126">
                  <a:extLst>
                    <a:ext uri="{FF2B5EF4-FFF2-40B4-BE49-F238E27FC236}">
                      <a16:creationId xmlns:a16="http://schemas.microsoft.com/office/drawing/2014/main" id="{21D241E8-9E9E-8684-CD94-E56BA64A42A1}"/>
                    </a:ext>
                  </a:extLst>
                </p:cNvPr>
                <p:cNvSpPr/>
                <p:nvPr/>
              </p:nvSpPr>
              <p:spPr>
                <a:xfrm>
                  <a:off x="5281394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8" name="Ellipse 127">
                  <a:extLst>
                    <a:ext uri="{FF2B5EF4-FFF2-40B4-BE49-F238E27FC236}">
                      <a16:creationId xmlns:a16="http://schemas.microsoft.com/office/drawing/2014/main" id="{1DD4BCD4-E4FA-7B9E-7428-C3440C2BDE53}"/>
                    </a:ext>
                  </a:extLst>
                </p:cNvPr>
                <p:cNvSpPr/>
                <p:nvPr/>
              </p:nvSpPr>
              <p:spPr>
                <a:xfrm>
                  <a:off x="5464132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9" name="Ellipse 128">
                  <a:extLst>
                    <a:ext uri="{FF2B5EF4-FFF2-40B4-BE49-F238E27FC236}">
                      <a16:creationId xmlns:a16="http://schemas.microsoft.com/office/drawing/2014/main" id="{27C55049-456D-B8AE-C95D-743B51FB896A}"/>
                    </a:ext>
                  </a:extLst>
                </p:cNvPr>
                <p:cNvSpPr/>
                <p:nvPr/>
              </p:nvSpPr>
              <p:spPr>
                <a:xfrm>
                  <a:off x="5646874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FDBA4321-0CF5-F118-7E65-2FEA7A5772C2}"/>
                    </a:ext>
                  </a:extLst>
                </p:cNvPr>
                <p:cNvSpPr/>
                <p:nvPr/>
              </p:nvSpPr>
              <p:spPr>
                <a:xfrm>
                  <a:off x="4824549" y="4797967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2" name="Groupe 71">
                <a:extLst>
                  <a:ext uri="{FF2B5EF4-FFF2-40B4-BE49-F238E27FC236}">
                    <a16:creationId xmlns:a16="http://schemas.microsoft.com/office/drawing/2014/main" id="{9DC3D679-0A0F-A484-C8BF-6929B842D161}"/>
                  </a:ext>
                </a:extLst>
              </p:cNvPr>
              <p:cNvGrpSpPr/>
              <p:nvPr/>
            </p:nvGrpSpPr>
            <p:grpSpPr>
              <a:xfrm>
                <a:off x="2649840" y="4053386"/>
                <a:ext cx="1002324" cy="809442"/>
                <a:chOff x="4824549" y="4075611"/>
                <a:chExt cx="1002324" cy="809442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6F0D83C1-EA27-D4DE-9CFB-33265067F52E}"/>
                    </a:ext>
                  </a:extLst>
                </p:cNvPr>
                <p:cNvSpPr/>
                <p:nvPr/>
              </p:nvSpPr>
              <p:spPr>
                <a:xfrm>
                  <a:off x="4824549" y="4075611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2" name="Ellipse 81">
                  <a:extLst>
                    <a:ext uri="{FF2B5EF4-FFF2-40B4-BE49-F238E27FC236}">
                      <a16:creationId xmlns:a16="http://schemas.microsoft.com/office/drawing/2014/main" id="{ECF276A2-307D-EB34-443B-B42F66671E13}"/>
                    </a:ext>
                  </a:extLst>
                </p:cNvPr>
                <p:cNvSpPr/>
                <p:nvPr/>
              </p:nvSpPr>
              <p:spPr>
                <a:xfrm>
                  <a:off x="4915918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3" name="Ellipse 82">
                  <a:extLst>
                    <a:ext uri="{FF2B5EF4-FFF2-40B4-BE49-F238E27FC236}">
                      <a16:creationId xmlns:a16="http://schemas.microsoft.com/office/drawing/2014/main" id="{C258B5DF-0C40-D8CB-F264-C82CF1B93C1D}"/>
                    </a:ext>
                  </a:extLst>
                </p:cNvPr>
                <p:cNvSpPr/>
                <p:nvPr/>
              </p:nvSpPr>
              <p:spPr>
                <a:xfrm>
                  <a:off x="5098656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4" name="Ellipse 83">
                  <a:extLst>
                    <a:ext uri="{FF2B5EF4-FFF2-40B4-BE49-F238E27FC236}">
                      <a16:creationId xmlns:a16="http://schemas.microsoft.com/office/drawing/2014/main" id="{304A7B12-ACE4-371A-C1C8-4ADF4A47FC0F}"/>
                    </a:ext>
                  </a:extLst>
                </p:cNvPr>
                <p:cNvSpPr/>
                <p:nvPr/>
              </p:nvSpPr>
              <p:spPr>
                <a:xfrm>
                  <a:off x="5281394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5" name="Ellipse 84">
                  <a:extLst>
                    <a:ext uri="{FF2B5EF4-FFF2-40B4-BE49-F238E27FC236}">
                      <a16:creationId xmlns:a16="http://schemas.microsoft.com/office/drawing/2014/main" id="{2A826B3F-2656-71ED-7AA4-23D48499DB11}"/>
                    </a:ext>
                  </a:extLst>
                </p:cNvPr>
                <p:cNvSpPr/>
                <p:nvPr/>
              </p:nvSpPr>
              <p:spPr>
                <a:xfrm>
                  <a:off x="5464132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6" name="Ellipse 85">
                  <a:extLst>
                    <a:ext uri="{FF2B5EF4-FFF2-40B4-BE49-F238E27FC236}">
                      <a16:creationId xmlns:a16="http://schemas.microsoft.com/office/drawing/2014/main" id="{63043F55-86CB-3E9E-10BC-F275D3574CDE}"/>
                    </a:ext>
                  </a:extLst>
                </p:cNvPr>
                <p:cNvSpPr/>
                <p:nvPr/>
              </p:nvSpPr>
              <p:spPr>
                <a:xfrm>
                  <a:off x="5646874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1D127987-FEB6-6D22-AA70-EC3F0C70F3A1}"/>
                    </a:ext>
                  </a:extLst>
                </p:cNvPr>
                <p:cNvSpPr/>
                <p:nvPr/>
              </p:nvSpPr>
              <p:spPr>
                <a:xfrm>
                  <a:off x="4824549" y="4256200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8" name="Ellipse 87">
                  <a:extLst>
                    <a:ext uri="{FF2B5EF4-FFF2-40B4-BE49-F238E27FC236}">
                      <a16:creationId xmlns:a16="http://schemas.microsoft.com/office/drawing/2014/main" id="{41B34A49-7293-9DC2-C5CD-175EA094125E}"/>
                    </a:ext>
                  </a:extLst>
                </p:cNvPr>
                <p:cNvSpPr/>
                <p:nvPr/>
              </p:nvSpPr>
              <p:spPr>
                <a:xfrm>
                  <a:off x="4915918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" name="Ellipse 88">
                  <a:extLst>
                    <a:ext uri="{FF2B5EF4-FFF2-40B4-BE49-F238E27FC236}">
                      <a16:creationId xmlns:a16="http://schemas.microsoft.com/office/drawing/2014/main" id="{5309EEDB-A649-267E-1886-E35CA5F8292B}"/>
                    </a:ext>
                  </a:extLst>
                </p:cNvPr>
                <p:cNvSpPr/>
                <p:nvPr/>
              </p:nvSpPr>
              <p:spPr>
                <a:xfrm>
                  <a:off x="5098656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" name="Ellipse 89">
                  <a:extLst>
                    <a:ext uri="{FF2B5EF4-FFF2-40B4-BE49-F238E27FC236}">
                      <a16:creationId xmlns:a16="http://schemas.microsoft.com/office/drawing/2014/main" id="{AEA18353-6145-388C-549E-7384068157D0}"/>
                    </a:ext>
                  </a:extLst>
                </p:cNvPr>
                <p:cNvSpPr/>
                <p:nvPr/>
              </p:nvSpPr>
              <p:spPr>
                <a:xfrm>
                  <a:off x="5281394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1" name="Ellipse 90">
                  <a:extLst>
                    <a:ext uri="{FF2B5EF4-FFF2-40B4-BE49-F238E27FC236}">
                      <a16:creationId xmlns:a16="http://schemas.microsoft.com/office/drawing/2014/main" id="{111CE6FE-9554-A055-3D6C-EE9F24216E20}"/>
                    </a:ext>
                  </a:extLst>
                </p:cNvPr>
                <p:cNvSpPr/>
                <p:nvPr/>
              </p:nvSpPr>
              <p:spPr>
                <a:xfrm>
                  <a:off x="5464132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2" name="Ellipse 91">
                  <a:extLst>
                    <a:ext uri="{FF2B5EF4-FFF2-40B4-BE49-F238E27FC236}">
                      <a16:creationId xmlns:a16="http://schemas.microsoft.com/office/drawing/2014/main" id="{8869E098-5671-897A-AB82-9BBF79A2767E}"/>
                    </a:ext>
                  </a:extLst>
                </p:cNvPr>
                <p:cNvSpPr/>
                <p:nvPr/>
              </p:nvSpPr>
              <p:spPr>
                <a:xfrm>
                  <a:off x="5646874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C8B80CB8-5563-613D-D1F0-79B141975251}"/>
                    </a:ext>
                  </a:extLst>
                </p:cNvPr>
                <p:cNvSpPr/>
                <p:nvPr/>
              </p:nvSpPr>
              <p:spPr>
                <a:xfrm>
                  <a:off x="4824549" y="4436789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4" name="Ellipse 93">
                  <a:extLst>
                    <a:ext uri="{FF2B5EF4-FFF2-40B4-BE49-F238E27FC236}">
                      <a16:creationId xmlns:a16="http://schemas.microsoft.com/office/drawing/2014/main" id="{8065AE65-90DA-4D32-AE09-6FA45C013131}"/>
                    </a:ext>
                  </a:extLst>
                </p:cNvPr>
                <p:cNvSpPr/>
                <p:nvPr/>
              </p:nvSpPr>
              <p:spPr>
                <a:xfrm>
                  <a:off x="4915918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5" name="Ellipse 94">
                  <a:extLst>
                    <a:ext uri="{FF2B5EF4-FFF2-40B4-BE49-F238E27FC236}">
                      <a16:creationId xmlns:a16="http://schemas.microsoft.com/office/drawing/2014/main" id="{80724A17-8EA2-546A-77F5-603AB9AF16D1}"/>
                    </a:ext>
                  </a:extLst>
                </p:cNvPr>
                <p:cNvSpPr/>
                <p:nvPr/>
              </p:nvSpPr>
              <p:spPr>
                <a:xfrm>
                  <a:off x="5098656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6" name="Ellipse 95">
                  <a:extLst>
                    <a:ext uri="{FF2B5EF4-FFF2-40B4-BE49-F238E27FC236}">
                      <a16:creationId xmlns:a16="http://schemas.microsoft.com/office/drawing/2014/main" id="{3684C7CC-E523-4BDA-E683-44D83E6E4282}"/>
                    </a:ext>
                  </a:extLst>
                </p:cNvPr>
                <p:cNvSpPr/>
                <p:nvPr/>
              </p:nvSpPr>
              <p:spPr>
                <a:xfrm>
                  <a:off x="5281394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" name="Ellipse 96">
                  <a:extLst>
                    <a:ext uri="{FF2B5EF4-FFF2-40B4-BE49-F238E27FC236}">
                      <a16:creationId xmlns:a16="http://schemas.microsoft.com/office/drawing/2014/main" id="{CD6B297E-8583-B7B8-772B-059E904FA517}"/>
                    </a:ext>
                  </a:extLst>
                </p:cNvPr>
                <p:cNvSpPr/>
                <p:nvPr/>
              </p:nvSpPr>
              <p:spPr>
                <a:xfrm>
                  <a:off x="5464132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" name="Ellipse 97">
                  <a:extLst>
                    <a:ext uri="{FF2B5EF4-FFF2-40B4-BE49-F238E27FC236}">
                      <a16:creationId xmlns:a16="http://schemas.microsoft.com/office/drawing/2014/main" id="{AAE111AF-0FAB-9D50-2607-55B8A40E6E23}"/>
                    </a:ext>
                  </a:extLst>
                </p:cNvPr>
                <p:cNvSpPr/>
                <p:nvPr/>
              </p:nvSpPr>
              <p:spPr>
                <a:xfrm>
                  <a:off x="5646874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27C479D-F88E-81F6-7AA0-87C13AE350BA}"/>
                    </a:ext>
                  </a:extLst>
                </p:cNvPr>
                <p:cNvSpPr/>
                <p:nvPr/>
              </p:nvSpPr>
              <p:spPr>
                <a:xfrm>
                  <a:off x="4824549" y="4617378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Ellipse 99">
                  <a:extLst>
                    <a:ext uri="{FF2B5EF4-FFF2-40B4-BE49-F238E27FC236}">
                      <a16:creationId xmlns:a16="http://schemas.microsoft.com/office/drawing/2014/main" id="{07D86598-7158-24FC-61D3-5A1BEF825BD2}"/>
                    </a:ext>
                  </a:extLst>
                </p:cNvPr>
                <p:cNvSpPr/>
                <p:nvPr/>
              </p:nvSpPr>
              <p:spPr>
                <a:xfrm>
                  <a:off x="4915918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Ellipse 100">
                  <a:extLst>
                    <a:ext uri="{FF2B5EF4-FFF2-40B4-BE49-F238E27FC236}">
                      <a16:creationId xmlns:a16="http://schemas.microsoft.com/office/drawing/2014/main" id="{86E51222-D16F-27B8-3FA7-8D59E067DF3E}"/>
                    </a:ext>
                  </a:extLst>
                </p:cNvPr>
                <p:cNvSpPr/>
                <p:nvPr/>
              </p:nvSpPr>
              <p:spPr>
                <a:xfrm>
                  <a:off x="5098656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Ellipse 101">
                  <a:extLst>
                    <a:ext uri="{FF2B5EF4-FFF2-40B4-BE49-F238E27FC236}">
                      <a16:creationId xmlns:a16="http://schemas.microsoft.com/office/drawing/2014/main" id="{74764123-D2F2-E2E8-F390-01B30D2806CA}"/>
                    </a:ext>
                  </a:extLst>
                </p:cNvPr>
                <p:cNvSpPr/>
                <p:nvPr/>
              </p:nvSpPr>
              <p:spPr>
                <a:xfrm>
                  <a:off x="5281394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Ellipse 102">
                  <a:extLst>
                    <a:ext uri="{FF2B5EF4-FFF2-40B4-BE49-F238E27FC236}">
                      <a16:creationId xmlns:a16="http://schemas.microsoft.com/office/drawing/2014/main" id="{B1D6CDAA-B902-FB42-0506-A7EC20761606}"/>
                    </a:ext>
                  </a:extLst>
                </p:cNvPr>
                <p:cNvSpPr/>
                <p:nvPr/>
              </p:nvSpPr>
              <p:spPr>
                <a:xfrm>
                  <a:off x="5464132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Ellipse 103">
                  <a:extLst>
                    <a:ext uri="{FF2B5EF4-FFF2-40B4-BE49-F238E27FC236}">
                      <a16:creationId xmlns:a16="http://schemas.microsoft.com/office/drawing/2014/main" id="{A4ACF19B-C986-55CC-31E0-2956E8822943}"/>
                    </a:ext>
                  </a:extLst>
                </p:cNvPr>
                <p:cNvSpPr/>
                <p:nvPr/>
              </p:nvSpPr>
              <p:spPr>
                <a:xfrm>
                  <a:off x="5646874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8D8793C9-C428-44D5-8914-354DA8D0C462}"/>
                    </a:ext>
                  </a:extLst>
                </p:cNvPr>
                <p:cNvSpPr/>
                <p:nvPr/>
              </p:nvSpPr>
              <p:spPr>
                <a:xfrm>
                  <a:off x="4824549" y="4797967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73" name="Forme libre 72">
                <a:extLst>
                  <a:ext uri="{FF2B5EF4-FFF2-40B4-BE49-F238E27FC236}">
                    <a16:creationId xmlns:a16="http://schemas.microsoft.com/office/drawing/2014/main" id="{0430D20B-3E7C-7202-DC22-833A9AEA5B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0509" y="4143068"/>
                <a:ext cx="192452" cy="96111"/>
              </a:xfrm>
              <a:custGeom>
                <a:avLst/>
                <a:gdLst>
                  <a:gd name="connsiteX0" fmla="*/ 9094 w 675738"/>
                  <a:gd name="connsiteY0" fmla="*/ 2941 h 340586"/>
                  <a:gd name="connsiteX1" fmla="*/ 120219 w 675738"/>
                  <a:gd name="connsiteY1" fmla="*/ 6116 h 340586"/>
                  <a:gd name="connsiteX2" fmla="*/ 294844 w 675738"/>
                  <a:gd name="connsiteY2" fmla="*/ 6116 h 340586"/>
                  <a:gd name="connsiteX3" fmla="*/ 377394 w 675738"/>
                  <a:gd name="connsiteY3" fmla="*/ 6116 h 340586"/>
                  <a:gd name="connsiteX4" fmla="*/ 437719 w 675738"/>
                  <a:gd name="connsiteY4" fmla="*/ 6116 h 340586"/>
                  <a:gd name="connsiteX5" fmla="*/ 498044 w 675738"/>
                  <a:gd name="connsiteY5" fmla="*/ 6116 h 340586"/>
                  <a:gd name="connsiteX6" fmla="*/ 561544 w 675738"/>
                  <a:gd name="connsiteY6" fmla="*/ 6116 h 340586"/>
                  <a:gd name="connsiteX7" fmla="*/ 621869 w 675738"/>
                  <a:gd name="connsiteY7" fmla="*/ 6116 h 340586"/>
                  <a:gd name="connsiteX8" fmla="*/ 663144 w 675738"/>
                  <a:gd name="connsiteY8" fmla="*/ 6116 h 340586"/>
                  <a:gd name="connsiteX9" fmla="*/ 672669 w 675738"/>
                  <a:gd name="connsiteY9" fmla="*/ 6116 h 340586"/>
                  <a:gd name="connsiteX10" fmla="*/ 615519 w 675738"/>
                  <a:gd name="connsiteY10" fmla="*/ 18816 h 340586"/>
                  <a:gd name="connsiteX11" fmla="*/ 555194 w 675738"/>
                  <a:gd name="connsiteY11" fmla="*/ 53741 h 340586"/>
                  <a:gd name="connsiteX12" fmla="*/ 523444 w 675738"/>
                  <a:gd name="connsiteY12" fmla="*/ 107716 h 340586"/>
                  <a:gd name="connsiteX13" fmla="*/ 513919 w 675738"/>
                  <a:gd name="connsiteY13" fmla="*/ 171216 h 340586"/>
                  <a:gd name="connsiteX14" fmla="*/ 520269 w 675738"/>
                  <a:gd name="connsiteY14" fmla="*/ 231541 h 340586"/>
                  <a:gd name="connsiteX15" fmla="*/ 552019 w 675738"/>
                  <a:gd name="connsiteY15" fmla="*/ 288691 h 340586"/>
                  <a:gd name="connsiteX16" fmla="*/ 586944 w 675738"/>
                  <a:gd name="connsiteY16" fmla="*/ 314091 h 340586"/>
                  <a:gd name="connsiteX17" fmla="*/ 672669 w 675738"/>
                  <a:gd name="connsiteY17" fmla="*/ 339491 h 340586"/>
                  <a:gd name="connsiteX18" fmla="*/ 466294 w 675738"/>
                  <a:gd name="connsiteY18" fmla="*/ 336316 h 340586"/>
                  <a:gd name="connsiteX19" fmla="*/ 218644 w 675738"/>
                  <a:gd name="connsiteY19" fmla="*/ 336316 h 340586"/>
                  <a:gd name="connsiteX20" fmla="*/ 5919 w 675738"/>
                  <a:gd name="connsiteY20" fmla="*/ 336316 h 340586"/>
                  <a:gd name="connsiteX21" fmla="*/ 63069 w 675738"/>
                  <a:gd name="connsiteY21" fmla="*/ 333141 h 340586"/>
                  <a:gd name="connsiteX22" fmla="*/ 104344 w 675738"/>
                  <a:gd name="connsiteY22" fmla="*/ 310916 h 340586"/>
                  <a:gd name="connsiteX23" fmla="*/ 126569 w 675738"/>
                  <a:gd name="connsiteY23" fmla="*/ 288691 h 340586"/>
                  <a:gd name="connsiteX24" fmla="*/ 167844 w 675738"/>
                  <a:gd name="connsiteY24" fmla="*/ 228366 h 340586"/>
                  <a:gd name="connsiteX25" fmla="*/ 174194 w 675738"/>
                  <a:gd name="connsiteY25" fmla="*/ 171216 h 340586"/>
                  <a:gd name="connsiteX26" fmla="*/ 161494 w 675738"/>
                  <a:gd name="connsiteY26" fmla="*/ 104541 h 340586"/>
                  <a:gd name="connsiteX27" fmla="*/ 126569 w 675738"/>
                  <a:gd name="connsiteY27" fmla="*/ 53741 h 340586"/>
                  <a:gd name="connsiteX28" fmla="*/ 9094 w 675738"/>
                  <a:gd name="connsiteY28" fmla="*/ 2941 h 340586"/>
                  <a:gd name="connsiteX0" fmla="*/ 9094 w 675738"/>
                  <a:gd name="connsiteY0" fmla="*/ 1590 h 339235"/>
                  <a:gd name="connsiteX1" fmla="*/ 120219 w 675738"/>
                  <a:gd name="connsiteY1" fmla="*/ 4765 h 339235"/>
                  <a:gd name="connsiteX2" fmla="*/ 294844 w 675738"/>
                  <a:gd name="connsiteY2" fmla="*/ 4765 h 339235"/>
                  <a:gd name="connsiteX3" fmla="*/ 377394 w 675738"/>
                  <a:gd name="connsiteY3" fmla="*/ 4765 h 339235"/>
                  <a:gd name="connsiteX4" fmla="*/ 437719 w 675738"/>
                  <a:gd name="connsiteY4" fmla="*/ 4765 h 339235"/>
                  <a:gd name="connsiteX5" fmla="*/ 498044 w 675738"/>
                  <a:gd name="connsiteY5" fmla="*/ 4765 h 339235"/>
                  <a:gd name="connsiteX6" fmla="*/ 561544 w 675738"/>
                  <a:gd name="connsiteY6" fmla="*/ 4765 h 339235"/>
                  <a:gd name="connsiteX7" fmla="*/ 621869 w 675738"/>
                  <a:gd name="connsiteY7" fmla="*/ 4765 h 339235"/>
                  <a:gd name="connsiteX8" fmla="*/ 663144 w 675738"/>
                  <a:gd name="connsiteY8" fmla="*/ 4765 h 339235"/>
                  <a:gd name="connsiteX9" fmla="*/ 672669 w 675738"/>
                  <a:gd name="connsiteY9" fmla="*/ 4765 h 339235"/>
                  <a:gd name="connsiteX10" fmla="*/ 615519 w 675738"/>
                  <a:gd name="connsiteY10" fmla="*/ 17465 h 339235"/>
                  <a:gd name="connsiteX11" fmla="*/ 555194 w 675738"/>
                  <a:gd name="connsiteY11" fmla="*/ 52390 h 339235"/>
                  <a:gd name="connsiteX12" fmla="*/ 523444 w 675738"/>
                  <a:gd name="connsiteY12" fmla="*/ 106365 h 339235"/>
                  <a:gd name="connsiteX13" fmla="*/ 513919 w 675738"/>
                  <a:gd name="connsiteY13" fmla="*/ 169865 h 339235"/>
                  <a:gd name="connsiteX14" fmla="*/ 520269 w 675738"/>
                  <a:gd name="connsiteY14" fmla="*/ 230190 h 339235"/>
                  <a:gd name="connsiteX15" fmla="*/ 552019 w 675738"/>
                  <a:gd name="connsiteY15" fmla="*/ 287340 h 339235"/>
                  <a:gd name="connsiteX16" fmla="*/ 586944 w 675738"/>
                  <a:gd name="connsiteY16" fmla="*/ 312740 h 339235"/>
                  <a:gd name="connsiteX17" fmla="*/ 672669 w 675738"/>
                  <a:gd name="connsiteY17" fmla="*/ 338140 h 339235"/>
                  <a:gd name="connsiteX18" fmla="*/ 466294 w 675738"/>
                  <a:gd name="connsiteY18" fmla="*/ 334965 h 339235"/>
                  <a:gd name="connsiteX19" fmla="*/ 218644 w 675738"/>
                  <a:gd name="connsiteY19" fmla="*/ 334965 h 339235"/>
                  <a:gd name="connsiteX20" fmla="*/ 5919 w 675738"/>
                  <a:gd name="connsiteY20" fmla="*/ 334965 h 339235"/>
                  <a:gd name="connsiteX21" fmla="*/ 63069 w 675738"/>
                  <a:gd name="connsiteY21" fmla="*/ 331790 h 339235"/>
                  <a:gd name="connsiteX22" fmla="*/ 104344 w 675738"/>
                  <a:gd name="connsiteY22" fmla="*/ 309565 h 339235"/>
                  <a:gd name="connsiteX23" fmla="*/ 126569 w 675738"/>
                  <a:gd name="connsiteY23" fmla="*/ 287340 h 339235"/>
                  <a:gd name="connsiteX24" fmla="*/ 167844 w 675738"/>
                  <a:gd name="connsiteY24" fmla="*/ 227015 h 339235"/>
                  <a:gd name="connsiteX25" fmla="*/ 174194 w 675738"/>
                  <a:gd name="connsiteY25" fmla="*/ 169865 h 339235"/>
                  <a:gd name="connsiteX26" fmla="*/ 161494 w 675738"/>
                  <a:gd name="connsiteY26" fmla="*/ 103190 h 339235"/>
                  <a:gd name="connsiteX27" fmla="*/ 101169 w 675738"/>
                  <a:gd name="connsiteY27" fmla="*/ 33340 h 339235"/>
                  <a:gd name="connsiteX28" fmla="*/ 9094 w 675738"/>
                  <a:gd name="connsiteY28" fmla="*/ 1590 h 339235"/>
                  <a:gd name="connsiteX0" fmla="*/ 9094 w 676889"/>
                  <a:gd name="connsiteY0" fmla="*/ 1590 h 339235"/>
                  <a:gd name="connsiteX1" fmla="*/ 120219 w 676889"/>
                  <a:gd name="connsiteY1" fmla="*/ 4765 h 339235"/>
                  <a:gd name="connsiteX2" fmla="*/ 294844 w 676889"/>
                  <a:gd name="connsiteY2" fmla="*/ 4765 h 339235"/>
                  <a:gd name="connsiteX3" fmla="*/ 377394 w 676889"/>
                  <a:gd name="connsiteY3" fmla="*/ 4765 h 339235"/>
                  <a:gd name="connsiteX4" fmla="*/ 437719 w 676889"/>
                  <a:gd name="connsiteY4" fmla="*/ 4765 h 339235"/>
                  <a:gd name="connsiteX5" fmla="*/ 498044 w 676889"/>
                  <a:gd name="connsiteY5" fmla="*/ 4765 h 339235"/>
                  <a:gd name="connsiteX6" fmla="*/ 561544 w 676889"/>
                  <a:gd name="connsiteY6" fmla="*/ 4765 h 339235"/>
                  <a:gd name="connsiteX7" fmla="*/ 621869 w 676889"/>
                  <a:gd name="connsiteY7" fmla="*/ 4765 h 339235"/>
                  <a:gd name="connsiteX8" fmla="*/ 663144 w 676889"/>
                  <a:gd name="connsiteY8" fmla="*/ 4765 h 339235"/>
                  <a:gd name="connsiteX9" fmla="*/ 672669 w 676889"/>
                  <a:gd name="connsiteY9" fmla="*/ 4765 h 339235"/>
                  <a:gd name="connsiteX10" fmla="*/ 599644 w 676889"/>
                  <a:gd name="connsiteY10" fmla="*/ 23815 h 339235"/>
                  <a:gd name="connsiteX11" fmla="*/ 555194 w 676889"/>
                  <a:gd name="connsiteY11" fmla="*/ 52390 h 339235"/>
                  <a:gd name="connsiteX12" fmla="*/ 523444 w 676889"/>
                  <a:gd name="connsiteY12" fmla="*/ 106365 h 339235"/>
                  <a:gd name="connsiteX13" fmla="*/ 513919 w 676889"/>
                  <a:gd name="connsiteY13" fmla="*/ 169865 h 339235"/>
                  <a:gd name="connsiteX14" fmla="*/ 520269 w 676889"/>
                  <a:gd name="connsiteY14" fmla="*/ 230190 h 339235"/>
                  <a:gd name="connsiteX15" fmla="*/ 552019 w 676889"/>
                  <a:gd name="connsiteY15" fmla="*/ 287340 h 339235"/>
                  <a:gd name="connsiteX16" fmla="*/ 586944 w 676889"/>
                  <a:gd name="connsiteY16" fmla="*/ 312740 h 339235"/>
                  <a:gd name="connsiteX17" fmla="*/ 672669 w 676889"/>
                  <a:gd name="connsiteY17" fmla="*/ 338140 h 339235"/>
                  <a:gd name="connsiteX18" fmla="*/ 466294 w 676889"/>
                  <a:gd name="connsiteY18" fmla="*/ 334965 h 339235"/>
                  <a:gd name="connsiteX19" fmla="*/ 218644 w 676889"/>
                  <a:gd name="connsiteY19" fmla="*/ 334965 h 339235"/>
                  <a:gd name="connsiteX20" fmla="*/ 5919 w 676889"/>
                  <a:gd name="connsiteY20" fmla="*/ 334965 h 339235"/>
                  <a:gd name="connsiteX21" fmla="*/ 63069 w 676889"/>
                  <a:gd name="connsiteY21" fmla="*/ 331790 h 339235"/>
                  <a:gd name="connsiteX22" fmla="*/ 104344 w 676889"/>
                  <a:gd name="connsiteY22" fmla="*/ 309565 h 339235"/>
                  <a:gd name="connsiteX23" fmla="*/ 126569 w 676889"/>
                  <a:gd name="connsiteY23" fmla="*/ 287340 h 339235"/>
                  <a:gd name="connsiteX24" fmla="*/ 167844 w 676889"/>
                  <a:gd name="connsiteY24" fmla="*/ 227015 h 339235"/>
                  <a:gd name="connsiteX25" fmla="*/ 174194 w 676889"/>
                  <a:gd name="connsiteY25" fmla="*/ 169865 h 339235"/>
                  <a:gd name="connsiteX26" fmla="*/ 161494 w 676889"/>
                  <a:gd name="connsiteY26" fmla="*/ 103190 h 339235"/>
                  <a:gd name="connsiteX27" fmla="*/ 101169 w 676889"/>
                  <a:gd name="connsiteY27" fmla="*/ 33340 h 339235"/>
                  <a:gd name="connsiteX28" fmla="*/ 9094 w 676889"/>
                  <a:gd name="connsiteY28" fmla="*/ 1590 h 339235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26569 w 678470"/>
                  <a:gd name="connsiteY23" fmla="*/ 287340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45619 w 678470"/>
                  <a:gd name="connsiteY23" fmla="*/ 271465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8470" h="338829">
                    <a:moveTo>
                      <a:pt x="9094" y="1590"/>
                    </a:moveTo>
                    <a:cubicBezTo>
                      <a:pt x="12269" y="-3172"/>
                      <a:pt x="72594" y="4236"/>
                      <a:pt x="120219" y="4765"/>
                    </a:cubicBezTo>
                    <a:cubicBezTo>
                      <a:pt x="167844" y="5294"/>
                      <a:pt x="294844" y="4765"/>
                      <a:pt x="294844" y="4765"/>
                    </a:cubicBezTo>
                    <a:lnTo>
                      <a:pt x="377394" y="4765"/>
                    </a:lnTo>
                    <a:lnTo>
                      <a:pt x="437719" y="4765"/>
                    </a:lnTo>
                    <a:lnTo>
                      <a:pt x="498044" y="4765"/>
                    </a:lnTo>
                    <a:lnTo>
                      <a:pt x="561544" y="4765"/>
                    </a:lnTo>
                    <a:lnTo>
                      <a:pt x="621869" y="4765"/>
                    </a:lnTo>
                    <a:lnTo>
                      <a:pt x="663144" y="4765"/>
                    </a:lnTo>
                    <a:cubicBezTo>
                      <a:pt x="671611" y="4765"/>
                      <a:pt x="683252" y="1590"/>
                      <a:pt x="672669" y="4765"/>
                    </a:cubicBezTo>
                    <a:cubicBezTo>
                      <a:pt x="662086" y="7940"/>
                      <a:pt x="619223" y="15877"/>
                      <a:pt x="599644" y="23815"/>
                    </a:cubicBezTo>
                    <a:cubicBezTo>
                      <a:pt x="580065" y="31753"/>
                      <a:pt x="567894" y="38632"/>
                      <a:pt x="555194" y="52390"/>
                    </a:cubicBezTo>
                    <a:cubicBezTo>
                      <a:pt x="542494" y="66148"/>
                      <a:pt x="530323" y="86786"/>
                      <a:pt x="523444" y="106365"/>
                    </a:cubicBezTo>
                    <a:cubicBezTo>
                      <a:pt x="516565" y="125944"/>
                      <a:pt x="514448" y="149228"/>
                      <a:pt x="513919" y="169865"/>
                    </a:cubicBezTo>
                    <a:cubicBezTo>
                      <a:pt x="513390" y="190502"/>
                      <a:pt x="513919" y="210611"/>
                      <a:pt x="520269" y="230190"/>
                    </a:cubicBezTo>
                    <a:cubicBezTo>
                      <a:pt x="526619" y="249769"/>
                      <a:pt x="536144" y="272523"/>
                      <a:pt x="552019" y="287340"/>
                    </a:cubicBezTo>
                    <a:cubicBezTo>
                      <a:pt x="567894" y="302157"/>
                      <a:pt x="595411" y="310623"/>
                      <a:pt x="615519" y="319090"/>
                    </a:cubicBezTo>
                    <a:cubicBezTo>
                      <a:pt x="635627" y="327557"/>
                      <a:pt x="697540" y="335494"/>
                      <a:pt x="672669" y="338140"/>
                    </a:cubicBezTo>
                    <a:cubicBezTo>
                      <a:pt x="647798" y="340786"/>
                      <a:pt x="466294" y="334965"/>
                      <a:pt x="466294" y="334965"/>
                    </a:cubicBezTo>
                    <a:lnTo>
                      <a:pt x="218644" y="334965"/>
                    </a:lnTo>
                    <a:lnTo>
                      <a:pt x="5919" y="334965"/>
                    </a:lnTo>
                    <a:cubicBezTo>
                      <a:pt x="-20010" y="334436"/>
                      <a:pt x="46665" y="336023"/>
                      <a:pt x="63069" y="331790"/>
                    </a:cubicBezTo>
                    <a:cubicBezTo>
                      <a:pt x="79473" y="327557"/>
                      <a:pt x="90586" y="319619"/>
                      <a:pt x="104344" y="309565"/>
                    </a:cubicBezTo>
                    <a:cubicBezTo>
                      <a:pt x="118102" y="299511"/>
                      <a:pt x="135036" y="285223"/>
                      <a:pt x="145619" y="271465"/>
                    </a:cubicBezTo>
                    <a:cubicBezTo>
                      <a:pt x="156202" y="257707"/>
                      <a:pt x="163082" y="243948"/>
                      <a:pt x="167844" y="227015"/>
                    </a:cubicBezTo>
                    <a:cubicBezTo>
                      <a:pt x="172606" y="210082"/>
                      <a:pt x="175252" y="190502"/>
                      <a:pt x="174194" y="169865"/>
                    </a:cubicBezTo>
                    <a:cubicBezTo>
                      <a:pt x="173136" y="149228"/>
                      <a:pt x="169432" y="122769"/>
                      <a:pt x="161494" y="103190"/>
                    </a:cubicBezTo>
                    <a:cubicBezTo>
                      <a:pt x="153556" y="83611"/>
                      <a:pt x="126569" y="50803"/>
                      <a:pt x="101169" y="33340"/>
                    </a:cubicBezTo>
                    <a:cubicBezTo>
                      <a:pt x="75769" y="15877"/>
                      <a:pt x="5919" y="6352"/>
                      <a:pt x="9094" y="159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Forme libre 73">
                <a:extLst>
                  <a:ext uri="{FF2B5EF4-FFF2-40B4-BE49-F238E27FC236}">
                    <a16:creationId xmlns:a16="http://schemas.microsoft.com/office/drawing/2014/main" id="{197877CA-5796-8405-9D80-F5A44209F2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2930" y="4316549"/>
                <a:ext cx="192452" cy="96111"/>
              </a:xfrm>
              <a:custGeom>
                <a:avLst/>
                <a:gdLst>
                  <a:gd name="connsiteX0" fmla="*/ 9094 w 675738"/>
                  <a:gd name="connsiteY0" fmla="*/ 2941 h 340586"/>
                  <a:gd name="connsiteX1" fmla="*/ 120219 w 675738"/>
                  <a:gd name="connsiteY1" fmla="*/ 6116 h 340586"/>
                  <a:gd name="connsiteX2" fmla="*/ 294844 w 675738"/>
                  <a:gd name="connsiteY2" fmla="*/ 6116 h 340586"/>
                  <a:gd name="connsiteX3" fmla="*/ 377394 w 675738"/>
                  <a:gd name="connsiteY3" fmla="*/ 6116 h 340586"/>
                  <a:gd name="connsiteX4" fmla="*/ 437719 w 675738"/>
                  <a:gd name="connsiteY4" fmla="*/ 6116 h 340586"/>
                  <a:gd name="connsiteX5" fmla="*/ 498044 w 675738"/>
                  <a:gd name="connsiteY5" fmla="*/ 6116 h 340586"/>
                  <a:gd name="connsiteX6" fmla="*/ 561544 w 675738"/>
                  <a:gd name="connsiteY6" fmla="*/ 6116 h 340586"/>
                  <a:gd name="connsiteX7" fmla="*/ 621869 w 675738"/>
                  <a:gd name="connsiteY7" fmla="*/ 6116 h 340586"/>
                  <a:gd name="connsiteX8" fmla="*/ 663144 w 675738"/>
                  <a:gd name="connsiteY8" fmla="*/ 6116 h 340586"/>
                  <a:gd name="connsiteX9" fmla="*/ 672669 w 675738"/>
                  <a:gd name="connsiteY9" fmla="*/ 6116 h 340586"/>
                  <a:gd name="connsiteX10" fmla="*/ 615519 w 675738"/>
                  <a:gd name="connsiteY10" fmla="*/ 18816 h 340586"/>
                  <a:gd name="connsiteX11" fmla="*/ 555194 w 675738"/>
                  <a:gd name="connsiteY11" fmla="*/ 53741 h 340586"/>
                  <a:gd name="connsiteX12" fmla="*/ 523444 w 675738"/>
                  <a:gd name="connsiteY12" fmla="*/ 107716 h 340586"/>
                  <a:gd name="connsiteX13" fmla="*/ 513919 w 675738"/>
                  <a:gd name="connsiteY13" fmla="*/ 171216 h 340586"/>
                  <a:gd name="connsiteX14" fmla="*/ 520269 w 675738"/>
                  <a:gd name="connsiteY14" fmla="*/ 231541 h 340586"/>
                  <a:gd name="connsiteX15" fmla="*/ 552019 w 675738"/>
                  <a:gd name="connsiteY15" fmla="*/ 288691 h 340586"/>
                  <a:gd name="connsiteX16" fmla="*/ 586944 w 675738"/>
                  <a:gd name="connsiteY16" fmla="*/ 314091 h 340586"/>
                  <a:gd name="connsiteX17" fmla="*/ 672669 w 675738"/>
                  <a:gd name="connsiteY17" fmla="*/ 339491 h 340586"/>
                  <a:gd name="connsiteX18" fmla="*/ 466294 w 675738"/>
                  <a:gd name="connsiteY18" fmla="*/ 336316 h 340586"/>
                  <a:gd name="connsiteX19" fmla="*/ 218644 w 675738"/>
                  <a:gd name="connsiteY19" fmla="*/ 336316 h 340586"/>
                  <a:gd name="connsiteX20" fmla="*/ 5919 w 675738"/>
                  <a:gd name="connsiteY20" fmla="*/ 336316 h 340586"/>
                  <a:gd name="connsiteX21" fmla="*/ 63069 w 675738"/>
                  <a:gd name="connsiteY21" fmla="*/ 333141 h 340586"/>
                  <a:gd name="connsiteX22" fmla="*/ 104344 w 675738"/>
                  <a:gd name="connsiteY22" fmla="*/ 310916 h 340586"/>
                  <a:gd name="connsiteX23" fmla="*/ 126569 w 675738"/>
                  <a:gd name="connsiteY23" fmla="*/ 288691 h 340586"/>
                  <a:gd name="connsiteX24" fmla="*/ 167844 w 675738"/>
                  <a:gd name="connsiteY24" fmla="*/ 228366 h 340586"/>
                  <a:gd name="connsiteX25" fmla="*/ 174194 w 675738"/>
                  <a:gd name="connsiteY25" fmla="*/ 171216 h 340586"/>
                  <a:gd name="connsiteX26" fmla="*/ 161494 w 675738"/>
                  <a:gd name="connsiteY26" fmla="*/ 104541 h 340586"/>
                  <a:gd name="connsiteX27" fmla="*/ 126569 w 675738"/>
                  <a:gd name="connsiteY27" fmla="*/ 53741 h 340586"/>
                  <a:gd name="connsiteX28" fmla="*/ 9094 w 675738"/>
                  <a:gd name="connsiteY28" fmla="*/ 2941 h 340586"/>
                  <a:gd name="connsiteX0" fmla="*/ 9094 w 675738"/>
                  <a:gd name="connsiteY0" fmla="*/ 1590 h 339235"/>
                  <a:gd name="connsiteX1" fmla="*/ 120219 w 675738"/>
                  <a:gd name="connsiteY1" fmla="*/ 4765 h 339235"/>
                  <a:gd name="connsiteX2" fmla="*/ 294844 w 675738"/>
                  <a:gd name="connsiteY2" fmla="*/ 4765 h 339235"/>
                  <a:gd name="connsiteX3" fmla="*/ 377394 w 675738"/>
                  <a:gd name="connsiteY3" fmla="*/ 4765 h 339235"/>
                  <a:gd name="connsiteX4" fmla="*/ 437719 w 675738"/>
                  <a:gd name="connsiteY4" fmla="*/ 4765 h 339235"/>
                  <a:gd name="connsiteX5" fmla="*/ 498044 w 675738"/>
                  <a:gd name="connsiteY5" fmla="*/ 4765 h 339235"/>
                  <a:gd name="connsiteX6" fmla="*/ 561544 w 675738"/>
                  <a:gd name="connsiteY6" fmla="*/ 4765 h 339235"/>
                  <a:gd name="connsiteX7" fmla="*/ 621869 w 675738"/>
                  <a:gd name="connsiteY7" fmla="*/ 4765 h 339235"/>
                  <a:gd name="connsiteX8" fmla="*/ 663144 w 675738"/>
                  <a:gd name="connsiteY8" fmla="*/ 4765 h 339235"/>
                  <a:gd name="connsiteX9" fmla="*/ 672669 w 675738"/>
                  <a:gd name="connsiteY9" fmla="*/ 4765 h 339235"/>
                  <a:gd name="connsiteX10" fmla="*/ 615519 w 675738"/>
                  <a:gd name="connsiteY10" fmla="*/ 17465 h 339235"/>
                  <a:gd name="connsiteX11" fmla="*/ 555194 w 675738"/>
                  <a:gd name="connsiteY11" fmla="*/ 52390 h 339235"/>
                  <a:gd name="connsiteX12" fmla="*/ 523444 w 675738"/>
                  <a:gd name="connsiteY12" fmla="*/ 106365 h 339235"/>
                  <a:gd name="connsiteX13" fmla="*/ 513919 w 675738"/>
                  <a:gd name="connsiteY13" fmla="*/ 169865 h 339235"/>
                  <a:gd name="connsiteX14" fmla="*/ 520269 w 675738"/>
                  <a:gd name="connsiteY14" fmla="*/ 230190 h 339235"/>
                  <a:gd name="connsiteX15" fmla="*/ 552019 w 675738"/>
                  <a:gd name="connsiteY15" fmla="*/ 287340 h 339235"/>
                  <a:gd name="connsiteX16" fmla="*/ 586944 w 675738"/>
                  <a:gd name="connsiteY16" fmla="*/ 312740 h 339235"/>
                  <a:gd name="connsiteX17" fmla="*/ 672669 w 675738"/>
                  <a:gd name="connsiteY17" fmla="*/ 338140 h 339235"/>
                  <a:gd name="connsiteX18" fmla="*/ 466294 w 675738"/>
                  <a:gd name="connsiteY18" fmla="*/ 334965 h 339235"/>
                  <a:gd name="connsiteX19" fmla="*/ 218644 w 675738"/>
                  <a:gd name="connsiteY19" fmla="*/ 334965 h 339235"/>
                  <a:gd name="connsiteX20" fmla="*/ 5919 w 675738"/>
                  <a:gd name="connsiteY20" fmla="*/ 334965 h 339235"/>
                  <a:gd name="connsiteX21" fmla="*/ 63069 w 675738"/>
                  <a:gd name="connsiteY21" fmla="*/ 331790 h 339235"/>
                  <a:gd name="connsiteX22" fmla="*/ 104344 w 675738"/>
                  <a:gd name="connsiteY22" fmla="*/ 309565 h 339235"/>
                  <a:gd name="connsiteX23" fmla="*/ 126569 w 675738"/>
                  <a:gd name="connsiteY23" fmla="*/ 287340 h 339235"/>
                  <a:gd name="connsiteX24" fmla="*/ 167844 w 675738"/>
                  <a:gd name="connsiteY24" fmla="*/ 227015 h 339235"/>
                  <a:gd name="connsiteX25" fmla="*/ 174194 w 675738"/>
                  <a:gd name="connsiteY25" fmla="*/ 169865 h 339235"/>
                  <a:gd name="connsiteX26" fmla="*/ 161494 w 675738"/>
                  <a:gd name="connsiteY26" fmla="*/ 103190 h 339235"/>
                  <a:gd name="connsiteX27" fmla="*/ 101169 w 675738"/>
                  <a:gd name="connsiteY27" fmla="*/ 33340 h 339235"/>
                  <a:gd name="connsiteX28" fmla="*/ 9094 w 675738"/>
                  <a:gd name="connsiteY28" fmla="*/ 1590 h 339235"/>
                  <a:gd name="connsiteX0" fmla="*/ 9094 w 676889"/>
                  <a:gd name="connsiteY0" fmla="*/ 1590 h 339235"/>
                  <a:gd name="connsiteX1" fmla="*/ 120219 w 676889"/>
                  <a:gd name="connsiteY1" fmla="*/ 4765 h 339235"/>
                  <a:gd name="connsiteX2" fmla="*/ 294844 w 676889"/>
                  <a:gd name="connsiteY2" fmla="*/ 4765 h 339235"/>
                  <a:gd name="connsiteX3" fmla="*/ 377394 w 676889"/>
                  <a:gd name="connsiteY3" fmla="*/ 4765 h 339235"/>
                  <a:gd name="connsiteX4" fmla="*/ 437719 w 676889"/>
                  <a:gd name="connsiteY4" fmla="*/ 4765 h 339235"/>
                  <a:gd name="connsiteX5" fmla="*/ 498044 w 676889"/>
                  <a:gd name="connsiteY5" fmla="*/ 4765 h 339235"/>
                  <a:gd name="connsiteX6" fmla="*/ 561544 w 676889"/>
                  <a:gd name="connsiteY6" fmla="*/ 4765 h 339235"/>
                  <a:gd name="connsiteX7" fmla="*/ 621869 w 676889"/>
                  <a:gd name="connsiteY7" fmla="*/ 4765 h 339235"/>
                  <a:gd name="connsiteX8" fmla="*/ 663144 w 676889"/>
                  <a:gd name="connsiteY8" fmla="*/ 4765 h 339235"/>
                  <a:gd name="connsiteX9" fmla="*/ 672669 w 676889"/>
                  <a:gd name="connsiteY9" fmla="*/ 4765 h 339235"/>
                  <a:gd name="connsiteX10" fmla="*/ 599644 w 676889"/>
                  <a:gd name="connsiteY10" fmla="*/ 23815 h 339235"/>
                  <a:gd name="connsiteX11" fmla="*/ 555194 w 676889"/>
                  <a:gd name="connsiteY11" fmla="*/ 52390 h 339235"/>
                  <a:gd name="connsiteX12" fmla="*/ 523444 w 676889"/>
                  <a:gd name="connsiteY12" fmla="*/ 106365 h 339235"/>
                  <a:gd name="connsiteX13" fmla="*/ 513919 w 676889"/>
                  <a:gd name="connsiteY13" fmla="*/ 169865 h 339235"/>
                  <a:gd name="connsiteX14" fmla="*/ 520269 w 676889"/>
                  <a:gd name="connsiteY14" fmla="*/ 230190 h 339235"/>
                  <a:gd name="connsiteX15" fmla="*/ 552019 w 676889"/>
                  <a:gd name="connsiteY15" fmla="*/ 287340 h 339235"/>
                  <a:gd name="connsiteX16" fmla="*/ 586944 w 676889"/>
                  <a:gd name="connsiteY16" fmla="*/ 312740 h 339235"/>
                  <a:gd name="connsiteX17" fmla="*/ 672669 w 676889"/>
                  <a:gd name="connsiteY17" fmla="*/ 338140 h 339235"/>
                  <a:gd name="connsiteX18" fmla="*/ 466294 w 676889"/>
                  <a:gd name="connsiteY18" fmla="*/ 334965 h 339235"/>
                  <a:gd name="connsiteX19" fmla="*/ 218644 w 676889"/>
                  <a:gd name="connsiteY19" fmla="*/ 334965 h 339235"/>
                  <a:gd name="connsiteX20" fmla="*/ 5919 w 676889"/>
                  <a:gd name="connsiteY20" fmla="*/ 334965 h 339235"/>
                  <a:gd name="connsiteX21" fmla="*/ 63069 w 676889"/>
                  <a:gd name="connsiteY21" fmla="*/ 331790 h 339235"/>
                  <a:gd name="connsiteX22" fmla="*/ 104344 w 676889"/>
                  <a:gd name="connsiteY22" fmla="*/ 309565 h 339235"/>
                  <a:gd name="connsiteX23" fmla="*/ 126569 w 676889"/>
                  <a:gd name="connsiteY23" fmla="*/ 287340 h 339235"/>
                  <a:gd name="connsiteX24" fmla="*/ 167844 w 676889"/>
                  <a:gd name="connsiteY24" fmla="*/ 227015 h 339235"/>
                  <a:gd name="connsiteX25" fmla="*/ 174194 w 676889"/>
                  <a:gd name="connsiteY25" fmla="*/ 169865 h 339235"/>
                  <a:gd name="connsiteX26" fmla="*/ 161494 w 676889"/>
                  <a:gd name="connsiteY26" fmla="*/ 103190 h 339235"/>
                  <a:gd name="connsiteX27" fmla="*/ 101169 w 676889"/>
                  <a:gd name="connsiteY27" fmla="*/ 33340 h 339235"/>
                  <a:gd name="connsiteX28" fmla="*/ 9094 w 676889"/>
                  <a:gd name="connsiteY28" fmla="*/ 1590 h 339235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26569 w 678470"/>
                  <a:gd name="connsiteY23" fmla="*/ 287340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45619 w 678470"/>
                  <a:gd name="connsiteY23" fmla="*/ 271465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8470" h="338829">
                    <a:moveTo>
                      <a:pt x="9094" y="1590"/>
                    </a:moveTo>
                    <a:cubicBezTo>
                      <a:pt x="12269" y="-3172"/>
                      <a:pt x="72594" y="4236"/>
                      <a:pt x="120219" y="4765"/>
                    </a:cubicBezTo>
                    <a:cubicBezTo>
                      <a:pt x="167844" y="5294"/>
                      <a:pt x="294844" y="4765"/>
                      <a:pt x="294844" y="4765"/>
                    </a:cubicBezTo>
                    <a:lnTo>
                      <a:pt x="377394" y="4765"/>
                    </a:lnTo>
                    <a:lnTo>
                      <a:pt x="437719" y="4765"/>
                    </a:lnTo>
                    <a:lnTo>
                      <a:pt x="498044" y="4765"/>
                    </a:lnTo>
                    <a:lnTo>
                      <a:pt x="561544" y="4765"/>
                    </a:lnTo>
                    <a:lnTo>
                      <a:pt x="621869" y="4765"/>
                    </a:lnTo>
                    <a:lnTo>
                      <a:pt x="663144" y="4765"/>
                    </a:lnTo>
                    <a:cubicBezTo>
                      <a:pt x="671611" y="4765"/>
                      <a:pt x="683252" y="1590"/>
                      <a:pt x="672669" y="4765"/>
                    </a:cubicBezTo>
                    <a:cubicBezTo>
                      <a:pt x="662086" y="7940"/>
                      <a:pt x="619223" y="15877"/>
                      <a:pt x="599644" y="23815"/>
                    </a:cubicBezTo>
                    <a:cubicBezTo>
                      <a:pt x="580065" y="31753"/>
                      <a:pt x="567894" y="38632"/>
                      <a:pt x="555194" y="52390"/>
                    </a:cubicBezTo>
                    <a:cubicBezTo>
                      <a:pt x="542494" y="66148"/>
                      <a:pt x="530323" y="86786"/>
                      <a:pt x="523444" y="106365"/>
                    </a:cubicBezTo>
                    <a:cubicBezTo>
                      <a:pt x="516565" y="125944"/>
                      <a:pt x="514448" y="149228"/>
                      <a:pt x="513919" y="169865"/>
                    </a:cubicBezTo>
                    <a:cubicBezTo>
                      <a:pt x="513390" y="190502"/>
                      <a:pt x="513919" y="210611"/>
                      <a:pt x="520269" y="230190"/>
                    </a:cubicBezTo>
                    <a:cubicBezTo>
                      <a:pt x="526619" y="249769"/>
                      <a:pt x="536144" y="272523"/>
                      <a:pt x="552019" y="287340"/>
                    </a:cubicBezTo>
                    <a:cubicBezTo>
                      <a:pt x="567894" y="302157"/>
                      <a:pt x="595411" y="310623"/>
                      <a:pt x="615519" y="319090"/>
                    </a:cubicBezTo>
                    <a:cubicBezTo>
                      <a:pt x="635627" y="327557"/>
                      <a:pt x="697540" y="335494"/>
                      <a:pt x="672669" y="338140"/>
                    </a:cubicBezTo>
                    <a:cubicBezTo>
                      <a:pt x="647798" y="340786"/>
                      <a:pt x="466294" y="334965"/>
                      <a:pt x="466294" y="334965"/>
                    </a:cubicBezTo>
                    <a:lnTo>
                      <a:pt x="218644" y="334965"/>
                    </a:lnTo>
                    <a:lnTo>
                      <a:pt x="5919" y="334965"/>
                    </a:lnTo>
                    <a:cubicBezTo>
                      <a:pt x="-20010" y="334436"/>
                      <a:pt x="46665" y="336023"/>
                      <a:pt x="63069" y="331790"/>
                    </a:cubicBezTo>
                    <a:cubicBezTo>
                      <a:pt x="79473" y="327557"/>
                      <a:pt x="90586" y="319619"/>
                      <a:pt x="104344" y="309565"/>
                    </a:cubicBezTo>
                    <a:cubicBezTo>
                      <a:pt x="118102" y="299511"/>
                      <a:pt x="135036" y="285223"/>
                      <a:pt x="145619" y="271465"/>
                    </a:cubicBezTo>
                    <a:cubicBezTo>
                      <a:pt x="156202" y="257707"/>
                      <a:pt x="163082" y="243948"/>
                      <a:pt x="167844" y="227015"/>
                    </a:cubicBezTo>
                    <a:cubicBezTo>
                      <a:pt x="172606" y="210082"/>
                      <a:pt x="175252" y="190502"/>
                      <a:pt x="174194" y="169865"/>
                    </a:cubicBezTo>
                    <a:cubicBezTo>
                      <a:pt x="173136" y="149228"/>
                      <a:pt x="169432" y="122769"/>
                      <a:pt x="161494" y="103190"/>
                    </a:cubicBezTo>
                    <a:cubicBezTo>
                      <a:pt x="153556" y="83611"/>
                      <a:pt x="126569" y="50803"/>
                      <a:pt x="101169" y="33340"/>
                    </a:cubicBezTo>
                    <a:cubicBezTo>
                      <a:pt x="75769" y="15877"/>
                      <a:pt x="5919" y="6352"/>
                      <a:pt x="9094" y="159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orme libre 74">
                <a:extLst>
                  <a:ext uri="{FF2B5EF4-FFF2-40B4-BE49-F238E27FC236}">
                    <a16:creationId xmlns:a16="http://schemas.microsoft.com/office/drawing/2014/main" id="{EB160373-3B75-4E79-C0DE-30B244D653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0509" y="4678532"/>
                <a:ext cx="192452" cy="96111"/>
              </a:xfrm>
              <a:custGeom>
                <a:avLst/>
                <a:gdLst>
                  <a:gd name="connsiteX0" fmla="*/ 9094 w 675738"/>
                  <a:gd name="connsiteY0" fmla="*/ 2941 h 340586"/>
                  <a:gd name="connsiteX1" fmla="*/ 120219 w 675738"/>
                  <a:gd name="connsiteY1" fmla="*/ 6116 h 340586"/>
                  <a:gd name="connsiteX2" fmla="*/ 294844 w 675738"/>
                  <a:gd name="connsiteY2" fmla="*/ 6116 h 340586"/>
                  <a:gd name="connsiteX3" fmla="*/ 377394 w 675738"/>
                  <a:gd name="connsiteY3" fmla="*/ 6116 h 340586"/>
                  <a:gd name="connsiteX4" fmla="*/ 437719 w 675738"/>
                  <a:gd name="connsiteY4" fmla="*/ 6116 h 340586"/>
                  <a:gd name="connsiteX5" fmla="*/ 498044 w 675738"/>
                  <a:gd name="connsiteY5" fmla="*/ 6116 h 340586"/>
                  <a:gd name="connsiteX6" fmla="*/ 561544 w 675738"/>
                  <a:gd name="connsiteY6" fmla="*/ 6116 h 340586"/>
                  <a:gd name="connsiteX7" fmla="*/ 621869 w 675738"/>
                  <a:gd name="connsiteY7" fmla="*/ 6116 h 340586"/>
                  <a:gd name="connsiteX8" fmla="*/ 663144 w 675738"/>
                  <a:gd name="connsiteY8" fmla="*/ 6116 h 340586"/>
                  <a:gd name="connsiteX9" fmla="*/ 672669 w 675738"/>
                  <a:gd name="connsiteY9" fmla="*/ 6116 h 340586"/>
                  <a:gd name="connsiteX10" fmla="*/ 615519 w 675738"/>
                  <a:gd name="connsiteY10" fmla="*/ 18816 h 340586"/>
                  <a:gd name="connsiteX11" fmla="*/ 555194 w 675738"/>
                  <a:gd name="connsiteY11" fmla="*/ 53741 h 340586"/>
                  <a:gd name="connsiteX12" fmla="*/ 523444 w 675738"/>
                  <a:gd name="connsiteY12" fmla="*/ 107716 h 340586"/>
                  <a:gd name="connsiteX13" fmla="*/ 513919 w 675738"/>
                  <a:gd name="connsiteY13" fmla="*/ 171216 h 340586"/>
                  <a:gd name="connsiteX14" fmla="*/ 520269 w 675738"/>
                  <a:gd name="connsiteY14" fmla="*/ 231541 h 340586"/>
                  <a:gd name="connsiteX15" fmla="*/ 552019 w 675738"/>
                  <a:gd name="connsiteY15" fmla="*/ 288691 h 340586"/>
                  <a:gd name="connsiteX16" fmla="*/ 586944 w 675738"/>
                  <a:gd name="connsiteY16" fmla="*/ 314091 h 340586"/>
                  <a:gd name="connsiteX17" fmla="*/ 672669 w 675738"/>
                  <a:gd name="connsiteY17" fmla="*/ 339491 h 340586"/>
                  <a:gd name="connsiteX18" fmla="*/ 466294 w 675738"/>
                  <a:gd name="connsiteY18" fmla="*/ 336316 h 340586"/>
                  <a:gd name="connsiteX19" fmla="*/ 218644 w 675738"/>
                  <a:gd name="connsiteY19" fmla="*/ 336316 h 340586"/>
                  <a:gd name="connsiteX20" fmla="*/ 5919 w 675738"/>
                  <a:gd name="connsiteY20" fmla="*/ 336316 h 340586"/>
                  <a:gd name="connsiteX21" fmla="*/ 63069 w 675738"/>
                  <a:gd name="connsiteY21" fmla="*/ 333141 h 340586"/>
                  <a:gd name="connsiteX22" fmla="*/ 104344 w 675738"/>
                  <a:gd name="connsiteY22" fmla="*/ 310916 h 340586"/>
                  <a:gd name="connsiteX23" fmla="*/ 126569 w 675738"/>
                  <a:gd name="connsiteY23" fmla="*/ 288691 h 340586"/>
                  <a:gd name="connsiteX24" fmla="*/ 167844 w 675738"/>
                  <a:gd name="connsiteY24" fmla="*/ 228366 h 340586"/>
                  <a:gd name="connsiteX25" fmla="*/ 174194 w 675738"/>
                  <a:gd name="connsiteY25" fmla="*/ 171216 h 340586"/>
                  <a:gd name="connsiteX26" fmla="*/ 161494 w 675738"/>
                  <a:gd name="connsiteY26" fmla="*/ 104541 h 340586"/>
                  <a:gd name="connsiteX27" fmla="*/ 126569 w 675738"/>
                  <a:gd name="connsiteY27" fmla="*/ 53741 h 340586"/>
                  <a:gd name="connsiteX28" fmla="*/ 9094 w 675738"/>
                  <a:gd name="connsiteY28" fmla="*/ 2941 h 340586"/>
                  <a:gd name="connsiteX0" fmla="*/ 9094 w 675738"/>
                  <a:gd name="connsiteY0" fmla="*/ 1590 h 339235"/>
                  <a:gd name="connsiteX1" fmla="*/ 120219 w 675738"/>
                  <a:gd name="connsiteY1" fmla="*/ 4765 h 339235"/>
                  <a:gd name="connsiteX2" fmla="*/ 294844 w 675738"/>
                  <a:gd name="connsiteY2" fmla="*/ 4765 h 339235"/>
                  <a:gd name="connsiteX3" fmla="*/ 377394 w 675738"/>
                  <a:gd name="connsiteY3" fmla="*/ 4765 h 339235"/>
                  <a:gd name="connsiteX4" fmla="*/ 437719 w 675738"/>
                  <a:gd name="connsiteY4" fmla="*/ 4765 h 339235"/>
                  <a:gd name="connsiteX5" fmla="*/ 498044 w 675738"/>
                  <a:gd name="connsiteY5" fmla="*/ 4765 h 339235"/>
                  <a:gd name="connsiteX6" fmla="*/ 561544 w 675738"/>
                  <a:gd name="connsiteY6" fmla="*/ 4765 h 339235"/>
                  <a:gd name="connsiteX7" fmla="*/ 621869 w 675738"/>
                  <a:gd name="connsiteY7" fmla="*/ 4765 h 339235"/>
                  <a:gd name="connsiteX8" fmla="*/ 663144 w 675738"/>
                  <a:gd name="connsiteY8" fmla="*/ 4765 h 339235"/>
                  <a:gd name="connsiteX9" fmla="*/ 672669 w 675738"/>
                  <a:gd name="connsiteY9" fmla="*/ 4765 h 339235"/>
                  <a:gd name="connsiteX10" fmla="*/ 615519 w 675738"/>
                  <a:gd name="connsiteY10" fmla="*/ 17465 h 339235"/>
                  <a:gd name="connsiteX11" fmla="*/ 555194 w 675738"/>
                  <a:gd name="connsiteY11" fmla="*/ 52390 h 339235"/>
                  <a:gd name="connsiteX12" fmla="*/ 523444 w 675738"/>
                  <a:gd name="connsiteY12" fmla="*/ 106365 h 339235"/>
                  <a:gd name="connsiteX13" fmla="*/ 513919 w 675738"/>
                  <a:gd name="connsiteY13" fmla="*/ 169865 h 339235"/>
                  <a:gd name="connsiteX14" fmla="*/ 520269 w 675738"/>
                  <a:gd name="connsiteY14" fmla="*/ 230190 h 339235"/>
                  <a:gd name="connsiteX15" fmla="*/ 552019 w 675738"/>
                  <a:gd name="connsiteY15" fmla="*/ 287340 h 339235"/>
                  <a:gd name="connsiteX16" fmla="*/ 586944 w 675738"/>
                  <a:gd name="connsiteY16" fmla="*/ 312740 h 339235"/>
                  <a:gd name="connsiteX17" fmla="*/ 672669 w 675738"/>
                  <a:gd name="connsiteY17" fmla="*/ 338140 h 339235"/>
                  <a:gd name="connsiteX18" fmla="*/ 466294 w 675738"/>
                  <a:gd name="connsiteY18" fmla="*/ 334965 h 339235"/>
                  <a:gd name="connsiteX19" fmla="*/ 218644 w 675738"/>
                  <a:gd name="connsiteY19" fmla="*/ 334965 h 339235"/>
                  <a:gd name="connsiteX20" fmla="*/ 5919 w 675738"/>
                  <a:gd name="connsiteY20" fmla="*/ 334965 h 339235"/>
                  <a:gd name="connsiteX21" fmla="*/ 63069 w 675738"/>
                  <a:gd name="connsiteY21" fmla="*/ 331790 h 339235"/>
                  <a:gd name="connsiteX22" fmla="*/ 104344 w 675738"/>
                  <a:gd name="connsiteY22" fmla="*/ 309565 h 339235"/>
                  <a:gd name="connsiteX23" fmla="*/ 126569 w 675738"/>
                  <a:gd name="connsiteY23" fmla="*/ 287340 h 339235"/>
                  <a:gd name="connsiteX24" fmla="*/ 167844 w 675738"/>
                  <a:gd name="connsiteY24" fmla="*/ 227015 h 339235"/>
                  <a:gd name="connsiteX25" fmla="*/ 174194 w 675738"/>
                  <a:gd name="connsiteY25" fmla="*/ 169865 h 339235"/>
                  <a:gd name="connsiteX26" fmla="*/ 161494 w 675738"/>
                  <a:gd name="connsiteY26" fmla="*/ 103190 h 339235"/>
                  <a:gd name="connsiteX27" fmla="*/ 101169 w 675738"/>
                  <a:gd name="connsiteY27" fmla="*/ 33340 h 339235"/>
                  <a:gd name="connsiteX28" fmla="*/ 9094 w 675738"/>
                  <a:gd name="connsiteY28" fmla="*/ 1590 h 339235"/>
                  <a:gd name="connsiteX0" fmla="*/ 9094 w 676889"/>
                  <a:gd name="connsiteY0" fmla="*/ 1590 h 339235"/>
                  <a:gd name="connsiteX1" fmla="*/ 120219 w 676889"/>
                  <a:gd name="connsiteY1" fmla="*/ 4765 h 339235"/>
                  <a:gd name="connsiteX2" fmla="*/ 294844 w 676889"/>
                  <a:gd name="connsiteY2" fmla="*/ 4765 h 339235"/>
                  <a:gd name="connsiteX3" fmla="*/ 377394 w 676889"/>
                  <a:gd name="connsiteY3" fmla="*/ 4765 h 339235"/>
                  <a:gd name="connsiteX4" fmla="*/ 437719 w 676889"/>
                  <a:gd name="connsiteY4" fmla="*/ 4765 h 339235"/>
                  <a:gd name="connsiteX5" fmla="*/ 498044 w 676889"/>
                  <a:gd name="connsiteY5" fmla="*/ 4765 h 339235"/>
                  <a:gd name="connsiteX6" fmla="*/ 561544 w 676889"/>
                  <a:gd name="connsiteY6" fmla="*/ 4765 h 339235"/>
                  <a:gd name="connsiteX7" fmla="*/ 621869 w 676889"/>
                  <a:gd name="connsiteY7" fmla="*/ 4765 h 339235"/>
                  <a:gd name="connsiteX8" fmla="*/ 663144 w 676889"/>
                  <a:gd name="connsiteY8" fmla="*/ 4765 h 339235"/>
                  <a:gd name="connsiteX9" fmla="*/ 672669 w 676889"/>
                  <a:gd name="connsiteY9" fmla="*/ 4765 h 339235"/>
                  <a:gd name="connsiteX10" fmla="*/ 599644 w 676889"/>
                  <a:gd name="connsiteY10" fmla="*/ 23815 h 339235"/>
                  <a:gd name="connsiteX11" fmla="*/ 555194 w 676889"/>
                  <a:gd name="connsiteY11" fmla="*/ 52390 h 339235"/>
                  <a:gd name="connsiteX12" fmla="*/ 523444 w 676889"/>
                  <a:gd name="connsiteY12" fmla="*/ 106365 h 339235"/>
                  <a:gd name="connsiteX13" fmla="*/ 513919 w 676889"/>
                  <a:gd name="connsiteY13" fmla="*/ 169865 h 339235"/>
                  <a:gd name="connsiteX14" fmla="*/ 520269 w 676889"/>
                  <a:gd name="connsiteY14" fmla="*/ 230190 h 339235"/>
                  <a:gd name="connsiteX15" fmla="*/ 552019 w 676889"/>
                  <a:gd name="connsiteY15" fmla="*/ 287340 h 339235"/>
                  <a:gd name="connsiteX16" fmla="*/ 586944 w 676889"/>
                  <a:gd name="connsiteY16" fmla="*/ 312740 h 339235"/>
                  <a:gd name="connsiteX17" fmla="*/ 672669 w 676889"/>
                  <a:gd name="connsiteY17" fmla="*/ 338140 h 339235"/>
                  <a:gd name="connsiteX18" fmla="*/ 466294 w 676889"/>
                  <a:gd name="connsiteY18" fmla="*/ 334965 h 339235"/>
                  <a:gd name="connsiteX19" fmla="*/ 218644 w 676889"/>
                  <a:gd name="connsiteY19" fmla="*/ 334965 h 339235"/>
                  <a:gd name="connsiteX20" fmla="*/ 5919 w 676889"/>
                  <a:gd name="connsiteY20" fmla="*/ 334965 h 339235"/>
                  <a:gd name="connsiteX21" fmla="*/ 63069 w 676889"/>
                  <a:gd name="connsiteY21" fmla="*/ 331790 h 339235"/>
                  <a:gd name="connsiteX22" fmla="*/ 104344 w 676889"/>
                  <a:gd name="connsiteY22" fmla="*/ 309565 h 339235"/>
                  <a:gd name="connsiteX23" fmla="*/ 126569 w 676889"/>
                  <a:gd name="connsiteY23" fmla="*/ 287340 h 339235"/>
                  <a:gd name="connsiteX24" fmla="*/ 167844 w 676889"/>
                  <a:gd name="connsiteY24" fmla="*/ 227015 h 339235"/>
                  <a:gd name="connsiteX25" fmla="*/ 174194 w 676889"/>
                  <a:gd name="connsiteY25" fmla="*/ 169865 h 339235"/>
                  <a:gd name="connsiteX26" fmla="*/ 161494 w 676889"/>
                  <a:gd name="connsiteY26" fmla="*/ 103190 h 339235"/>
                  <a:gd name="connsiteX27" fmla="*/ 101169 w 676889"/>
                  <a:gd name="connsiteY27" fmla="*/ 33340 h 339235"/>
                  <a:gd name="connsiteX28" fmla="*/ 9094 w 676889"/>
                  <a:gd name="connsiteY28" fmla="*/ 1590 h 339235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26569 w 678470"/>
                  <a:gd name="connsiteY23" fmla="*/ 287340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45619 w 678470"/>
                  <a:gd name="connsiteY23" fmla="*/ 271465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8470" h="338829">
                    <a:moveTo>
                      <a:pt x="9094" y="1590"/>
                    </a:moveTo>
                    <a:cubicBezTo>
                      <a:pt x="12269" y="-3172"/>
                      <a:pt x="72594" y="4236"/>
                      <a:pt x="120219" y="4765"/>
                    </a:cubicBezTo>
                    <a:cubicBezTo>
                      <a:pt x="167844" y="5294"/>
                      <a:pt x="294844" y="4765"/>
                      <a:pt x="294844" y="4765"/>
                    </a:cubicBezTo>
                    <a:lnTo>
                      <a:pt x="377394" y="4765"/>
                    </a:lnTo>
                    <a:lnTo>
                      <a:pt x="437719" y="4765"/>
                    </a:lnTo>
                    <a:lnTo>
                      <a:pt x="498044" y="4765"/>
                    </a:lnTo>
                    <a:lnTo>
                      <a:pt x="561544" y="4765"/>
                    </a:lnTo>
                    <a:lnTo>
                      <a:pt x="621869" y="4765"/>
                    </a:lnTo>
                    <a:lnTo>
                      <a:pt x="663144" y="4765"/>
                    </a:lnTo>
                    <a:cubicBezTo>
                      <a:pt x="671611" y="4765"/>
                      <a:pt x="683252" y="1590"/>
                      <a:pt x="672669" y="4765"/>
                    </a:cubicBezTo>
                    <a:cubicBezTo>
                      <a:pt x="662086" y="7940"/>
                      <a:pt x="619223" y="15877"/>
                      <a:pt x="599644" y="23815"/>
                    </a:cubicBezTo>
                    <a:cubicBezTo>
                      <a:pt x="580065" y="31753"/>
                      <a:pt x="567894" y="38632"/>
                      <a:pt x="555194" y="52390"/>
                    </a:cubicBezTo>
                    <a:cubicBezTo>
                      <a:pt x="542494" y="66148"/>
                      <a:pt x="530323" y="86786"/>
                      <a:pt x="523444" y="106365"/>
                    </a:cubicBezTo>
                    <a:cubicBezTo>
                      <a:pt x="516565" y="125944"/>
                      <a:pt x="514448" y="149228"/>
                      <a:pt x="513919" y="169865"/>
                    </a:cubicBezTo>
                    <a:cubicBezTo>
                      <a:pt x="513390" y="190502"/>
                      <a:pt x="513919" y="210611"/>
                      <a:pt x="520269" y="230190"/>
                    </a:cubicBezTo>
                    <a:cubicBezTo>
                      <a:pt x="526619" y="249769"/>
                      <a:pt x="536144" y="272523"/>
                      <a:pt x="552019" y="287340"/>
                    </a:cubicBezTo>
                    <a:cubicBezTo>
                      <a:pt x="567894" y="302157"/>
                      <a:pt x="595411" y="310623"/>
                      <a:pt x="615519" y="319090"/>
                    </a:cubicBezTo>
                    <a:cubicBezTo>
                      <a:pt x="635627" y="327557"/>
                      <a:pt x="697540" y="335494"/>
                      <a:pt x="672669" y="338140"/>
                    </a:cubicBezTo>
                    <a:cubicBezTo>
                      <a:pt x="647798" y="340786"/>
                      <a:pt x="466294" y="334965"/>
                      <a:pt x="466294" y="334965"/>
                    </a:cubicBezTo>
                    <a:lnTo>
                      <a:pt x="218644" y="334965"/>
                    </a:lnTo>
                    <a:lnTo>
                      <a:pt x="5919" y="334965"/>
                    </a:lnTo>
                    <a:cubicBezTo>
                      <a:pt x="-20010" y="334436"/>
                      <a:pt x="46665" y="336023"/>
                      <a:pt x="63069" y="331790"/>
                    </a:cubicBezTo>
                    <a:cubicBezTo>
                      <a:pt x="79473" y="327557"/>
                      <a:pt x="90586" y="319619"/>
                      <a:pt x="104344" y="309565"/>
                    </a:cubicBezTo>
                    <a:cubicBezTo>
                      <a:pt x="118102" y="299511"/>
                      <a:pt x="135036" y="285223"/>
                      <a:pt x="145619" y="271465"/>
                    </a:cubicBezTo>
                    <a:cubicBezTo>
                      <a:pt x="156202" y="257707"/>
                      <a:pt x="163082" y="243948"/>
                      <a:pt x="167844" y="227015"/>
                    </a:cubicBezTo>
                    <a:cubicBezTo>
                      <a:pt x="172606" y="210082"/>
                      <a:pt x="175252" y="190502"/>
                      <a:pt x="174194" y="169865"/>
                    </a:cubicBezTo>
                    <a:cubicBezTo>
                      <a:pt x="173136" y="149228"/>
                      <a:pt x="169432" y="122769"/>
                      <a:pt x="161494" y="103190"/>
                    </a:cubicBezTo>
                    <a:cubicBezTo>
                      <a:pt x="153556" y="83611"/>
                      <a:pt x="126569" y="50803"/>
                      <a:pt x="101169" y="33340"/>
                    </a:cubicBezTo>
                    <a:cubicBezTo>
                      <a:pt x="75769" y="15877"/>
                      <a:pt x="5919" y="6352"/>
                      <a:pt x="9094" y="159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Forme libre 75">
                <a:extLst>
                  <a:ext uri="{FF2B5EF4-FFF2-40B4-BE49-F238E27FC236}">
                    <a16:creationId xmlns:a16="http://schemas.microsoft.com/office/drawing/2014/main" id="{51FAD01E-D439-CA91-CD65-B36FA61050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5459" y="4138411"/>
                <a:ext cx="192452" cy="96111"/>
              </a:xfrm>
              <a:custGeom>
                <a:avLst/>
                <a:gdLst>
                  <a:gd name="connsiteX0" fmla="*/ 9094 w 675738"/>
                  <a:gd name="connsiteY0" fmla="*/ 2941 h 340586"/>
                  <a:gd name="connsiteX1" fmla="*/ 120219 w 675738"/>
                  <a:gd name="connsiteY1" fmla="*/ 6116 h 340586"/>
                  <a:gd name="connsiteX2" fmla="*/ 294844 w 675738"/>
                  <a:gd name="connsiteY2" fmla="*/ 6116 h 340586"/>
                  <a:gd name="connsiteX3" fmla="*/ 377394 w 675738"/>
                  <a:gd name="connsiteY3" fmla="*/ 6116 h 340586"/>
                  <a:gd name="connsiteX4" fmla="*/ 437719 w 675738"/>
                  <a:gd name="connsiteY4" fmla="*/ 6116 h 340586"/>
                  <a:gd name="connsiteX5" fmla="*/ 498044 w 675738"/>
                  <a:gd name="connsiteY5" fmla="*/ 6116 h 340586"/>
                  <a:gd name="connsiteX6" fmla="*/ 561544 w 675738"/>
                  <a:gd name="connsiteY6" fmla="*/ 6116 h 340586"/>
                  <a:gd name="connsiteX7" fmla="*/ 621869 w 675738"/>
                  <a:gd name="connsiteY7" fmla="*/ 6116 h 340586"/>
                  <a:gd name="connsiteX8" fmla="*/ 663144 w 675738"/>
                  <a:gd name="connsiteY8" fmla="*/ 6116 h 340586"/>
                  <a:gd name="connsiteX9" fmla="*/ 672669 w 675738"/>
                  <a:gd name="connsiteY9" fmla="*/ 6116 h 340586"/>
                  <a:gd name="connsiteX10" fmla="*/ 615519 w 675738"/>
                  <a:gd name="connsiteY10" fmla="*/ 18816 h 340586"/>
                  <a:gd name="connsiteX11" fmla="*/ 555194 w 675738"/>
                  <a:gd name="connsiteY11" fmla="*/ 53741 h 340586"/>
                  <a:gd name="connsiteX12" fmla="*/ 523444 w 675738"/>
                  <a:gd name="connsiteY12" fmla="*/ 107716 h 340586"/>
                  <a:gd name="connsiteX13" fmla="*/ 513919 w 675738"/>
                  <a:gd name="connsiteY13" fmla="*/ 171216 h 340586"/>
                  <a:gd name="connsiteX14" fmla="*/ 520269 w 675738"/>
                  <a:gd name="connsiteY14" fmla="*/ 231541 h 340586"/>
                  <a:gd name="connsiteX15" fmla="*/ 552019 w 675738"/>
                  <a:gd name="connsiteY15" fmla="*/ 288691 h 340586"/>
                  <a:gd name="connsiteX16" fmla="*/ 586944 w 675738"/>
                  <a:gd name="connsiteY16" fmla="*/ 314091 h 340586"/>
                  <a:gd name="connsiteX17" fmla="*/ 672669 w 675738"/>
                  <a:gd name="connsiteY17" fmla="*/ 339491 h 340586"/>
                  <a:gd name="connsiteX18" fmla="*/ 466294 w 675738"/>
                  <a:gd name="connsiteY18" fmla="*/ 336316 h 340586"/>
                  <a:gd name="connsiteX19" fmla="*/ 218644 w 675738"/>
                  <a:gd name="connsiteY19" fmla="*/ 336316 h 340586"/>
                  <a:gd name="connsiteX20" fmla="*/ 5919 w 675738"/>
                  <a:gd name="connsiteY20" fmla="*/ 336316 h 340586"/>
                  <a:gd name="connsiteX21" fmla="*/ 63069 w 675738"/>
                  <a:gd name="connsiteY21" fmla="*/ 333141 h 340586"/>
                  <a:gd name="connsiteX22" fmla="*/ 104344 w 675738"/>
                  <a:gd name="connsiteY22" fmla="*/ 310916 h 340586"/>
                  <a:gd name="connsiteX23" fmla="*/ 126569 w 675738"/>
                  <a:gd name="connsiteY23" fmla="*/ 288691 h 340586"/>
                  <a:gd name="connsiteX24" fmla="*/ 167844 w 675738"/>
                  <a:gd name="connsiteY24" fmla="*/ 228366 h 340586"/>
                  <a:gd name="connsiteX25" fmla="*/ 174194 w 675738"/>
                  <a:gd name="connsiteY25" fmla="*/ 171216 h 340586"/>
                  <a:gd name="connsiteX26" fmla="*/ 161494 w 675738"/>
                  <a:gd name="connsiteY26" fmla="*/ 104541 h 340586"/>
                  <a:gd name="connsiteX27" fmla="*/ 126569 w 675738"/>
                  <a:gd name="connsiteY27" fmla="*/ 53741 h 340586"/>
                  <a:gd name="connsiteX28" fmla="*/ 9094 w 675738"/>
                  <a:gd name="connsiteY28" fmla="*/ 2941 h 340586"/>
                  <a:gd name="connsiteX0" fmla="*/ 9094 w 675738"/>
                  <a:gd name="connsiteY0" fmla="*/ 1590 h 339235"/>
                  <a:gd name="connsiteX1" fmla="*/ 120219 w 675738"/>
                  <a:gd name="connsiteY1" fmla="*/ 4765 h 339235"/>
                  <a:gd name="connsiteX2" fmla="*/ 294844 w 675738"/>
                  <a:gd name="connsiteY2" fmla="*/ 4765 h 339235"/>
                  <a:gd name="connsiteX3" fmla="*/ 377394 w 675738"/>
                  <a:gd name="connsiteY3" fmla="*/ 4765 h 339235"/>
                  <a:gd name="connsiteX4" fmla="*/ 437719 w 675738"/>
                  <a:gd name="connsiteY4" fmla="*/ 4765 h 339235"/>
                  <a:gd name="connsiteX5" fmla="*/ 498044 w 675738"/>
                  <a:gd name="connsiteY5" fmla="*/ 4765 h 339235"/>
                  <a:gd name="connsiteX6" fmla="*/ 561544 w 675738"/>
                  <a:gd name="connsiteY6" fmla="*/ 4765 h 339235"/>
                  <a:gd name="connsiteX7" fmla="*/ 621869 w 675738"/>
                  <a:gd name="connsiteY7" fmla="*/ 4765 h 339235"/>
                  <a:gd name="connsiteX8" fmla="*/ 663144 w 675738"/>
                  <a:gd name="connsiteY8" fmla="*/ 4765 h 339235"/>
                  <a:gd name="connsiteX9" fmla="*/ 672669 w 675738"/>
                  <a:gd name="connsiteY9" fmla="*/ 4765 h 339235"/>
                  <a:gd name="connsiteX10" fmla="*/ 615519 w 675738"/>
                  <a:gd name="connsiteY10" fmla="*/ 17465 h 339235"/>
                  <a:gd name="connsiteX11" fmla="*/ 555194 w 675738"/>
                  <a:gd name="connsiteY11" fmla="*/ 52390 h 339235"/>
                  <a:gd name="connsiteX12" fmla="*/ 523444 w 675738"/>
                  <a:gd name="connsiteY12" fmla="*/ 106365 h 339235"/>
                  <a:gd name="connsiteX13" fmla="*/ 513919 w 675738"/>
                  <a:gd name="connsiteY13" fmla="*/ 169865 h 339235"/>
                  <a:gd name="connsiteX14" fmla="*/ 520269 w 675738"/>
                  <a:gd name="connsiteY14" fmla="*/ 230190 h 339235"/>
                  <a:gd name="connsiteX15" fmla="*/ 552019 w 675738"/>
                  <a:gd name="connsiteY15" fmla="*/ 287340 h 339235"/>
                  <a:gd name="connsiteX16" fmla="*/ 586944 w 675738"/>
                  <a:gd name="connsiteY16" fmla="*/ 312740 h 339235"/>
                  <a:gd name="connsiteX17" fmla="*/ 672669 w 675738"/>
                  <a:gd name="connsiteY17" fmla="*/ 338140 h 339235"/>
                  <a:gd name="connsiteX18" fmla="*/ 466294 w 675738"/>
                  <a:gd name="connsiteY18" fmla="*/ 334965 h 339235"/>
                  <a:gd name="connsiteX19" fmla="*/ 218644 w 675738"/>
                  <a:gd name="connsiteY19" fmla="*/ 334965 h 339235"/>
                  <a:gd name="connsiteX20" fmla="*/ 5919 w 675738"/>
                  <a:gd name="connsiteY20" fmla="*/ 334965 h 339235"/>
                  <a:gd name="connsiteX21" fmla="*/ 63069 w 675738"/>
                  <a:gd name="connsiteY21" fmla="*/ 331790 h 339235"/>
                  <a:gd name="connsiteX22" fmla="*/ 104344 w 675738"/>
                  <a:gd name="connsiteY22" fmla="*/ 309565 h 339235"/>
                  <a:gd name="connsiteX23" fmla="*/ 126569 w 675738"/>
                  <a:gd name="connsiteY23" fmla="*/ 287340 h 339235"/>
                  <a:gd name="connsiteX24" fmla="*/ 167844 w 675738"/>
                  <a:gd name="connsiteY24" fmla="*/ 227015 h 339235"/>
                  <a:gd name="connsiteX25" fmla="*/ 174194 w 675738"/>
                  <a:gd name="connsiteY25" fmla="*/ 169865 h 339235"/>
                  <a:gd name="connsiteX26" fmla="*/ 161494 w 675738"/>
                  <a:gd name="connsiteY26" fmla="*/ 103190 h 339235"/>
                  <a:gd name="connsiteX27" fmla="*/ 101169 w 675738"/>
                  <a:gd name="connsiteY27" fmla="*/ 33340 h 339235"/>
                  <a:gd name="connsiteX28" fmla="*/ 9094 w 675738"/>
                  <a:gd name="connsiteY28" fmla="*/ 1590 h 339235"/>
                  <a:gd name="connsiteX0" fmla="*/ 9094 w 676889"/>
                  <a:gd name="connsiteY0" fmla="*/ 1590 h 339235"/>
                  <a:gd name="connsiteX1" fmla="*/ 120219 w 676889"/>
                  <a:gd name="connsiteY1" fmla="*/ 4765 h 339235"/>
                  <a:gd name="connsiteX2" fmla="*/ 294844 w 676889"/>
                  <a:gd name="connsiteY2" fmla="*/ 4765 h 339235"/>
                  <a:gd name="connsiteX3" fmla="*/ 377394 w 676889"/>
                  <a:gd name="connsiteY3" fmla="*/ 4765 h 339235"/>
                  <a:gd name="connsiteX4" fmla="*/ 437719 w 676889"/>
                  <a:gd name="connsiteY4" fmla="*/ 4765 h 339235"/>
                  <a:gd name="connsiteX5" fmla="*/ 498044 w 676889"/>
                  <a:gd name="connsiteY5" fmla="*/ 4765 h 339235"/>
                  <a:gd name="connsiteX6" fmla="*/ 561544 w 676889"/>
                  <a:gd name="connsiteY6" fmla="*/ 4765 h 339235"/>
                  <a:gd name="connsiteX7" fmla="*/ 621869 w 676889"/>
                  <a:gd name="connsiteY7" fmla="*/ 4765 h 339235"/>
                  <a:gd name="connsiteX8" fmla="*/ 663144 w 676889"/>
                  <a:gd name="connsiteY8" fmla="*/ 4765 h 339235"/>
                  <a:gd name="connsiteX9" fmla="*/ 672669 w 676889"/>
                  <a:gd name="connsiteY9" fmla="*/ 4765 h 339235"/>
                  <a:gd name="connsiteX10" fmla="*/ 599644 w 676889"/>
                  <a:gd name="connsiteY10" fmla="*/ 23815 h 339235"/>
                  <a:gd name="connsiteX11" fmla="*/ 555194 w 676889"/>
                  <a:gd name="connsiteY11" fmla="*/ 52390 h 339235"/>
                  <a:gd name="connsiteX12" fmla="*/ 523444 w 676889"/>
                  <a:gd name="connsiteY12" fmla="*/ 106365 h 339235"/>
                  <a:gd name="connsiteX13" fmla="*/ 513919 w 676889"/>
                  <a:gd name="connsiteY13" fmla="*/ 169865 h 339235"/>
                  <a:gd name="connsiteX14" fmla="*/ 520269 w 676889"/>
                  <a:gd name="connsiteY14" fmla="*/ 230190 h 339235"/>
                  <a:gd name="connsiteX15" fmla="*/ 552019 w 676889"/>
                  <a:gd name="connsiteY15" fmla="*/ 287340 h 339235"/>
                  <a:gd name="connsiteX16" fmla="*/ 586944 w 676889"/>
                  <a:gd name="connsiteY16" fmla="*/ 312740 h 339235"/>
                  <a:gd name="connsiteX17" fmla="*/ 672669 w 676889"/>
                  <a:gd name="connsiteY17" fmla="*/ 338140 h 339235"/>
                  <a:gd name="connsiteX18" fmla="*/ 466294 w 676889"/>
                  <a:gd name="connsiteY18" fmla="*/ 334965 h 339235"/>
                  <a:gd name="connsiteX19" fmla="*/ 218644 w 676889"/>
                  <a:gd name="connsiteY19" fmla="*/ 334965 h 339235"/>
                  <a:gd name="connsiteX20" fmla="*/ 5919 w 676889"/>
                  <a:gd name="connsiteY20" fmla="*/ 334965 h 339235"/>
                  <a:gd name="connsiteX21" fmla="*/ 63069 w 676889"/>
                  <a:gd name="connsiteY21" fmla="*/ 331790 h 339235"/>
                  <a:gd name="connsiteX22" fmla="*/ 104344 w 676889"/>
                  <a:gd name="connsiteY22" fmla="*/ 309565 h 339235"/>
                  <a:gd name="connsiteX23" fmla="*/ 126569 w 676889"/>
                  <a:gd name="connsiteY23" fmla="*/ 287340 h 339235"/>
                  <a:gd name="connsiteX24" fmla="*/ 167844 w 676889"/>
                  <a:gd name="connsiteY24" fmla="*/ 227015 h 339235"/>
                  <a:gd name="connsiteX25" fmla="*/ 174194 w 676889"/>
                  <a:gd name="connsiteY25" fmla="*/ 169865 h 339235"/>
                  <a:gd name="connsiteX26" fmla="*/ 161494 w 676889"/>
                  <a:gd name="connsiteY26" fmla="*/ 103190 h 339235"/>
                  <a:gd name="connsiteX27" fmla="*/ 101169 w 676889"/>
                  <a:gd name="connsiteY27" fmla="*/ 33340 h 339235"/>
                  <a:gd name="connsiteX28" fmla="*/ 9094 w 676889"/>
                  <a:gd name="connsiteY28" fmla="*/ 1590 h 339235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26569 w 678470"/>
                  <a:gd name="connsiteY23" fmla="*/ 287340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45619 w 678470"/>
                  <a:gd name="connsiteY23" fmla="*/ 271465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8470" h="338829">
                    <a:moveTo>
                      <a:pt x="9094" y="1590"/>
                    </a:moveTo>
                    <a:cubicBezTo>
                      <a:pt x="12269" y="-3172"/>
                      <a:pt x="72594" y="4236"/>
                      <a:pt x="120219" y="4765"/>
                    </a:cubicBezTo>
                    <a:cubicBezTo>
                      <a:pt x="167844" y="5294"/>
                      <a:pt x="294844" y="4765"/>
                      <a:pt x="294844" y="4765"/>
                    </a:cubicBezTo>
                    <a:lnTo>
                      <a:pt x="377394" y="4765"/>
                    </a:lnTo>
                    <a:lnTo>
                      <a:pt x="437719" y="4765"/>
                    </a:lnTo>
                    <a:lnTo>
                      <a:pt x="498044" y="4765"/>
                    </a:lnTo>
                    <a:lnTo>
                      <a:pt x="561544" y="4765"/>
                    </a:lnTo>
                    <a:lnTo>
                      <a:pt x="621869" y="4765"/>
                    </a:lnTo>
                    <a:lnTo>
                      <a:pt x="663144" y="4765"/>
                    </a:lnTo>
                    <a:cubicBezTo>
                      <a:pt x="671611" y="4765"/>
                      <a:pt x="683252" y="1590"/>
                      <a:pt x="672669" y="4765"/>
                    </a:cubicBezTo>
                    <a:cubicBezTo>
                      <a:pt x="662086" y="7940"/>
                      <a:pt x="619223" y="15877"/>
                      <a:pt x="599644" y="23815"/>
                    </a:cubicBezTo>
                    <a:cubicBezTo>
                      <a:pt x="580065" y="31753"/>
                      <a:pt x="567894" y="38632"/>
                      <a:pt x="555194" y="52390"/>
                    </a:cubicBezTo>
                    <a:cubicBezTo>
                      <a:pt x="542494" y="66148"/>
                      <a:pt x="530323" y="86786"/>
                      <a:pt x="523444" y="106365"/>
                    </a:cubicBezTo>
                    <a:cubicBezTo>
                      <a:pt x="516565" y="125944"/>
                      <a:pt x="514448" y="149228"/>
                      <a:pt x="513919" y="169865"/>
                    </a:cubicBezTo>
                    <a:cubicBezTo>
                      <a:pt x="513390" y="190502"/>
                      <a:pt x="513919" y="210611"/>
                      <a:pt x="520269" y="230190"/>
                    </a:cubicBezTo>
                    <a:cubicBezTo>
                      <a:pt x="526619" y="249769"/>
                      <a:pt x="536144" y="272523"/>
                      <a:pt x="552019" y="287340"/>
                    </a:cubicBezTo>
                    <a:cubicBezTo>
                      <a:pt x="567894" y="302157"/>
                      <a:pt x="595411" y="310623"/>
                      <a:pt x="615519" y="319090"/>
                    </a:cubicBezTo>
                    <a:cubicBezTo>
                      <a:pt x="635627" y="327557"/>
                      <a:pt x="697540" y="335494"/>
                      <a:pt x="672669" y="338140"/>
                    </a:cubicBezTo>
                    <a:cubicBezTo>
                      <a:pt x="647798" y="340786"/>
                      <a:pt x="466294" y="334965"/>
                      <a:pt x="466294" y="334965"/>
                    </a:cubicBezTo>
                    <a:lnTo>
                      <a:pt x="218644" y="334965"/>
                    </a:lnTo>
                    <a:lnTo>
                      <a:pt x="5919" y="334965"/>
                    </a:lnTo>
                    <a:cubicBezTo>
                      <a:pt x="-20010" y="334436"/>
                      <a:pt x="46665" y="336023"/>
                      <a:pt x="63069" y="331790"/>
                    </a:cubicBezTo>
                    <a:cubicBezTo>
                      <a:pt x="79473" y="327557"/>
                      <a:pt x="90586" y="319619"/>
                      <a:pt x="104344" y="309565"/>
                    </a:cubicBezTo>
                    <a:cubicBezTo>
                      <a:pt x="118102" y="299511"/>
                      <a:pt x="135036" y="285223"/>
                      <a:pt x="145619" y="271465"/>
                    </a:cubicBezTo>
                    <a:cubicBezTo>
                      <a:pt x="156202" y="257707"/>
                      <a:pt x="163082" y="243948"/>
                      <a:pt x="167844" y="227015"/>
                    </a:cubicBezTo>
                    <a:cubicBezTo>
                      <a:pt x="172606" y="210082"/>
                      <a:pt x="175252" y="190502"/>
                      <a:pt x="174194" y="169865"/>
                    </a:cubicBezTo>
                    <a:cubicBezTo>
                      <a:pt x="173136" y="149228"/>
                      <a:pt x="169432" y="122769"/>
                      <a:pt x="161494" y="103190"/>
                    </a:cubicBezTo>
                    <a:cubicBezTo>
                      <a:pt x="153556" y="83611"/>
                      <a:pt x="126569" y="50803"/>
                      <a:pt x="101169" y="33340"/>
                    </a:cubicBezTo>
                    <a:cubicBezTo>
                      <a:pt x="75769" y="15877"/>
                      <a:pt x="5919" y="6352"/>
                      <a:pt x="9094" y="159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orme libre 76">
                <a:extLst>
                  <a:ext uri="{FF2B5EF4-FFF2-40B4-BE49-F238E27FC236}">
                    <a16:creationId xmlns:a16="http://schemas.microsoft.com/office/drawing/2014/main" id="{A20B921D-EA51-102E-2440-FC2080D0BA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7525" y="4315484"/>
                <a:ext cx="192452" cy="96111"/>
              </a:xfrm>
              <a:custGeom>
                <a:avLst/>
                <a:gdLst>
                  <a:gd name="connsiteX0" fmla="*/ 9094 w 675738"/>
                  <a:gd name="connsiteY0" fmla="*/ 2941 h 340586"/>
                  <a:gd name="connsiteX1" fmla="*/ 120219 w 675738"/>
                  <a:gd name="connsiteY1" fmla="*/ 6116 h 340586"/>
                  <a:gd name="connsiteX2" fmla="*/ 294844 w 675738"/>
                  <a:gd name="connsiteY2" fmla="*/ 6116 h 340586"/>
                  <a:gd name="connsiteX3" fmla="*/ 377394 w 675738"/>
                  <a:gd name="connsiteY3" fmla="*/ 6116 h 340586"/>
                  <a:gd name="connsiteX4" fmla="*/ 437719 w 675738"/>
                  <a:gd name="connsiteY4" fmla="*/ 6116 h 340586"/>
                  <a:gd name="connsiteX5" fmla="*/ 498044 w 675738"/>
                  <a:gd name="connsiteY5" fmla="*/ 6116 h 340586"/>
                  <a:gd name="connsiteX6" fmla="*/ 561544 w 675738"/>
                  <a:gd name="connsiteY6" fmla="*/ 6116 h 340586"/>
                  <a:gd name="connsiteX7" fmla="*/ 621869 w 675738"/>
                  <a:gd name="connsiteY7" fmla="*/ 6116 h 340586"/>
                  <a:gd name="connsiteX8" fmla="*/ 663144 w 675738"/>
                  <a:gd name="connsiteY8" fmla="*/ 6116 h 340586"/>
                  <a:gd name="connsiteX9" fmla="*/ 672669 w 675738"/>
                  <a:gd name="connsiteY9" fmla="*/ 6116 h 340586"/>
                  <a:gd name="connsiteX10" fmla="*/ 615519 w 675738"/>
                  <a:gd name="connsiteY10" fmla="*/ 18816 h 340586"/>
                  <a:gd name="connsiteX11" fmla="*/ 555194 w 675738"/>
                  <a:gd name="connsiteY11" fmla="*/ 53741 h 340586"/>
                  <a:gd name="connsiteX12" fmla="*/ 523444 w 675738"/>
                  <a:gd name="connsiteY12" fmla="*/ 107716 h 340586"/>
                  <a:gd name="connsiteX13" fmla="*/ 513919 w 675738"/>
                  <a:gd name="connsiteY13" fmla="*/ 171216 h 340586"/>
                  <a:gd name="connsiteX14" fmla="*/ 520269 w 675738"/>
                  <a:gd name="connsiteY14" fmla="*/ 231541 h 340586"/>
                  <a:gd name="connsiteX15" fmla="*/ 552019 w 675738"/>
                  <a:gd name="connsiteY15" fmla="*/ 288691 h 340586"/>
                  <a:gd name="connsiteX16" fmla="*/ 586944 w 675738"/>
                  <a:gd name="connsiteY16" fmla="*/ 314091 h 340586"/>
                  <a:gd name="connsiteX17" fmla="*/ 672669 w 675738"/>
                  <a:gd name="connsiteY17" fmla="*/ 339491 h 340586"/>
                  <a:gd name="connsiteX18" fmla="*/ 466294 w 675738"/>
                  <a:gd name="connsiteY18" fmla="*/ 336316 h 340586"/>
                  <a:gd name="connsiteX19" fmla="*/ 218644 w 675738"/>
                  <a:gd name="connsiteY19" fmla="*/ 336316 h 340586"/>
                  <a:gd name="connsiteX20" fmla="*/ 5919 w 675738"/>
                  <a:gd name="connsiteY20" fmla="*/ 336316 h 340586"/>
                  <a:gd name="connsiteX21" fmla="*/ 63069 w 675738"/>
                  <a:gd name="connsiteY21" fmla="*/ 333141 h 340586"/>
                  <a:gd name="connsiteX22" fmla="*/ 104344 w 675738"/>
                  <a:gd name="connsiteY22" fmla="*/ 310916 h 340586"/>
                  <a:gd name="connsiteX23" fmla="*/ 126569 w 675738"/>
                  <a:gd name="connsiteY23" fmla="*/ 288691 h 340586"/>
                  <a:gd name="connsiteX24" fmla="*/ 167844 w 675738"/>
                  <a:gd name="connsiteY24" fmla="*/ 228366 h 340586"/>
                  <a:gd name="connsiteX25" fmla="*/ 174194 w 675738"/>
                  <a:gd name="connsiteY25" fmla="*/ 171216 h 340586"/>
                  <a:gd name="connsiteX26" fmla="*/ 161494 w 675738"/>
                  <a:gd name="connsiteY26" fmla="*/ 104541 h 340586"/>
                  <a:gd name="connsiteX27" fmla="*/ 126569 w 675738"/>
                  <a:gd name="connsiteY27" fmla="*/ 53741 h 340586"/>
                  <a:gd name="connsiteX28" fmla="*/ 9094 w 675738"/>
                  <a:gd name="connsiteY28" fmla="*/ 2941 h 340586"/>
                  <a:gd name="connsiteX0" fmla="*/ 9094 w 675738"/>
                  <a:gd name="connsiteY0" fmla="*/ 1590 h 339235"/>
                  <a:gd name="connsiteX1" fmla="*/ 120219 w 675738"/>
                  <a:gd name="connsiteY1" fmla="*/ 4765 h 339235"/>
                  <a:gd name="connsiteX2" fmla="*/ 294844 w 675738"/>
                  <a:gd name="connsiteY2" fmla="*/ 4765 h 339235"/>
                  <a:gd name="connsiteX3" fmla="*/ 377394 w 675738"/>
                  <a:gd name="connsiteY3" fmla="*/ 4765 h 339235"/>
                  <a:gd name="connsiteX4" fmla="*/ 437719 w 675738"/>
                  <a:gd name="connsiteY4" fmla="*/ 4765 h 339235"/>
                  <a:gd name="connsiteX5" fmla="*/ 498044 w 675738"/>
                  <a:gd name="connsiteY5" fmla="*/ 4765 h 339235"/>
                  <a:gd name="connsiteX6" fmla="*/ 561544 w 675738"/>
                  <a:gd name="connsiteY6" fmla="*/ 4765 h 339235"/>
                  <a:gd name="connsiteX7" fmla="*/ 621869 w 675738"/>
                  <a:gd name="connsiteY7" fmla="*/ 4765 h 339235"/>
                  <a:gd name="connsiteX8" fmla="*/ 663144 w 675738"/>
                  <a:gd name="connsiteY8" fmla="*/ 4765 h 339235"/>
                  <a:gd name="connsiteX9" fmla="*/ 672669 w 675738"/>
                  <a:gd name="connsiteY9" fmla="*/ 4765 h 339235"/>
                  <a:gd name="connsiteX10" fmla="*/ 615519 w 675738"/>
                  <a:gd name="connsiteY10" fmla="*/ 17465 h 339235"/>
                  <a:gd name="connsiteX11" fmla="*/ 555194 w 675738"/>
                  <a:gd name="connsiteY11" fmla="*/ 52390 h 339235"/>
                  <a:gd name="connsiteX12" fmla="*/ 523444 w 675738"/>
                  <a:gd name="connsiteY12" fmla="*/ 106365 h 339235"/>
                  <a:gd name="connsiteX13" fmla="*/ 513919 w 675738"/>
                  <a:gd name="connsiteY13" fmla="*/ 169865 h 339235"/>
                  <a:gd name="connsiteX14" fmla="*/ 520269 w 675738"/>
                  <a:gd name="connsiteY14" fmla="*/ 230190 h 339235"/>
                  <a:gd name="connsiteX15" fmla="*/ 552019 w 675738"/>
                  <a:gd name="connsiteY15" fmla="*/ 287340 h 339235"/>
                  <a:gd name="connsiteX16" fmla="*/ 586944 w 675738"/>
                  <a:gd name="connsiteY16" fmla="*/ 312740 h 339235"/>
                  <a:gd name="connsiteX17" fmla="*/ 672669 w 675738"/>
                  <a:gd name="connsiteY17" fmla="*/ 338140 h 339235"/>
                  <a:gd name="connsiteX18" fmla="*/ 466294 w 675738"/>
                  <a:gd name="connsiteY18" fmla="*/ 334965 h 339235"/>
                  <a:gd name="connsiteX19" fmla="*/ 218644 w 675738"/>
                  <a:gd name="connsiteY19" fmla="*/ 334965 h 339235"/>
                  <a:gd name="connsiteX20" fmla="*/ 5919 w 675738"/>
                  <a:gd name="connsiteY20" fmla="*/ 334965 h 339235"/>
                  <a:gd name="connsiteX21" fmla="*/ 63069 w 675738"/>
                  <a:gd name="connsiteY21" fmla="*/ 331790 h 339235"/>
                  <a:gd name="connsiteX22" fmla="*/ 104344 w 675738"/>
                  <a:gd name="connsiteY22" fmla="*/ 309565 h 339235"/>
                  <a:gd name="connsiteX23" fmla="*/ 126569 w 675738"/>
                  <a:gd name="connsiteY23" fmla="*/ 287340 h 339235"/>
                  <a:gd name="connsiteX24" fmla="*/ 167844 w 675738"/>
                  <a:gd name="connsiteY24" fmla="*/ 227015 h 339235"/>
                  <a:gd name="connsiteX25" fmla="*/ 174194 w 675738"/>
                  <a:gd name="connsiteY25" fmla="*/ 169865 h 339235"/>
                  <a:gd name="connsiteX26" fmla="*/ 161494 w 675738"/>
                  <a:gd name="connsiteY26" fmla="*/ 103190 h 339235"/>
                  <a:gd name="connsiteX27" fmla="*/ 101169 w 675738"/>
                  <a:gd name="connsiteY27" fmla="*/ 33340 h 339235"/>
                  <a:gd name="connsiteX28" fmla="*/ 9094 w 675738"/>
                  <a:gd name="connsiteY28" fmla="*/ 1590 h 339235"/>
                  <a:gd name="connsiteX0" fmla="*/ 9094 w 676889"/>
                  <a:gd name="connsiteY0" fmla="*/ 1590 h 339235"/>
                  <a:gd name="connsiteX1" fmla="*/ 120219 w 676889"/>
                  <a:gd name="connsiteY1" fmla="*/ 4765 h 339235"/>
                  <a:gd name="connsiteX2" fmla="*/ 294844 w 676889"/>
                  <a:gd name="connsiteY2" fmla="*/ 4765 h 339235"/>
                  <a:gd name="connsiteX3" fmla="*/ 377394 w 676889"/>
                  <a:gd name="connsiteY3" fmla="*/ 4765 h 339235"/>
                  <a:gd name="connsiteX4" fmla="*/ 437719 w 676889"/>
                  <a:gd name="connsiteY4" fmla="*/ 4765 h 339235"/>
                  <a:gd name="connsiteX5" fmla="*/ 498044 w 676889"/>
                  <a:gd name="connsiteY5" fmla="*/ 4765 h 339235"/>
                  <a:gd name="connsiteX6" fmla="*/ 561544 w 676889"/>
                  <a:gd name="connsiteY6" fmla="*/ 4765 h 339235"/>
                  <a:gd name="connsiteX7" fmla="*/ 621869 w 676889"/>
                  <a:gd name="connsiteY7" fmla="*/ 4765 h 339235"/>
                  <a:gd name="connsiteX8" fmla="*/ 663144 w 676889"/>
                  <a:gd name="connsiteY8" fmla="*/ 4765 h 339235"/>
                  <a:gd name="connsiteX9" fmla="*/ 672669 w 676889"/>
                  <a:gd name="connsiteY9" fmla="*/ 4765 h 339235"/>
                  <a:gd name="connsiteX10" fmla="*/ 599644 w 676889"/>
                  <a:gd name="connsiteY10" fmla="*/ 23815 h 339235"/>
                  <a:gd name="connsiteX11" fmla="*/ 555194 w 676889"/>
                  <a:gd name="connsiteY11" fmla="*/ 52390 h 339235"/>
                  <a:gd name="connsiteX12" fmla="*/ 523444 w 676889"/>
                  <a:gd name="connsiteY12" fmla="*/ 106365 h 339235"/>
                  <a:gd name="connsiteX13" fmla="*/ 513919 w 676889"/>
                  <a:gd name="connsiteY13" fmla="*/ 169865 h 339235"/>
                  <a:gd name="connsiteX14" fmla="*/ 520269 w 676889"/>
                  <a:gd name="connsiteY14" fmla="*/ 230190 h 339235"/>
                  <a:gd name="connsiteX15" fmla="*/ 552019 w 676889"/>
                  <a:gd name="connsiteY15" fmla="*/ 287340 h 339235"/>
                  <a:gd name="connsiteX16" fmla="*/ 586944 w 676889"/>
                  <a:gd name="connsiteY16" fmla="*/ 312740 h 339235"/>
                  <a:gd name="connsiteX17" fmla="*/ 672669 w 676889"/>
                  <a:gd name="connsiteY17" fmla="*/ 338140 h 339235"/>
                  <a:gd name="connsiteX18" fmla="*/ 466294 w 676889"/>
                  <a:gd name="connsiteY18" fmla="*/ 334965 h 339235"/>
                  <a:gd name="connsiteX19" fmla="*/ 218644 w 676889"/>
                  <a:gd name="connsiteY19" fmla="*/ 334965 h 339235"/>
                  <a:gd name="connsiteX20" fmla="*/ 5919 w 676889"/>
                  <a:gd name="connsiteY20" fmla="*/ 334965 h 339235"/>
                  <a:gd name="connsiteX21" fmla="*/ 63069 w 676889"/>
                  <a:gd name="connsiteY21" fmla="*/ 331790 h 339235"/>
                  <a:gd name="connsiteX22" fmla="*/ 104344 w 676889"/>
                  <a:gd name="connsiteY22" fmla="*/ 309565 h 339235"/>
                  <a:gd name="connsiteX23" fmla="*/ 126569 w 676889"/>
                  <a:gd name="connsiteY23" fmla="*/ 287340 h 339235"/>
                  <a:gd name="connsiteX24" fmla="*/ 167844 w 676889"/>
                  <a:gd name="connsiteY24" fmla="*/ 227015 h 339235"/>
                  <a:gd name="connsiteX25" fmla="*/ 174194 w 676889"/>
                  <a:gd name="connsiteY25" fmla="*/ 169865 h 339235"/>
                  <a:gd name="connsiteX26" fmla="*/ 161494 w 676889"/>
                  <a:gd name="connsiteY26" fmla="*/ 103190 h 339235"/>
                  <a:gd name="connsiteX27" fmla="*/ 101169 w 676889"/>
                  <a:gd name="connsiteY27" fmla="*/ 33340 h 339235"/>
                  <a:gd name="connsiteX28" fmla="*/ 9094 w 676889"/>
                  <a:gd name="connsiteY28" fmla="*/ 1590 h 339235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26569 w 678470"/>
                  <a:gd name="connsiteY23" fmla="*/ 287340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45619 w 678470"/>
                  <a:gd name="connsiteY23" fmla="*/ 271465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8470" h="338829">
                    <a:moveTo>
                      <a:pt x="9094" y="1590"/>
                    </a:moveTo>
                    <a:cubicBezTo>
                      <a:pt x="12269" y="-3172"/>
                      <a:pt x="72594" y="4236"/>
                      <a:pt x="120219" y="4765"/>
                    </a:cubicBezTo>
                    <a:cubicBezTo>
                      <a:pt x="167844" y="5294"/>
                      <a:pt x="294844" y="4765"/>
                      <a:pt x="294844" y="4765"/>
                    </a:cubicBezTo>
                    <a:lnTo>
                      <a:pt x="377394" y="4765"/>
                    </a:lnTo>
                    <a:lnTo>
                      <a:pt x="437719" y="4765"/>
                    </a:lnTo>
                    <a:lnTo>
                      <a:pt x="498044" y="4765"/>
                    </a:lnTo>
                    <a:lnTo>
                      <a:pt x="561544" y="4765"/>
                    </a:lnTo>
                    <a:lnTo>
                      <a:pt x="621869" y="4765"/>
                    </a:lnTo>
                    <a:lnTo>
                      <a:pt x="663144" y="4765"/>
                    </a:lnTo>
                    <a:cubicBezTo>
                      <a:pt x="671611" y="4765"/>
                      <a:pt x="683252" y="1590"/>
                      <a:pt x="672669" y="4765"/>
                    </a:cubicBezTo>
                    <a:cubicBezTo>
                      <a:pt x="662086" y="7940"/>
                      <a:pt x="619223" y="15877"/>
                      <a:pt x="599644" y="23815"/>
                    </a:cubicBezTo>
                    <a:cubicBezTo>
                      <a:pt x="580065" y="31753"/>
                      <a:pt x="567894" y="38632"/>
                      <a:pt x="555194" y="52390"/>
                    </a:cubicBezTo>
                    <a:cubicBezTo>
                      <a:pt x="542494" y="66148"/>
                      <a:pt x="530323" y="86786"/>
                      <a:pt x="523444" y="106365"/>
                    </a:cubicBezTo>
                    <a:cubicBezTo>
                      <a:pt x="516565" y="125944"/>
                      <a:pt x="514448" y="149228"/>
                      <a:pt x="513919" y="169865"/>
                    </a:cubicBezTo>
                    <a:cubicBezTo>
                      <a:pt x="513390" y="190502"/>
                      <a:pt x="513919" y="210611"/>
                      <a:pt x="520269" y="230190"/>
                    </a:cubicBezTo>
                    <a:cubicBezTo>
                      <a:pt x="526619" y="249769"/>
                      <a:pt x="536144" y="272523"/>
                      <a:pt x="552019" y="287340"/>
                    </a:cubicBezTo>
                    <a:cubicBezTo>
                      <a:pt x="567894" y="302157"/>
                      <a:pt x="595411" y="310623"/>
                      <a:pt x="615519" y="319090"/>
                    </a:cubicBezTo>
                    <a:cubicBezTo>
                      <a:pt x="635627" y="327557"/>
                      <a:pt x="697540" y="335494"/>
                      <a:pt x="672669" y="338140"/>
                    </a:cubicBezTo>
                    <a:cubicBezTo>
                      <a:pt x="647798" y="340786"/>
                      <a:pt x="466294" y="334965"/>
                      <a:pt x="466294" y="334965"/>
                    </a:cubicBezTo>
                    <a:lnTo>
                      <a:pt x="218644" y="334965"/>
                    </a:lnTo>
                    <a:lnTo>
                      <a:pt x="5919" y="334965"/>
                    </a:lnTo>
                    <a:cubicBezTo>
                      <a:pt x="-20010" y="334436"/>
                      <a:pt x="46665" y="336023"/>
                      <a:pt x="63069" y="331790"/>
                    </a:cubicBezTo>
                    <a:cubicBezTo>
                      <a:pt x="79473" y="327557"/>
                      <a:pt x="90586" y="319619"/>
                      <a:pt x="104344" y="309565"/>
                    </a:cubicBezTo>
                    <a:cubicBezTo>
                      <a:pt x="118102" y="299511"/>
                      <a:pt x="135036" y="285223"/>
                      <a:pt x="145619" y="271465"/>
                    </a:cubicBezTo>
                    <a:cubicBezTo>
                      <a:pt x="156202" y="257707"/>
                      <a:pt x="163082" y="243948"/>
                      <a:pt x="167844" y="227015"/>
                    </a:cubicBezTo>
                    <a:cubicBezTo>
                      <a:pt x="172606" y="210082"/>
                      <a:pt x="175252" y="190502"/>
                      <a:pt x="174194" y="169865"/>
                    </a:cubicBezTo>
                    <a:cubicBezTo>
                      <a:pt x="173136" y="149228"/>
                      <a:pt x="169432" y="122769"/>
                      <a:pt x="161494" y="103190"/>
                    </a:cubicBezTo>
                    <a:cubicBezTo>
                      <a:pt x="153556" y="83611"/>
                      <a:pt x="126569" y="50803"/>
                      <a:pt x="101169" y="33340"/>
                    </a:cubicBezTo>
                    <a:cubicBezTo>
                      <a:pt x="75769" y="15877"/>
                      <a:pt x="5919" y="6352"/>
                      <a:pt x="9094" y="159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Forme libre 77">
                <a:extLst>
                  <a:ext uri="{FF2B5EF4-FFF2-40B4-BE49-F238E27FC236}">
                    <a16:creationId xmlns:a16="http://schemas.microsoft.com/office/drawing/2014/main" id="{44B69D98-FA2A-4C08-0A9F-1CBAA8A456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8406" y="4499797"/>
                <a:ext cx="192452" cy="96111"/>
              </a:xfrm>
              <a:custGeom>
                <a:avLst/>
                <a:gdLst>
                  <a:gd name="connsiteX0" fmla="*/ 9094 w 675738"/>
                  <a:gd name="connsiteY0" fmla="*/ 2941 h 340586"/>
                  <a:gd name="connsiteX1" fmla="*/ 120219 w 675738"/>
                  <a:gd name="connsiteY1" fmla="*/ 6116 h 340586"/>
                  <a:gd name="connsiteX2" fmla="*/ 294844 w 675738"/>
                  <a:gd name="connsiteY2" fmla="*/ 6116 h 340586"/>
                  <a:gd name="connsiteX3" fmla="*/ 377394 w 675738"/>
                  <a:gd name="connsiteY3" fmla="*/ 6116 h 340586"/>
                  <a:gd name="connsiteX4" fmla="*/ 437719 w 675738"/>
                  <a:gd name="connsiteY4" fmla="*/ 6116 h 340586"/>
                  <a:gd name="connsiteX5" fmla="*/ 498044 w 675738"/>
                  <a:gd name="connsiteY5" fmla="*/ 6116 h 340586"/>
                  <a:gd name="connsiteX6" fmla="*/ 561544 w 675738"/>
                  <a:gd name="connsiteY6" fmla="*/ 6116 h 340586"/>
                  <a:gd name="connsiteX7" fmla="*/ 621869 w 675738"/>
                  <a:gd name="connsiteY7" fmla="*/ 6116 h 340586"/>
                  <a:gd name="connsiteX8" fmla="*/ 663144 w 675738"/>
                  <a:gd name="connsiteY8" fmla="*/ 6116 h 340586"/>
                  <a:gd name="connsiteX9" fmla="*/ 672669 w 675738"/>
                  <a:gd name="connsiteY9" fmla="*/ 6116 h 340586"/>
                  <a:gd name="connsiteX10" fmla="*/ 615519 w 675738"/>
                  <a:gd name="connsiteY10" fmla="*/ 18816 h 340586"/>
                  <a:gd name="connsiteX11" fmla="*/ 555194 w 675738"/>
                  <a:gd name="connsiteY11" fmla="*/ 53741 h 340586"/>
                  <a:gd name="connsiteX12" fmla="*/ 523444 w 675738"/>
                  <a:gd name="connsiteY12" fmla="*/ 107716 h 340586"/>
                  <a:gd name="connsiteX13" fmla="*/ 513919 w 675738"/>
                  <a:gd name="connsiteY13" fmla="*/ 171216 h 340586"/>
                  <a:gd name="connsiteX14" fmla="*/ 520269 w 675738"/>
                  <a:gd name="connsiteY14" fmla="*/ 231541 h 340586"/>
                  <a:gd name="connsiteX15" fmla="*/ 552019 w 675738"/>
                  <a:gd name="connsiteY15" fmla="*/ 288691 h 340586"/>
                  <a:gd name="connsiteX16" fmla="*/ 586944 w 675738"/>
                  <a:gd name="connsiteY16" fmla="*/ 314091 h 340586"/>
                  <a:gd name="connsiteX17" fmla="*/ 672669 w 675738"/>
                  <a:gd name="connsiteY17" fmla="*/ 339491 h 340586"/>
                  <a:gd name="connsiteX18" fmla="*/ 466294 w 675738"/>
                  <a:gd name="connsiteY18" fmla="*/ 336316 h 340586"/>
                  <a:gd name="connsiteX19" fmla="*/ 218644 w 675738"/>
                  <a:gd name="connsiteY19" fmla="*/ 336316 h 340586"/>
                  <a:gd name="connsiteX20" fmla="*/ 5919 w 675738"/>
                  <a:gd name="connsiteY20" fmla="*/ 336316 h 340586"/>
                  <a:gd name="connsiteX21" fmla="*/ 63069 w 675738"/>
                  <a:gd name="connsiteY21" fmla="*/ 333141 h 340586"/>
                  <a:gd name="connsiteX22" fmla="*/ 104344 w 675738"/>
                  <a:gd name="connsiteY22" fmla="*/ 310916 h 340586"/>
                  <a:gd name="connsiteX23" fmla="*/ 126569 w 675738"/>
                  <a:gd name="connsiteY23" fmla="*/ 288691 h 340586"/>
                  <a:gd name="connsiteX24" fmla="*/ 167844 w 675738"/>
                  <a:gd name="connsiteY24" fmla="*/ 228366 h 340586"/>
                  <a:gd name="connsiteX25" fmla="*/ 174194 w 675738"/>
                  <a:gd name="connsiteY25" fmla="*/ 171216 h 340586"/>
                  <a:gd name="connsiteX26" fmla="*/ 161494 w 675738"/>
                  <a:gd name="connsiteY26" fmla="*/ 104541 h 340586"/>
                  <a:gd name="connsiteX27" fmla="*/ 126569 w 675738"/>
                  <a:gd name="connsiteY27" fmla="*/ 53741 h 340586"/>
                  <a:gd name="connsiteX28" fmla="*/ 9094 w 675738"/>
                  <a:gd name="connsiteY28" fmla="*/ 2941 h 340586"/>
                  <a:gd name="connsiteX0" fmla="*/ 9094 w 675738"/>
                  <a:gd name="connsiteY0" fmla="*/ 1590 h 339235"/>
                  <a:gd name="connsiteX1" fmla="*/ 120219 w 675738"/>
                  <a:gd name="connsiteY1" fmla="*/ 4765 h 339235"/>
                  <a:gd name="connsiteX2" fmla="*/ 294844 w 675738"/>
                  <a:gd name="connsiteY2" fmla="*/ 4765 h 339235"/>
                  <a:gd name="connsiteX3" fmla="*/ 377394 w 675738"/>
                  <a:gd name="connsiteY3" fmla="*/ 4765 h 339235"/>
                  <a:gd name="connsiteX4" fmla="*/ 437719 w 675738"/>
                  <a:gd name="connsiteY4" fmla="*/ 4765 h 339235"/>
                  <a:gd name="connsiteX5" fmla="*/ 498044 w 675738"/>
                  <a:gd name="connsiteY5" fmla="*/ 4765 h 339235"/>
                  <a:gd name="connsiteX6" fmla="*/ 561544 w 675738"/>
                  <a:gd name="connsiteY6" fmla="*/ 4765 h 339235"/>
                  <a:gd name="connsiteX7" fmla="*/ 621869 w 675738"/>
                  <a:gd name="connsiteY7" fmla="*/ 4765 h 339235"/>
                  <a:gd name="connsiteX8" fmla="*/ 663144 w 675738"/>
                  <a:gd name="connsiteY8" fmla="*/ 4765 h 339235"/>
                  <a:gd name="connsiteX9" fmla="*/ 672669 w 675738"/>
                  <a:gd name="connsiteY9" fmla="*/ 4765 h 339235"/>
                  <a:gd name="connsiteX10" fmla="*/ 615519 w 675738"/>
                  <a:gd name="connsiteY10" fmla="*/ 17465 h 339235"/>
                  <a:gd name="connsiteX11" fmla="*/ 555194 w 675738"/>
                  <a:gd name="connsiteY11" fmla="*/ 52390 h 339235"/>
                  <a:gd name="connsiteX12" fmla="*/ 523444 w 675738"/>
                  <a:gd name="connsiteY12" fmla="*/ 106365 h 339235"/>
                  <a:gd name="connsiteX13" fmla="*/ 513919 w 675738"/>
                  <a:gd name="connsiteY13" fmla="*/ 169865 h 339235"/>
                  <a:gd name="connsiteX14" fmla="*/ 520269 w 675738"/>
                  <a:gd name="connsiteY14" fmla="*/ 230190 h 339235"/>
                  <a:gd name="connsiteX15" fmla="*/ 552019 w 675738"/>
                  <a:gd name="connsiteY15" fmla="*/ 287340 h 339235"/>
                  <a:gd name="connsiteX16" fmla="*/ 586944 w 675738"/>
                  <a:gd name="connsiteY16" fmla="*/ 312740 h 339235"/>
                  <a:gd name="connsiteX17" fmla="*/ 672669 w 675738"/>
                  <a:gd name="connsiteY17" fmla="*/ 338140 h 339235"/>
                  <a:gd name="connsiteX18" fmla="*/ 466294 w 675738"/>
                  <a:gd name="connsiteY18" fmla="*/ 334965 h 339235"/>
                  <a:gd name="connsiteX19" fmla="*/ 218644 w 675738"/>
                  <a:gd name="connsiteY19" fmla="*/ 334965 h 339235"/>
                  <a:gd name="connsiteX20" fmla="*/ 5919 w 675738"/>
                  <a:gd name="connsiteY20" fmla="*/ 334965 h 339235"/>
                  <a:gd name="connsiteX21" fmla="*/ 63069 w 675738"/>
                  <a:gd name="connsiteY21" fmla="*/ 331790 h 339235"/>
                  <a:gd name="connsiteX22" fmla="*/ 104344 w 675738"/>
                  <a:gd name="connsiteY22" fmla="*/ 309565 h 339235"/>
                  <a:gd name="connsiteX23" fmla="*/ 126569 w 675738"/>
                  <a:gd name="connsiteY23" fmla="*/ 287340 h 339235"/>
                  <a:gd name="connsiteX24" fmla="*/ 167844 w 675738"/>
                  <a:gd name="connsiteY24" fmla="*/ 227015 h 339235"/>
                  <a:gd name="connsiteX25" fmla="*/ 174194 w 675738"/>
                  <a:gd name="connsiteY25" fmla="*/ 169865 h 339235"/>
                  <a:gd name="connsiteX26" fmla="*/ 161494 w 675738"/>
                  <a:gd name="connsiteY26" fmla="*/ 103190 h 339235"/>
                  <a:gd name="connsiteX27" fmla="*/ 101169 w 675738"/>
                  <a:gd name="connsiteY27" fmla="*/ 33340 h 339235"/>
                  <a:gd name="connsiteX28" fmla="*/ 9094 w 675738"/>
                  <a:gd name="connsiteY28" fmla="*/ 1590 h 339235"/>
                  <a:gd name="connsiteX0" fmla="*/ 9094 w 676889"/>
                  <a:gd name="connsiteY0" fmla="*/ 1590 h 339235"/>
                  <a:gd name="connsiteX1" fmla="*/ 120219 w 676889"/>
                  <a:gd name="connsiteY1" fmla="*/ 4765 h 339235"/>
                  <a:gd name="connsiteX2" fmla="*/ 294844 w 676889"/>
                  <a:gd name="connsiteY2" fmla="*/ 4765 h 339235"/>
                  <a:gd name="connsiteX3" fmla="*/ 377394 w 676889"/>
                  <a:gd name="connsiteY3" fmla="*/ 4765 h 339235"/>
                  <a:gd name="connsiteX4" fmla="*/ 437719 w 676889"/>
                  <a:gd name="connsiteY4" fmla="*/ 4765 h 339235"/>
                  <a:gd name="connsiteX5" fmla="*/ 498044 w 676889"/>
                  <a:gd name="connsiteY5" fmla="*/ 4765 h 339235"/>
                  <a:gd name="connsiteX6" fmla="*/ 561544 w 676889"/>
                  <a:gd name="connsiteY6" fmla="*/ 4765 h 339235"/>
                  <a:gd name="connsiteX7" fmla="*/ 621869 w 676889"/>
                  <a:gd name="connsiteY7" fmla="*/ 4765 h 339235"/>
                  <a:gd name="connsiteX8" fmla="*/ 663144 w 676889"/>
                  <a:gd name="connsiteY8" fmla="*/ 4765 h 339235"/>
                  <a:gd name="connsiteX9" fmla="*/ 672669 w 676889"/>
                  <a:gd name="connsiteY9" fmla="*/ 4765 h 339235"/>
                  <a:gd name="connsiteX10" fmla="*/ 599644 w 676889"/>
                  <a:gd name="connsiteY10" fmla="*/ 23815 h 339235"/>
                  <a:gd name="connsiteX11" fmla="*/ 555194 w 676889"/>
                  <a:gd name="connsiteY11" fmla="*/ 52390 h 339235"/>
                  <a:gd name="connsiteX12" fmla="*/ 523444 w 676889"/>
                  <a:gd name="connsiteY12" fmla="*/ 106365 h 339235"/>
                  <a:gd name="connsiteX13" fmla="*/ 513919 w 676889"/>
                  <a:gd name="connsiteY13" fmla="*/ 169865 h 339235"/>
                  <a:gd name="connsiteX14" fmla="*/ 520269 w 676889"/>
                  <a:gd name="connsiteY14" fmla="*/ 230190 h 339235"/>
                  <a:gd name="connsiteX15" fmla="*/ 552019 w 676889"/>
                  <a:gd name="connsiteY15" fmla="*/ 287340 h 339235"/>
                  <a:gd name="connsiteX16" fmla="*/ 586944 w 676889"/>
                  <a:gd name="connsiteY16" fmla="*/ 312740 h 339235"/>
                  <a:gd name="connsiteX17" fmla="*/ 672669 w 676889"/>
                  <a:gd name="connsiteY17" fmla="*/ 338140 h 339235"/>
                  <a:gd name="connsiteX18" fmla="*/ 466294 w 676889"/>
                  <a:gd name="connsiteY18" fmla="*/ 334965 h 339235"/>
                  <a:gd name="connsiteX19" fmla="*/ 218644 w 676889"/>
                  <a:gd name="connsiteY19" fmla="*/ 334965 h 339235"/>
                  <a:gd name="connsiteX20" fmla="*/ 5919 w 676889"/>
                  <a:gd name="connsiteY20" fmla="*/ 334965 h 339235"/>
                  <a:gd name="connsiteX21" fmla="*/ 63069 w 676889"/>
                  <a:gd name="connsiteY21" fmla="*/ 331790 h 339235"/>
                  <a:gd name="connsiteX22" fmla="*/ 104344 w 676889"/>
                  <a:gd name="connsiteY22" fmla="*/ 309565 h 339235"/>
                  <a:gd name="connsiteX23" fmla="*/ 126569 w 676889"/>
                  <a:gd name="connsiteY23" fmla="*/ 287340 h 339235"/>
                  <a:gd name="connsiteX24" fmla="*/ 167844 w 676889"/>
                  <a:gd name="connsiteY24" fmla="*/ 227015 h 339235"/>
                  <a:gd name="connsiteX25" fmla="*/ 174194 w 676889"/>
                  <a:gd name="connsiteY25" fmla="*/ 169865 h 339235"/>
                  <a:gd name="connsiteX26" fmla="*/ 161494 w 676889"/>
                  <a:gd name="connsiteY26" fmla="*/ 103190 h 339235"/>
                  <a:gd name="connsiteX27" fmla="*/ 101169 w 676889"/>
                  <a:gd name="connsiteY27" fmla="*/ 33340 h 339235"/>
                  <a:gd name="connsiteX28" fmla="*/ 9094 w 676889"/>
                  <a:gd name="connsiteY28" fmla="*/ 1590 h 339235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26569 w 678470"/>
                  <a:gd name="connsiteY23" fmla="*/ 287340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45619 w 678470"/>
                  <a:gd name="connsiteY23" fmla="*/ 271465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8470" h="338829">
                    <a:moveTo>
                      <a:pt x="9094" y="1590"/>
                    </a:moveTo>
                    <a:cubicBezTo>
                      <a:pt x="12269" y="-3172"/>
                      <a:pt x="72594" y="4236"/>
                      <a:pt x="120219" y="4765"/>
                    </a:cubicBezTo>
                    <a:cubicBezTo>
                      <a:pt x="167844" y="5294"/>
                      <a:pt x="294844" y="4765"/>
                      <a:pt x="294844" y="4765"/>
                    </a:cubicBezTo>
                    <a:lnTo>
                      <a:pt x="377394" y="4765"/>
                    </a:lnTo>
                    <a:lnTo>
                      <a:pt x="437719" y="4765"/>
                    </a:lnTo>
                    <a:lnTo>
                      <a:pt x="498044" y="4765"/>
                    </a:lnTo>
                    <a:lnTo>
                      <a:pt x="561544" y="4765"/>
                    </a:lnTo>
                    <a:lnTo>
                      <a:pt x="621869" y="4765"/>
                    </a:lnTo>
                    <a:lnTo>
                      <a:pt x="663144" y="4765"/>
                    </a:lnTo>
                    <a:cubicBezTo>
                      <a:pt x="671611" y="4765"/>
                      <a:pt x="683252" y="1590"/>
                      <a:pt x="672669" y="4765"/>
                    </a:cubicBezTo>
                    <a:cubicBezTo>
                      <a:pt x="662086" y="7940"/>
                      <a:pt x="619223" y="15877"/>
                      <a:pt x="599644" y="23815"/>
                    </a:cubicBezTo>
                    <a:cubicBezTo>
                      <a:pt x="580065" y="31753"/>
                      <a:pt x="567894" y="38632"/>
                      <a:pt x="555194" y="52390"/>
                    </a:cubicBezTo>
                    <a:cubicBezTo>
                      <a:pt x="542494" y="66148"/>
                      <a:pt x="530323" y="86786"/>
                      <a:pt x="523444" y="106365"/>
                    </a:cubicBezTo>
                    <a:cubicBezTo>
                      <a:pt x="516565" y="125944"/>
                      <a:pt x="514448" y="149228"/>
                      <a:pt x="513919" y="169865"/>
                    </a:cubicBezTo>
                    <a:cubicBezTo>
                      <a:pt x="513390" y="190502"/>
                      <a:pt x="513919" y="210611"/>
                      <a:pt x="520269" y="230190"/>
                    </a:cubicBezTo>
                    <a:cubicBezTo>
                      <a:pt x="526619" y="249769"/>
                      <a:pt x="536144" y="272523"/>
                      <a:pt x="552019" y="287340"/>
                    </a:cubicBezTo>
                    <a:cubicBezTo>
                      <a:pt x="567894" y="302157"/>
                      <a:pt x="595411" y="310623"/>
                      <a:pt x="615519" y="319090"/>
                    </a:cubicBezTo>
                    <a:cubicBezTo>
                      <a:pt x="635627" y="327557"/>
                      <a:pt x="697540" y="335494"/>
                      <a:pt x="672669" y="338140"/>
                    </a:cubicBezTo>
                    <a:cubicBezTo>
                      <a:pt x="647798" y="340786"/>
                      <a:pt x="466294" y="334965"/>
                      <a:pt x="466294" y="334965"/>
                    </a:cubicBezTo>
                    <a:lnTo>
                      <a:pt x="218644" y="334965"/>
                    </a:lnTo>
                    <a:lnTo>
                      <a:pt x="5919" y="334965"/>
                    </a:lnTo>
                    <a:cubicBezTo>
                      <a:pt x="-20010" y="334436"/>
                      <a:pt x="46665" y="336023"/>
                      <a:pt x="63069" y="331790"/>
                    </a:cubicBezTo>
                    <a:cubicBezTo>
                      <a:pt x="79473" y="327557"/>
                      <a:pt x="90586" y="319619"/>
                      <a:pt x="104344" y="309565"/>
                    </a:cubicBezTo>
                    <a:cubicBezTo>
                      <a:pt x="118102" y="299511"/>
                      <a:pt x="135036" y="285223"/>
                      <a:pt x="145619" y="271465"/>
                    </a:cubicBezTo>
                    <a:cubicBezTo>
                      <a:pt x="156202" y="257707"/>
                      <a:pt x="163082" y="243948"/>
                      <a:pt x="167844" y="227015"/>
                    </a:cubicBezTo>
                    <a:cubicBezTo>
                      <a:pt x="172606" y="210082"/>
                      <a:pt x="175252" y="190502"/>
                      <a:pt x="174194" y="169865"/>
                    </a:cubicBezTo>
                    <a:cubicBezTo>
                      <a:pt x="173136" y="149228"/>
                      <a:pt x="169432" y="122769"/>
                      <a:pt x="161494" y="103190"/>
                    </a:cubicBezTo>
                    <a:cubicBezTo>
                      <a:pt x="153556" y="83611"/>
                      <a:pt x="126569" y="50803"/>
                      <a:pt x="101169" y="33340"/>
                    </a:cubicBezTo>
                    <a:cubicBezTo>
                      <a:pt x="75769" y="15877"/>
                      <a:pt x="5919" y="6352"/>
                      <a:pt x="9094" y="159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orme libre 78">
                <a:extLst>
                  <a:ext uri="{FF2B5EF4-FFF2-40B4-BE49-F238E27FC236}">
                    <a16:creationId xmlns:a16="http://schemas.microsoft.com/office/drawing/2014/main" id="{43960D8B-C717-0524-120B-A19E42715E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5459" y="4681707"/>
                <a:ext cx="192452" cy="96111"/>
              </a:xfrm>
              <a:custGeom>
                <a:avLst/>
                <a:gdLst>
                  <a:gd name="connsiteX0" fmla="*/ 9094 w 675738"/>
                  <a:gd name="connsiteY0" fmla="*/ 2941 h 340586"/>
                  <a:gd name="connsiteX1" fmla="*/ 120219 w 675738"/>
                  <a:gd name="connsiteY1" fmla="*/ 6116 h 340586"/>
                  <a:gd name="connsiteX2" fmla="*/ 294844 w 675738"/>
                  <a:gd name="connsiteY2" fmla="*/ 6116 h 340586"/>
                  <a:gd name="connsiteX3" fmla="*/ 377394 w 675738"/>
                  <a:gd name="connsiteY3" fmla="*/ 6116 h 340586"/>
                  <a:gd name="connsiteX4" fmla="*/ 437719 w 675738"/>
                  <a:gd name="connsiteY4" fmla="*/ 6116 h 340586"/>
                  <a:gd name="connsiteX5" fmla="*/ 498044 w 675738"/>
                  <a:gd name="connsiteY5" fmla="*/ 6116 h 340586"/>
                  <a:gd name="connsiteX6" fmla="*/ 561544 w 675738"/>
                  <a:gd name="connsiteY6" fmla="*/ 6116 h 340586"/>
                  <a:gd name="connsiteX7" fmla="*/ 621869 w 675738"/>
                  <a:gd name="connsiteY7" fmla="*/ 6116 h 340586"/>
                  <a:gd name="connsiteX8" fmla="*/ 663144 w 675738"/>
                  <a:gd name="connsiteY8" fmla="*/ 6116 h 340586"/>
                  <a:gd name="connsiteX9" fmla="*/ 672669 w 675738"/>
                  <a:gd name="connsiteY9" fmla="*/ 6116 h 340586"/>
                  <a:gd name="connsiteX10" fmla="*/ 615519 w 675738"/>
                  <a:gd name="connsiteY10" fmla="*/ 18816 h 340586"/>
                  <a:gd name="connsiteX11" fmla="*/ 555194 w 675738"/>
                  <a:gd name="connsiteY11" fmla="*/ 53741 h 340586"/>
                  <a:gd name="connsiteX12" fmla="*/ 523444 w 675738"/>
                  <a:gd name="connsiteY12" fmla="*/ 107716 h 340586"/>
                  <a:gd name="connsiteX13" fmla="*/ 513919 w 675738"/>
                  <a:gd name="connsiteY13" fmla="*/ 171216 h 340586"/>
                  <a:gd name="connsiteX14" fmla="*/ 520269 w 675738"/>
                  <a:gd name="connsiteY14" fmla="*/ 231541 h 340586"/>
                  <a:gd name="connsiteX15" fmla="*/ 552019 w 675738"/>
                  <a:gd name="connsiteY15" fmla="*/ 288691 h 340586"/>
                  <a:gd name="connsiteX16" fmla="*/ 586944 w 675738"/>
                  <a:gd name="connsiteY16" fmla="*/ 314091 h 340586"/>
                  <a:gd name="connsiteX17" fmla="*/ 672669 w 675738"/>
                  <a:gd name="connsiteY17" fmla="*/ 339491 h 340586"/>
                  <a:gd name="connsiteX18" fmla="*/ 466294 w 675738"/>
                  <a:gd name="connsiteY18" fmla="*/ 336316 h 340586"/>
                  <a:gd name="connsiteX19" fmla="*/ 218644 w 675738"/>
                  <a:gd name="connsiteY19" fmla="*/ 336316 h 340586"/>
                  <a:gd name="connsiteX20" fmla="*/ 5919 w 675738"/>
                  <a:gd name="connsiteY20" fmla="*/ 336316 h 340586"/>
                  <a:gd name="connsiteX21" fmla="*/ 63069 w 675738"/>
                  <a:gd name="connsiteY21" fmla="*/ 333141 h 340586"/>
                  <a:gd name="connsiteX22" fmla="*/ 104344 w 675738"/>
                  <a:gd name="connsiteY22" fmla="*/ 310916 h 340586"/>
                  <a:gd name="connsiteX23" fmla="*/ 126569 w 675738"/>
                  <a:gd name="connsiteY23" fmla="*/ 288691 h 340586"/>
                  <a:gd name="connsiteX24" fmla="*/ 167844 w 675738"/>
                  <a:gd name="connsiteY24" fmla="*/ 228366 h 340586"/>
                  <a:gd name="connsiteX25" fmla="*/ 174194 w 675738"/>
                  <a:gd name="connsiteY25" fmla="*/ 171216 h 340586"/>
                  <a:gd name="connsiteX26" fmla="*/ 161494 w 675738"/>
                  <a:gd name="connsiteY26" fmla="*/ 104541 h 340586"/>
                  <a:gd name="connsiteX27" fmla="*/ 126569 w 675738"/>
                  <a:gd name="connsiteY27" fmla="*/ 53741 h 340586"/>
                  <a:gd name="connsiteX28" fmla="*/ 9094 w 675738"/>
                  <a:gd name="connsiteY28" fmla="*/ 2941 h 340586"/>
                  <a:gd name="connsiteX0" fmla="*/ 9094 w 675738"/>
                  <a:gd name="connsiteY0" fmla="*/ 1590 h 339235"/>
                  <a:gd name="connsiteX1" fmla="*/ 120219 w 675738"/>
                  <a:gd name="connsiteY1" fmla="*/ 4765 h 339235"/>
                  <a:gd name="connsiteX2" fmla="*/ 294844 w 675738"/>
                  <a:gd name="connsiteY2" fmla="*/ 4765 h 339235"/>
                  <a:gd name="connsiteX3" fmla="*/ 377394 w 675738"/>
                  <a:gd name="connsiteY3" fmla="*/ 4765 h 339235"/>
                  <a:gd name="connsiteX4" fmla="*/ 437719 w 675738"/>
                  <a:gd name="connsiteY4" fmla="*/ 4765 h 339235"/>
                  <a:gd name="connsiteX5" fmla="*/ 498044 w 675738"/>
                  <a:gd name="connsiteY5" fmla="*/ 4765 h 339235"/>
                  <a:gd name="connsiteX6" fmla="*/ 561544 w 675738"/>
                  <a:gd name="connsiteY6" fmla="*/ 4765 h 339235"/>
                  <a:gd name="connsiteX7" fmla="*/ 621869 w 675738"/>
                  <a:gd name="connsiteY7" fmla="*/ 4765 h 339235"/>
                  <a:gd name="connsiteX8" fmla="*/ 663144 w 675738"/>
                  <a:gd name="connsiteY8" fmla="*/ 4765 h 339235"/>
                  <a:gd name="connsiteX9" fmla="*/ 672669 w 675738"/>
                  <a:gd name="connsiteY9" fmla="*/ 4765 h 339235"/>
                  <a:gd name="connsiteX10" fmla="*/ 615519 w 675738"/>
                  <a:gd name="connsiteY10" fmla="*/ 17465 h 339235"/>
                  <a:gd name="connsiteX11" fmla="*/ 555194 w 675738"/>
                  <a:gd name="connsiteY11" fmla="*/ 52390 h 339235"/>
                  <a:gd name="connsiteX12" fmla="*/ 523444 w 675738"/>
                  <a:gd name="connsiteY12" fmla="*/ 106365 h 339235"/>
                  <a:gd name="connsiteX13" fmla="*/ 513919 w 675738"/>
                  <a:gd name="connsiteY13" fmla="*/ 169865 h 339235"/>
                  <a:gd name="connsiteX14" fmla="*/ 520269 w 675738"/>
                  <a:gd name="connsiteY14" fmla="*/ 230190 h 339235"/>
                  <a:gd name="connsiteX15" fmla="*/ 552019 w 675738"/>
                  <a:gd name="connsiteY15" fmla="*/ 287340 h 339235"/>
                  <a:gd name="connsiteX16" fmla="*/ 586944 w 675738"/>
                  <a:gd name="connsiteY16" fmla="*/ 312740 h 339235"/>
                  <a:gd name="connsiteX17" fmla="*/ 672669 w 675738"/>
                  <a:gd name="connsiteY17" fmla="*/ 338140 h 339235"/>
                  <a:gd name="connsiteX18" fmla="*/ 466294 w 675738"/>
                  <a:gd name="connsiteY18" fmla="*/ 334965 h 339235"/>
                  <a:gd name="connsiteX19" fmla="*/ 218644 w 675738"/>
                  <a:gd name="connsiteY19" fmla="*/ 334965 h 339235"/>
                  <a:gd name="connsiteX20" fmla="*/ 5919 w 675738"/>
                  <a:gd name="connsiteY20" fmla="*/ 334965 h 339235"/>
                  <a:gd name="connsiteX21" fmla="*/ 63069 w 675738"/>
                  <a:gd name="connsiteY21" fmla="*/ 331790 h 339235"/>
                  <a:gd name="connsiteX22" fmla="*/ 104344 w 675738"/>
                  <a:gd name="connsiteY22" fmla="*/ 309565 h 339235"/>
                  <a:gd name="connsiteX23" fmla="*/ 126569 w 675738"/>
                  <a:gd name="connsiteY23" fmla="*/ 287340 h 339235"/>
                  <a:gd name="connsiteX24" fmla="*/ 167844 w 675738"/>
                  <a:gd name="connsiteY24" fmla="*/ 227015 h 339235"/>
                  <a:gd name="connsiteX25" fmla="*/ 174194 w 675738"/>
                  <a:gd name="connsiteY25" fmla="*/ 169865 h 339235"/>
                  <a:gd name="connsiteX26" fmla="*/ 161494 w 675738"/>
                  <a:gd name="connsiteY26" fmla="*/ 103190 h 339235"/>
                  <a:gd name="connsiteX27" fmla="*/ 101169 w 675738"/>
                  <a:gd name="connsiteY27" fmla="*/ 33340 h 339235"/>
                  <a:gd name="connsiteX28" fmla="*/ 9094 w 675738"/>
                  <a:gd name="connsiteY28" fmla="*/ 1590 h 339235"/>
                  <a:gd name="connsiteX0" fmla="*/ 9094 w 676889"/>
                  <a:gd name="connsiteY0" fmla="*/ 1590 h 339235"/>
                  <a:gd name="connsiteX1" fmla="*/ 120219 w 676889"/>
                  <a:gd name="connsiteY1" fmla="*/ 4765 h 339235"/>
                  <a:gd name="connsiteX2" fmla="*/ 294844 w 676889"/>
                  <a:gd name="connsiteY2" fmla="*/ 4765 h 339235"/>
                  <a:gd name="connsiteX3" fmla="*/ 377394 w 676889"/>
                  <a:gd name="connsiteY3" fmla="*/ 4765 h 339235"/>
                  <a:gd name="connsiteX4" fmla="*/ 437719 w 676889"/>
                  <a:gd name="connsiteY4" fmla="*/ 4765 h 339235"/>
                  <a:gd name="connsiteX5" fmla="*/ 498044 w 676889"/>
                  <a:gd name="connsiteY5" fmla="*/ 4765 h 339235"/>
                  <a:gd name="connsiteX6" fmla="*/ 561544 w 676889"/>
                  <a:gd name="connsiteY6" fmla="*/ 4765 h 339235"/>
                  <a:gd name="connsiteX7" fmla="*/ 621869 w 676889"/>
                  <a:gd name="connsiteY7" fmla="*/ 4765 h 339235"/>
                  <a:gd name="connsiteX8" fmla="*/ 663144 w 676889"/>
                  <a:gd name="connsiteY8" fmla="*/ 4765 h 339235"/>
                  <a:gd name="connsiteX9" fmla="*/ 672669 w 676889"/>
                  <a:gd name="connsiteY9" fmla="*/ 4765 h 339235"/>
                  <a:gd name="connsiteX10" fmla="*/ 599644 w 676889"/>
                  <a:gd name="connsiteY10" fmla="*/ 23815 h 339235"/>
                  <a:gd name="connsiteX11" fmla="*/ 555194 w 676889"/>
                  <a:gd name="connsiteY11" fmla="*/ 52390 h 339235"/>
                  <a:gd name="connsiteX12" fmla="*/ 523444 w 676889"/>
                  <a:gd name="connsiteY12" fmla="*/ 106365 h 339235"/>
                  <a:gd name="connsiteX13" fmla="*/ 513919 w 676889"/>
                  <a:gd name="connsiteY13" fmla="*/ 169865 h 339235"/>
                  <a:gd name="connsiteX14" fmla="*/ 520269 w 676889"/>
                  <a:gd name="connsiteY14" fmla="*/ 230190 h 339235"/>
                  <a:gd name="connsiteX15" fmla="*/ 552019 w 676889"/>
                  <a:gd name="connsiteY15" fmla="*/ 287340 h 339235"/>
                  <a:gd name="connsiteX16" fmla="*/ 586944 w 676889"/>
                  <a:gd name="connsiteY16" fmla="*/ 312740 h 339235"/>
                  <a:gd name="connsiteX17" fmla="*/ 672669 w 676889"/>
                  <a:gd name="connsiteY17" fmla="*/ 338140 h 339235"/>
                  <a:gd name="connsiteX18" fmla="*/ 466294 w 676889"/>
                  <a:gd name="connsiteY18" fmla="*/ 334965 h 339235"/>
                  <a:gd name="connsiteX19" fmla="*/ 218644 w 676889"/>
                  <a:gd name="connsiteY19" fmla="*/ 334965 h 339235"/>
                  <a:gd name="connsiteX20" fmla="*/ 5919 w 676889"/>
                  <a:gd name="connsiteY20" fmla="*/ 334965 h 339235"/>
                  <a:gd name="connsiteX21" fmla="*/ 63069 w 676889"/>
                  <a:gd name="connsiteY21" fmla="*/ 331790 h 339235"/>
                  <a:gd name="connsiteX22" fmla="*/ 104344 w 676889"/>
                  <a:gd name="connsiteY22" fmla="*/ 309565 h 339235"/>
                  <a:gd name="connsiteX23" fmla="*/ 126569 w 676889"/>
                  <a:gd name="connsiteY23" fmla="*/ 287340 h 339235"/>
                  <a:gd name="connsiteX24" fmla="*/ 167844 w 676889"/>
                  <a:gd name="connsiteY24" fmla="*/ 227015 h 339235"/>
                  <a:gd name="connsiteX25" fmla="*/ 174194 w 676889"/>
                  <a:gd name="connsiteY25" fmla="*/ 169865 h 339235"/>
                  <a:gd name="connsiteX26" fmla="*/ 161494 w 676889"/>
                  <a:gd name="connsiteY26" fmla="*/ 103190 h 339235"/>
                  <a:gd name="connsiteX27" fmla="*/ 101169 w 676889"/>
                  <a:gd name="connsiteY27" fmla="*/ 33340 h 339235"/>
                  <a:gd name="connsiteX28" fmla="*/ 9094 w 676889"/>
                  <a:gd name="connsiteY28" fmla="*/ 1590 h 339235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26569 w 678470"/>
                  <a:gd name="connsiteY23" fmla="*/ 287340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45619 w 678470"/>
                  <a:gd name="connsiteY23" fmla="*/ 271465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8470" h="338829">
                    <a:moveTo>
                      <a:pt x="9094" y="1590"/>
                    </a:moveTo>
                    <a:cubicBezTo>
                      <a:pt x="12269" y="-3172"/>
                      <a:pt x="72594" y="4236"/>
                      <a:pt x="120219" y="4765"/>
                    </a:cubicBezTo>
                    <a:cubicBezTo>
                      <a:pt x="167844" y="5294"/>
                      <a:pt x="294844" y="4765"/>
                      <a:pt x="294844" y="4765"/>
                    </a:cubicBezTo>
                    <a:lnTo>
                      <a:pt x="377394" y="4765"/>
                    </a:lnTo>
                    <a:lnTo>
                      <a:pt x="437719" y="4765"/>
                    </a:lnTo>
                    <a:lnTo>
                      <a:pt x="498044" y="4765"/>
                    </a:lnTo>
                    <a:lnTo>
                      <a:pt x="561544" y="4765"/>
                    </a:lnTo>
                    <a:lnTo>
                      <a:pt x="621869" y="4765"/>
                    </a:lnTo>
                    <a:lnTo>
                      <a:pt x="663144" y="4765"/>
                    </a:lnTo>
                    <a:cubicBezTo>
                      <a:pt x="671611" y="4765"/>
                      <a:pt x="683252" y="1590"/>
                      <a:pt x="672669" y="4765"/>
                    </a:cubicBezTo>
                    <a:cubicBezTo>
                      <a:pt x="662086" y="7940"/>
                      <a:pt x="619223" y="15877"/>
                      <a:pt x="599644" y="23815"/>
                    </a:cubicBezTo>
                    <a:cubicBezTo>
                      <a:pt x="580065" y="31753"/>
                      <a:pt x="567894" y="38632"/>
                      <a:pt x="555194" y="52390"/>
                    </a:cubicBezTo>
                    <a:cubicBezTo>
                      <a:pt x="542494" y="66148"/>
                      <a:pt x="530323" y="86786"/>
                      <a:pt x="523444" y="106365"/>
                    </a:cubicBezTo>
                    <a:cubicBezTo>
                      <a:pt x="516565" y="125944"/>
                      <a:pt x="514448" y="149228"/>
                      <a:pt x="513919" y="169865"/>
                    </a:cubicBezTo>
                    <a:cubicBezTo>
                      <a:pt x="513390" y="190502"/>
                      <a:pt x="513919" y="210611"/>
                      <a:pt x="520269" y="230190"/>
                    </a:cubicBezTo>
                    <a:cubicBezTo>
                      <a:pt x="526619" y="249769"/>
                      <a:pt x="536144" y="272523"/>
                      <a:pt x="552019" y="287340"/>
                    </a:cubicBezTo>
                    <a:cubicBezTo>
                      <a:pt x="567894" y="302157"/>
                      <a:pt x="595411" y="310623"/>
                      <a:pt x="615519" y="319090"/>
                    </a:cubicBezTo>
                    <a:cubicBezTo>
                      <a:pt x="635627" y="327557"/>
                      <a:pt x="697540" y="335494"/>
                      <a:pt x="672669" y="338140"/>
                    </a:cubicBezTo>
                    <a:cubicBezTo>
                      <a:pt x="647798" y="340786"/>
                      <a:pt x="466294" y="334965"/>
                      <a:pt x="466294" y="334965"/>
                    </a:cubicBezTo>
                    <a:lnTo>
                      <a:pt x="218644" y="334965"/>
                    </a:lnTo>
                    <a:lnTo>
                      <a:pt x="5919" y="334965"/>
                    </a:lnTo>
                    <a:cubicBezTo>
                      <a:pt x="-20010" y="334436"/>
                      <a:pt x="46665" y="336023"/>
                      <a:pt x="63069" y="331790"/>
                    </a:cubicBezTo>
                    <a:cubicBezTo>
                      <a:pt x="79473" y="327557"/>
                      <a:pt x="90586" y="319619"/>
                      <a:pt x="104344" y="309565"/>
                    </a:cubicBezTo>
                    <a:cubicBezTo>
                      <a:pt x="118102" y="299511"/>
                      <a:pt x="135036" y="285223"/>
                      <a:pt x="145619" y="271465"/>
                    </a:cubicBezTo>
                    <a:cubicBezTo>
                      <a:pt x="156202" y="257707"/>
                      <a:pt x="163082" y="243948"/>
                      <a:pt x="167844" y="227015"/>
                    </a:cubicBezTo>
                    <a:cubicBezTo>
                      <a:pt x="172606" y="210082"/>
                      <a:pt x="175252" y="190502"/>
                      <a:pt x="174194" y="169865"/>
                    </a:cubicBezTo>
                    <a:cubicBezTo>
                      <a:pt x="173136" y="149228"/>
                      <a:pt x="169432" y="122769"/>
                      <a:pt x="161494" y="103190"/>
                    </a:cubicBezTo>
                    <a:cubicBezTo>
                      <a:pt x="153556" y="83611"/>
                      <a:pt x="126569" y="50803"/>
                      <a:pt x="101169" y="33340"/>
                    </a:cubicBezTo>
                    <a:cubicBezTo>
                      <a:pt x="75769" y="15877"/>
                      <a:pt x="5919" y="6352"/>
                      <a:pt x="9094" y="159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orme libre 79">
                <a:extLst>
                  <a:ext uri="{FF2B5EF4-FFF2-40B4-BE49-F238E27FC236}">
                    <a16:creationId xmlns:a16="http://schemas.microsoft.com/office/drawing/2014/main" id="{05E2F0AC-A9EB-F2AA-5E03-4DEA84B890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2926" y="4497138"/>
                <a:ext cx="192452" cy="96111"/>
              </a:xfrm>
              <a:custGeom>
                <a:avLst/>
                <a:gdLst>
                  <a:gd name="connsiteX0" fmla="*/ 9094 w 675738"/>
                  <a:gd name="connsiteY0" fmla="*/ 2941 h 340586"/>
                  <a:gd name="connsiteX1" fmla="*/ 120219 w 675738"/>
                  <a:gd name="connsiteY1" fmla="*/ 6116 h 340586"/>
                  <a:gd name="connsiteX2" fmla="*/ 294844 w 675738"/>
                  <a:gd name="connsiteY2" fmla="*/ 6116 h 340586"/>
                  <a:gd name="connsiteX3" fmla="*/ 377394 w 675738"/>
                  <a:gd name="connsiteY3" fmla="*/ 6116 h 340586"/>
                  <a:gd name="connsiteX4" fmla="*/ 437719 w 675738"/>
                  <a:gd name="connsiteY4" fmla="*/ 6116 h 340586"/>
                  <a:gd name="connsiteX5" fmla="*/ 498044 w 675738"/>
                  <a:gd name="connsiteY5" fmla="*/ 6116 h 340586"/>
                  <a:gd name="connsiteX6" fmla="*/ 561544 w 675738"/>
                  <a:gd name="connsiteY6" fmla="*/ 6116 h 340586"/>
                  <a:gd name="connsiteX7" fmla="*/ 621869 w 675738"/>
                  <a:gd name="connsiteY7" fmla="*/ 6116 h 340586"/>
                  <a:gd name="connsiteX8" fmla="*/ 663144 w 675738"/>
                  <a:gd name="connsiteY8" fmla="*/ 6116 h 340586"/>
                  <a:gd name="connsiteX9" fmla="*/ 672669 w 675738"/>
                  <a:gd name="connsiteY9" fmla="*/ 6116 h 340586"/>
                  <a:gd name="connsiteX10" fmla="*/ 615519 w 675738"/>
                  <a:gd name="connsiteY10" fmla="*/ 18816 h 340586"/>
                  <a:gd name="connsiteX11" fmla="*/ 555194 w 675738"/>
                  <a:gd name="connsiteY11" fmla="*/ 53741 h 340586"/>
                  <a:gd name="connsiteX12" fmla="*/ 523444 w 675738"/>
                  <a:gd name="connsiteY12" fmla="*/ 107716 h 340586"/>
                  <a:gd name="connsiteX13" fmla="*/ 513919 w 675738"/>
                  <a:gd name="connsiteY13" fmla="*/ 171216 h 340586"/>
                  <a:gd name="connsiteX14" fmla="*/ 520269 w 675738"/>
                  <a:gd name="connsiteY14" fmla="*/ 231541 h 340586"/>
                  <a:gd name="connsiteX15" fmla="*/ 552019 w 675738"/>
                  <a:gd name="connsiteY15" fmla="*/ 288691 h 340586"/>
                  <a:gd name="connsiteX16" fmla="*/ 586944 w 675738"/>
                  <a:gd name="connsiteY16" fmla="*/ 314091 h 340586"/>
                  <a:gd name="connsiteX17" fmla="*/ 672669 w 675738"/>
                  <a:gd name="connsiteY17" fmla="*/ 339491 h 340586"/>
                  <a:gd name="connsiteX18" fmla="*/ 466294 w 675738"/>
                  <a:gd name="connsiteY18" fmla="*/ 336316 h 340586"/>
                  <a:gd name="connsiteX19" fmla="*/ 218644 w 675738"/>
                  <a:gd name="connsiteY19" fmla="*/ 336316 h 340586"/>
                  <a:gd name="connsiteX20" fmla="*/ 5919 w 675738"/>
                  <a:gd name="connsiteY20" fmla="*/ 336316 h 340586"/>
                  <a:gd name="connsiteX21" fmla="*/ 63069 w 675738"/>
                  <a:gd name="connsiteY21" fmla="*/ 333141 h 340586"/>
                  <a:gd name="connsiteX22" fmla="*/ 104344 w 675738"/>
                  <a:gd name="connsiteY22" fmla="*/ 310916 h 340586"/>
                  <a:gd name="connsiteX23" fmla="*/ 126569 w 675738"/>
                  <a:gd name="connsiteY23" fmla="*/ 288691 h 340586"/>
                  <a:gd name="connsiteX24" fmla="*/ 167844 w 675738"/>
                  <a:gd name="connsiteY24" fmla="*/ 228366 h 340586"/>
                  <a:gd name="connsiteX25" fmla="*/ 174194 w 675738"/>
                  <a:gd name="connsiteY25" fmla="*/ 171216 h 340586"/>
                  <a:gd name="connsiteX26" fmla="*/ 161494 w 675738"/>
                  <a:gd name="connsiteY26" fmla="*/ 104541 h 340586"/>
                  <a:gd name="connsiteX27" fmla="*/ 126569 w 675738"/>
                  <a:gd name="connsiteY27" fmla="*/ 53741 h 340586"/>
                  <a:gd name="connsiteX28" fmla="*/ 9094 w 675738"/>
                  <a:gd name="connsiteY28" fmla="*/ 2941 h 340586"/>
                  <a:gd name="connsiteX0" fmla="*/ 9094 w 675738"/>
                  <a:gd name="connsiteY0" fmla="*/ 1590 h 339235"/>
                  <a:gd name="connsiteX1" fmla="*/ 120219 w 675738"/>
                  <a:gd name="connsiteY1" fmla="*/ 4765 h 339235"/>
                  <a:gd name="connsiteX2" fmla="*/ 294844 w 675738"/>
                  <a:gd name="connsiteY2" fmla="*/ 4765 h 339235"/>
                  <a:gd name="connsiteX3" fmla="*/ 377394 w 675738"/>
                  <a:gd name="connsiteY3" fmla="*/ 4765 h 339235"/>
                  <a:gd name="connsiteX4" fmla="*/ 437719 w 675738"/>
                  <a:gd name="connsiteY4" fmla="*/ 4765 h 339235"/>
                  <a:gd name="connsiteX5" fmla="*/ 498044 w 675738"/>
                  <a:gd name="connsiteY5" fmla="*/ 4765 h 339235"/>
                  <a:gd name="connsiteX6" fmla="*/ 561544 w 675738"/>
                  <a:gd name="connsiteY6" fmla="*/ 4765 h 339235"/>
                  <a:gd name="connsiteX7" fmla="*/ 621869 w 675738"/>
                  <a:gd name="connsiteY7" fmla="*/ 4765 h 339235"/>
                  <a:gd name="connsiteX8" fmla="*/ 663144 w 675738"/>
                  <a:gd name="connsiteY8" fmla="*/ 4765 h 339235"/>
                  <a:gd name="connsiteX9" fmla="*/ 672669 w 675738"/>
                  <a:gd name="connsiteY9" fmla="*/ 4765 h 339235"/>
                  <a:gd name="connsiteX10" fmla="*/ 615519 w 675738"/>
                  <a:gd name="connsiteY10" fmla="*/ 17465 h 339235"/>
                  <a:gd name="connsiteX11" fmla="*/ 555194 w 675738"/>
                  <a:gd name="connsiteY11" fmla="*/ 52390 h 339235"/>
                  <a:gd name="connsiteX12" fmla="*/ 523444 w 675738"/>
                  <a:gd name="connsiteY12" fmla="*/ 106365 h 339235"/>
                  <a:gd name="connsiteX13" fmla="*/ 513919 w 675738"/>
                  <a:gd name="connsiteY13" fmla="*/ 169865 h 339235"/>
                  <a:gd name="connsiteX14" fmla="*/ 520269 w 675738"/>
                  <a:gd name="connsiteY14" fmla="*/ 230190 h 339235"/>
                  <a:gd name="connsiteX15" fmla="*/ 552019 w 675738"/>
                  <a:gd name="connsiteY15" fmla="*/ 287340 h 339235"/>
                  <a:gd name="connsiteX16" fmla="*/ 586944 w 675738"/>
                  <a:gd name="connsiteY16" fmla="*/ 312740 h 339235"/>
                  <a:gd name="connsiteX17" fmla="*/ 672669 w 675738"/>
                  <a:gd name="connsiteY17" fmla="*/ 338140 h 339235"/>
                  <a:gd name="connsiteX18" fmla="*/ 466294 w 675738"/>
                  <a:gd name="connsiteY18" fmla="*/ 334965 h 339235"/>
                  <a:gd name="connsiteX19" fmla="*/ 218644 w 675738"/>
                  <a:gd name="connsiteY19" fmla="*/ 334965 h 339235"/>
                  <a:gd name="connsiteX20" fmla="*/ 5919 w 675738"/>
                  <a:gd name="connsiteY20" fmla="*/ 334965 h 339235"/>
                  <a:gd name="connsiteX21" fmla="*/ 63069 w 675738"/>
                  <a:gd name="connsiteY21" fmla="*/ 331790 h 339235"/>
                  <a:gd name="connsiteX22" fmla="*/ 104344 w 675738"/>
                  <a:gd name="connsiteY22" fmla="*/ 309565 h 339235"/>
                  <a:gd name="connsiteX23" fmla="*/ 126569 w 675738"/>
                  <a:gd name="connsiteY23" fmla="*/ 287340 h 339235"/>
                  <a:gd name="connsiteX24" fmla="*/ 167844 w 675738"/>
                  <a:gd name="connsiteY24" fmla="*/ 227015 h 339235"/>
                  <a:gd name="connsiteX25" fmla="*/ 174194 w 675738"/>
                  <a:gd name="connsiteY25" fmla="*/ 169865 h 339235"/>
                  <a:gd name="connsiteX26" fmla="*/ 161494 w 675738"/>
                  <a:gd name="connsiteY26" fmla="*/ 103190 h 339235"/>
                  <a:gd name="connsiteX27" fmla="*/ 101169 w 675738"/>
                  <a:gd name="connsiteY27" fmla="*/ 33340 h 339235"/>
                  <a:gd name="connsiteX28" fmla="*/ 9094 w 675738"/>
                  <a:gd name="connsiteY28" fmla="*/ 1590 h 339235"/>
                  <a:gd name="connsiteX0" fmla="*/ 9094 w 676889"/>
                  <a:gd name="connsiteY0" fmla="*/ 1590 h 339235"/>
                  <a:gd name="connsiteX1" fmla="*/ 120219 w 676889"/>
                  <a:gd name="connsiteY1" fmla="*/ 4765 h 339235"/>
                  <a:gd name="connsiteX2" fmla="*/ 294844 w 676889"/>
                  <a:gd name="connsiteY2" fmla="*/ 4765 h 339235"/>
                  <a:gd name="connsiteX3" fmla="*/ 377394 w 676889"/>
                  <a:gd name="connsiteY3" fmla="*/ 4765 h 339235"/>
                  <a:gd name="connsiteX4" fmla="*/ 437719 w 676889"/>
                  <a:gd name="connsiteY4" fmla="*/ 4765 h 339235"/>
                  <a:gd name="connsiteX5" fmla="*/ 498044 w 676889"/>
                  <a:gd name="connsiteY5" fmla="*/ 4765 h 339235"/>
                  <a:gd name="connsiteX6" fmla="*/ 561544 w 676889"/>
                  <a:gd name="connsiteY6" fmla="*/ 4765 h 339235"/>
                  <a:gd name="connsiteX7" fmla="*/ 621869 w 676889"/>
                  <a:gd name="connsiteY7" fmla="*/ 4765 h 339235"/>
                  <a:gd name="connsiteX8" fmla="*/ 663144 w 676889"/>
                  <a:gd name="connsiteY8" fmla="*/ 4765 h 339235"/>
                  <a:gd name="connsiteX9" fmla="*/ 672669 w 676889"/>
                  <a:gd name="connsiteY9" fmla="*/ 4765 h 339235"/>
                  <a:gd name="connsiteX10" fmla="*/ 599644 w 676889"/>
                  <a:gd name="connsiteY10" fmla="*/ 23815 h 339235"/>
                  <a:gd name="connsiteX11" fmla="*/ 555194 w 676889"/>
                  <a:gd name="connsiteY11" fmla="*/ 52390 h 339235"/>
                  <a:gd name="connsiteX12" fmla="*/ 523444 w 676889"/>
                  <a:gd name="connsiteY12" fmla="*/ 106365 h 339235"/>
                  <a:gd name="connsiteX13" fmla="*/ 513919 w 676889"/>
                  <a:gd name="connsiteY13" fmla="*/ 169865 h 339235"/>
                  <a:gd name="connsiteX14" fmla="*/ 520269 w 676889"/>
                  <a:gd name="connsiteY14" fmla="*/ 230190 h 339235"/>
                  <a:gd name="connsiteX15" fmla="*/ 552019 w 676889"/>
                  <a:gd name="connsiteY15" fmla="*/ 287340 h 339235"/>
                  <a:gd name="connsiteX16" fmla="*/ 586944 w 676889"/>
                  <a:gd name="connsiteY16" fmla="*/ 312740 h 339235"/>
                  <a:gd name="connsiteX17" fmla="*/ 672669 w 676889"/>
                  <a:gd name="connsiteY17" fmla="*/ 338140 h 339235"/>
                  <a:gd name="connsiteX18" fmla="*/ 466294 w 676889"/>
                  <a:gd name="connsiteY18" fmla="*/ 334965 h 339235"/>
                  <a:gd name="connsiteX19" fmla="*/ 218644 w 676889"/>
                  <a:gd name="connsiteY19" fmla="*/ 334965 h 339235"/>
                  <a:gd name="connsiteX20" fmla="*/ 5919 w 676889"/>
                  <a:gd name="connsiteY20" fmla="*/ 334965 h 339235"/>
                  <a:gd name="connsiteX21" fmla="*/ 63069 w 676889"/>
                  <a:gd name="connsiteY21" fmla="*/ 331790 h 339235"/>
                  <a:gd name="connsiteX22" fmla="*/ 104344 w 676889"/>
                  <a:gd name="connsiteY22" fmla="*/ 309565 h 339235"/>
                  <a:gd name="connsiteX23" fmla="*/ 126569 w 676889"/>
                  <a:gd name="connsiteY23" fmla="*/ 287340 h 339235"/>
                  <a:gd name="connsiteX24" fmla="*/ 167844 w 676889"/>
                  <a:gd name="connsiteY24" fmla="*/ 227015 h 339235"/>
                  <a:gd name="connsiteX25" fmla="*/ 174194 w 676889"/>
                  <a:gd name="connsiteY25" fmla="*/ 169865 h 339235"/>
                  <a:gd name="connsiteX26" fmla="*/ 161494 w 676889"/>
                  <a:gd name="connsiteY26" fmla="*/ 103190 h 339235"/>
                  <a:gd name="connsiteX27" fmla="*/ 101169 w 676889"/>
                  <a:gd name="connsiteY27" fmla="*/ 33340 h 339235"/>
                  <a:gd name="connsiteX28" fmla="*/ 9094 w 676889"/>
                  <a:gd name="connsiteY28" fmla="*/ 1590 h 339235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26569 w 678470"/>
                  <a:gd name="connsiteY23" fmla="*/ 287340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45619 w 678470"/>
                  <a:gd name="connsiteY23" fmla="*/ 271465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8470" h="338829">
                    <a:moveTo>
                      <a:pt x="9094" y="1590"/>
                    </a:moveTo>
                    <a:cubicBezTo>
                      <a:pt x="12269" y="-3172"/>
                      <a:pt x="72594" y="4236"/>
                      <a:pt x="120219" y="4765"/>
                    </a:cubicBezTo>
                    <a:cubicBezTo>
                      <a:pt x="167844" y="5294"/>
                      <a:pt x="294844" y="4765"/>
                      <a:pt x="294844" y="4765"/>
                    </a:cubicBezTo>
                    <a:lnTo>
                      <a:pt x="377394" y="4765"/>
                    </a:lnTo>
                    <a:lnTo>
                      <a:pt x="437719" y="4765"/>
                    </a:lnTo>
                    <a:lnTo>
                      <a:pt x="498044" y="4765"/>
                    </a:lnTo>
                    <a:lnTo>
                      <a:pt x="561544" y="4765"/>
                    </a:lnTo>
                    <a:lnTo>
                      <a:pt x="621869" y="4765"/>
                    </a:lnTo>
                    <a:lnTo>
                      <a:pt x="663144" y="4765"/>
                    </a:lnTo>
                    <a:cubicBezTo>
                      <a:pt x="671611" y="4765"/>
                      <a:pt x="683252" y="1590"/>
                      <a:pt x="672669" y="4765"/>
                    </a:cubicBezTo>
                    <a:cubicBezTo>
                      <a:pt x="662086" y="7940"/>
                      <a:pt x="619223" y="15877"/>
                      <a:pt x="599644" y="23815"/>
                    </a:cubicBezTo>
                    <a:cubicBezTo>
                      <a:pt x="580065" y="31753"/>
                      <a:pt x="567894" y="38632"/>
                      <a:pt x="555194" y="52390"/>
                    </a:cubicBezTo>
                    <a:cubicBezTo>
                      <a:pt x="542494" y="66148"/>
                      <a:pt x="530323" y="86786"/>
                      <a:pt x="523444" y="106365"/>
                    </a:cubicBezTo>
                    <a:cubicBezTo>
                      <a:pt x="516565" y="125944"/>
                      <a:pt x="514448" y="149228"/>
                      <a:pt x="513919" y="169865"/>
                    </a:cubicBezTo>
                    <a:cubicBezTo>
                      <a:pt x="513390" y="190502"/>
                      <a:pt x="513919" y="210611"/>
                      <a:pt x="520269" y="230190"/>
                    </a:cubicBezTo>
                    <a:cubicBezTo>
                      <a:pt x="526619" y="249769"/>
                      <a:pt x="536144" y="272523"/>
                      <a:pt x="552019" y="287340"/>
                    </a:cubicBezTo>
                    <a:cubicBezTo>
                      <a:pt x="567894" y="302157"/>
                      <a:pt x="595411" y="310623"/>
                      <a:pt x="615519" y="319090"/>
                    </a:cubicBezTo>
                    <a:cubicBezTo>
                      <a:pt x="635627" y="327557"/>
                      <a:pt x="697540" y="335494"/>
                      <a:pt x="672669" y="338140"/>
                    </a:cubicBezTo>
                    <a:cubicBezTo>
                      <a:pt x="647798" y="340786"/>
                      <a:pt x="466294" y="334965"/>
                      <a:pt x="466294" y="334965"/>
                    </a:cubicBezTo>
                    <a:lnTo>
                      <a:pt x="218644" y="334965"/>
                    </a:lnTo>
                    <a:lnTo>
                      <a:pt x="5919" y="334965"/>
                    </a:lnTo>
                    <a:cubicBezTo>
                      <a:pt x="-20010" y="334436"/>
                      <a:pt x="46665" y="336023"/>
                      <a:pt x="63069" y="331790"/>
                    </a:cubicBezTo>
                    <a:cubicBezTo>
                      <a:pt x="79473" y="327557"/>
                      <a:pt x="90586" y="319619"/>
                      <a:pt x="104344" y="309565"/>
                    </a:cubicBezTo>
                    <a:cubicBezTo>
                      <a:pt x="118102" y="299511"/>
                      <a:pt x="135036" y="285223"/>
                      <a:pt x="145619" y="271465"/>
                    </a:cubicBezTo>
                    <a:cubicBezTo>
                      <a:pt x="156202" y="257707"/>
                      <a:pt x="163082" y="243948"/>
                      <a:pt x="167844" y="227015"/>
                    </a:cubicBezTo>
                    <a:cubicBezTo>
                      <a:pt x="172606" y="210082"/>
                      <a:pt x="175252" y="190502"/>
                      <a:pt x="174194" y="169865"/>
                    </a:cubicBezTo>
                    <a:cubicBezTo>
                      <a:pt x="173136" y="149228"/>
                      <a:pt x="169432" y="122769"/>
                      <a:pt x="161494" y="103190"/>
                    </a:cubicBezTo>
                    <a:cubicBezTo>
                      <a:pt x="153556" y="83611"/>
                      <a:pt x="126569" y="50803"/>
                      <a:pt x="101169" y="33340"/>
                    </a:cubicBezTo>
                    <a:cubicBezTo>
                      <a:pt x="75769" y="15877"/>
                      <a:pt x="5919" y="6352"/>
                      <a:pt x="9094" y="159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1" name="Groupe 130">
              <a:extLst>
                <a:ext uri="{FF2B5EF4-FFF2-40B4-BE49-F238E27FC236}">
                  <a16:creationId xmlns:a16="http://schemas.microsoft.com/office/drawing/2014/main" id="{4006E375-C03D-9EB2-A877-F0579E6EEB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17805" y="2286172"/>
              <a:ext cx="708717" cy="865914"/>
              <a:chOff x="9588686" y="3595416"/>
              <a:chExt cx="854504" cy="1044036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F01C2AAD-4EAE-4749-4705-2390411D4026}"/>
                  </a:ext>
                </a:extLst>
              </p:cNvPr>
              <p:cNvSpPr/>
              <p:nvPr/>
            </p:nvSpPr>
            <p:spPr>
              <a:xfrm>
                <a:off x="9588689" y="3595416"/>
                <a:ext cx="735910" cy="2923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33" name="Groupe 132">
                <a:extLst>
                  <a:ext uri="{FF2B5EF4-FFF2-40B4-BE49-F238E27FC236}">
                    <a16:creationId xmlns:a16="http://schemas.microsoft.com/office/drawing/2014/main" id="{4C433E01-2DFA-9DF1-6302-8F51C29FAAA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588686" y="3632245"/>
                <a:ext cx="854504" cy="1007207"/>
                <a:chOff x="16752465" y="19151154"/>
                <a:chExt cx="3912151" cy="5040509"/>
              </a:xfrm>
            </p:grpSpPr>
            <p:pic>
              <p:nvPicPr>
                <p:cNvPr id="134" name="Image 133">
                  <a:extLst>
                    <a:ext uri="{FF2B5EF4-FFF2-40B4-BE49-F238E27FC236}">
                      <a16:creationId xmlns:a16="http://schemas.microsoft.com/office/drawing/2014/main" id="{C2C63423-3F69-3F52-D498-CA8379C218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16362701" y="20432683"/>
                  <a:ext cx="4148744" cy="3369216"/>
                </a:xfrm>
                <a:prstGeom prst="rect">
                  <a:avLst/>
                </a:prstGeom>
              </p:spPr>
            </p:pic>
            <p:cxnSp>
              <p:nvCxnSpPr>
                <p:cNvPr id="135" name="Connecteur droit avec flèche 134">
                  <a:extLst>
                    <a:ext uri="{FF2B5EF4-FFF2-40B4-BE49-F238E27FC236}">
                      <a16:creationId xmlns:a16="http://schemas.microsoft.com/office/drawing/2014/main" id="{AF905920-68DE-82DD-D1AD-5397393B18B6}"/>
                    </a:ext>
                  </a:extLst>
                </p:cNvPr>
                <p:cNvCxnSpPr/>
                <p:nvPr/>
              </p:nvCxnSpPr>
              <p:spPr>
                <a:xfrm>
                  <a:off x="17138757" y="19375872"/>
                  <a:ext cx="2611841" cy="0"/>
                </a:xfrm>
                <a:prstGeom prst="straightConnector1">
                  <a:avLst/>
                </a:prstGeom>
                <a:ln w="57150">
                  <a:solidFill>
                    <a:schemeClr val="bg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" name="ZoneTexte 135">
                  <a:extLst>
                    <a:ext uri="{FF2B5EF4-FFF2-40B4-BE49-F238E27FC236}">
                      <a16:creationId xmlns:a16="http://schemas.microsoft.com/office/drawing/2014/main" id="{89181CA4-7BAD-811A-6038-1A6E94877D16}"/>
                    </a:ext>
                  </a:extLst>
                </p:cNvPr>
                <p:cNvSpPr txBox="1"/>
                <p:nvPr/>
              </p:nvSpPr>
              <p:spPr>
                <a:xfrm>
                  <a:off x="17076772" y="19151154"/>
                  <a:ext cx="3587844" cy="11986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9mm</a:t>
                  </a:r>
                  <a:endParaRPr lang="fr-F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7" name="Groupe 136">
              <a:extLst>
                <a:ext uri="{FF2B5EF4-FFF2-40B4-BE49-F238E27FC236}">
                  <a16:creationId xmlns:a16="http://schemas.microsoft.com/office/drawing/2014/main" id="{9B217ECD-6CA5-C089-F1EF-E671298B79DD}"/>
                </a:ext>
              </a:extLst>
            </p:cNvPr>
            <p:cNvGrpSpPr/>
            <p:nvPr/>
          </p:nvGrpSpPr>
          <p:grpSpPr>
            <a:xfrm>
              <a:off x="1003549" y="5156872"/>
              <a:ext cx="7437916" cy="488957"/>
              <a:chOff x="495954" y="5911663"/>
              <a:chExt cx="10031291" cy="488942"/>
            </a:xfrm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39411AE2-FE5A-11B7-8802-458B050B4142}"/>
                  </a:ext>
                </a:extLst>
              </p:cNvPr>
              <p:cNvSpPr/>
              <p:nvPr/>
            </p:nvSpPr>
            <p:spPr>
              <a:xfrm>
                <a:off x="510199" y="6034940"/>
                <a:ext cx="10003147" cy="24019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Evaluation biologique et/ou pharmaco-technique</a:t>
                </a:r>
              </a:p>
            </p:txBody>
          </p:sp>
          <p:sp>
            <p:nvSpPr>
              <p:cNvPr id="139" name="Triangle 138">
                <a:extLst>
                  <a:ext uri="{FF2B5EF4-FFF2-40B4-BE49-F238E27FC236}">
                    <a16:creationId xmlns:a16="http://schemas.microsoft.com/office/drawing/2014/main" id="{ACD5BC2F-7E5E-1100-BF36-CE8E9B2BD2F4}"/>
                  </a:ext>
                </a:extLst>
              </p:cNvPr>
              <p:cNvSpPr/>
              <p:nvPr/>
            </p:nvSpPr>
            <p:spPr>
              <a:xfrm rot="10800000">
                <a:off x="495954" y="6275638"/>
                <a:ext cx="10003146" cy="124967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Triangle 139">
                <a:extLst>
                  <a:ext uri="{FF2B5EF4-FFF2-40B4-BE49-F238E27FC236}">
                    <a16:creationId xmlns:a16="http://schemas.microsoft.com/office/drawing/2014/main" id="{560B820A-9F69-4A89-05EB-9EF34C89325C}"/>
                  </a:ext>
                </a:extLst>
              </p:cNvPr>
              <p:cNvSpPr/>
              <p:nvPr/>
            </p:nvSpPr>
            <p:spPr>
              <a:xfrm rot="10800000" flipV="1">
                <a:off x="524100" y="5911663"/>
                <a:ext cx="10003145" cy="124967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8BEBDE09-B67B-165F-E87E-C8EF8EAE9A52}"/>
                </a:ext>
              </a:extLst>
            </p:cNvPr>
            <p:cNvSpPr/>
            <p:nvPr/>
          </p:nvSpPr>
          <p:spPr>
            <a:xfrm>
              <a:off x="31613" y="778966"/>
              <a:ext cx="2009288" cy="36933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Design chimique</a:t>
              </a:r>
            </a:p>
          </p:txBody>
        </p:sp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5A9E23BA-43AA-FB14-2FB1-BF29F5C6CBCC}"/>
                </a:ext>
              </a:extLst>
            </p:cNvPr>
            <p:cNvSpPr txBox="1"/>
            <p:nvPr/>
          </p:nvSpPr>
          <p:spPr>
            <a:xfrm>
              <a:off x="3087376" y="1542962"/>
              <a:ext cx="1613543" cy="280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Fabrication additive</a:t>
              </a:r>
            </a:p>
          </p:txBody>
        </p:sp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70CF0B74-9F99-6893-B683-2C562969D435}"/>
                </a:ext>
              </a:extLst>
            </p:cNvPr>
            <p:cNvSpPr txBox="1"/>
            <p:nvPr/>
          </p:nvSpPr>
          <p:spPr>
            <a:xfrm>
              <a:off x="6104317" y="1491102"/>
              <a:ext cx="2228816" cy="49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Microporosité, taille et cristallinité des grains</a:t>
              </a:r>
            </a:p>
          </p:txBody>
        </p:sp>
        <p:sp>
          <p:nvSpPr>
            <p:cNvPr id="144" name="ZoneTexte 143">
              <a:extLst>
                <a:ext uri="{FF2B5EF4-FFF2-40B4-BE49-F238E27FC236}">
                  <a16:creationId xmlns:a16="http://schemas.microsoft.com/office/drawing/2014/main" id="{6F00AAAF-F820-22A7-B11D-5B51D8FC2088}"/>
                </a:ext>
              </a:extLst>
            </p:cNvPr>
            <p:cNvSpPr txBox="1"/>
            <p:nvPr/>
          </p:nvSpPr>
          <p:spPr>
            <a:xfrm>
              <a:off x="8287699" y="1479052"/>
              <a:ext cx="2635955" cy="280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Molécules actives</a:t>
              </a:r>
            </a:p>
          </p:txBody>
        </p:sp>
        <p:grpSp>
          <p:nvGrpSpPr>
            <p:cNvPr id="145" name="Groupe 144">
              <a:extLst>
                <a:ext uri="{FF2B5EF4-FFF2-40B4-BE49-F238E27FC236}">
                  <a16:creationId xmlns:a16="http://schemas.microsoft.com/office/drawing/2014/main" id="{CB587A18-9C29-D4C1-D150-2EF4A5AE6787}"/>
                </a:ext>
              </a:extLst>
            </p:cNvPr>
            <p:cNvGrpSpPr/>
            <p:nvPr/>
          </p:nvGrpSpPr>
          <p:grpSpPr>
            <a:xfrm>
              <a:off x="31613" y="4030827"/>
              <a:ext cx="6019466" cy="500747"/>
              <a:chOff x="105800" y="3553772"/>
              <a:chExt cx="4452700" cy="500747"/>
            </a:xfrm>
          </p:grpSpPr>
          <p:sp>
            <p:nvSpPr>
              <p:cNvPr id="146" name="Flèche droite rayée 145">
                <a:extLst>
                  <a:ext uri="{FF2B5EF4-FFF2-40B4-BE49-F238E27FC236}">
                    <a16:creationId xmlns:a16="http://schemas.microsoft.com/office/drawing/2014/main" id="{BB7CD1D4-35FA-1725-917C-70E690713C0F}"/>
                  </a:ext>
                </a:extLst>
              </p:cNvPr>
              <p:cNvSpPr/>
              <p:nvPr/>
            </p:nvSpPr>
            <p:spPr>
              <a:xfrm>
                <a:off x="105800" y="3553772"/>
                <a:ext cx="4452700" cy="500747"/>
              </a:xfrm>
              <a:prstGeom prst="stripedRightArrow">
                <a:avLst/>
              </a:prstGeom>
              <a:ln w="127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25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7" name="ZoneTexte 146">
                <a:extLst>
                  <a:ext uri="{FF2B5EF4-FFF2-40B4-BE49-F238E27FC236}">
                    <a16:creationId xmlns:a16="http://schemas.microsoft.com/office/drawing/2014/main" id="{4C677C4D-0336-5ACD-A32C-274F1D9B715A}"/>
                  </a:ext>
                </a:extLst>
              </p:cNvPr>
              <p:cNvSpPr txBox="1"/>
              <p:nvPr/>
            </p:nvSpPr>
            <p:spPr>
              <a:xfrm>
                <a:off x="132606" y="3675602"/>
                <a:ext cx="936577" cy="257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r>
                  <a:rPr lang="fr-FR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Biocompatibilité </a:t>
                </a:r>
                <a:endParaRPr lang="fr-FR" sz="16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8" name="Groupe 147">
              <a:extLst>
                <a:ext uri="{FF2B5EF4-FFF2-40B4-BE49-F238E27FC236}">
                  <a16:creationId xmlns:a16="http://schemas.microsoft.com/office/drawing/2014/main" id="{DD9A1235-0DAE-E274-598D-20394D3E7292}"/>
                </a:ext>
              </a:extLst>
            </p:cNvPr>
            <p:cNvGrpSpPr/>
            <p:nvPr/>
          </p:nvGrpSpPr>
          <p:grpSpPr>
            <a:xfrm>
              <a:off x="31613" y="4396134"/>
              <a:ext cx="8307664" cy="500747"/>
              <a:chOff x="510199" y="5360976"/>
              <a:chExt cx="8061320" cy="500747"/>
            </a:xfrm>
          </p:grpSpPr>
          <p:sp>
            <p:nvSpPr>
              <p:cNvPr id="149" name="Flèche droite rayée 148">
                <a:extLst>
                  <a:ext uri="{FF2B5EF4-FFF2-40B4-BE49-F238E27FC236}">
                    <a16:creationId xmlns:a16="http://schemas.microsoft.com/office/drawing/2014/main" id="{0E26E1CF-0247-62E1-D74F-5158437F2E8F}"/>
                  </a:ext>
                </a:extLst>
              </p:cNvPr>
              <p:cNvSpPr/>
              <p:nvPr/>
            </p:nvSpPr>
            <p:spPr>
              <a:xfrm>
                <a:off x="510199" y="5360976"/>
                <a:ext cx="8036015" cy="500747"/>
              </a:xfrm>
              <a:prstGeom prst="stripedRightArrow">
                <a:avLst/>
              </a:prstGeom>
              <a:ln w="127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26000">
                      <a:schemeClr val="tx1">
                        <a:lumMod val="65000"/>
                        <a:lumOff val="35000"/>
                      </a:schemeClr>
                    </a:gs>
                    <a:gs pos="6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0" name="ZoneTexte 149">
                <a:extLst>
                  <a:ext uri="{FF2B5EF4-FFF2-40B4-BE49-F238E27FC236}">
                    <a16:creationId xmlns:a16="http://schemas.microsoft.com/office/drawing/2014/main" id="{D31F8B2E-4199-7694-227B-0AEC54CD1807}"/>
                  </a:ext>
                </a:extLst>
              </p:cNvPr>
              <p:cNvSpPr txBox="1"/>
              <p:nvPr/>
            </p:nvSpPr>
            <p:spPr>
              <a:xfrm>
                <a:off x="524672" y="5482806"/>
                <a:ext cx="8046847" cy="257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r>
                  <a:rPr lang="fr-FR" sz="16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Ostéoconductivité</a:t>
                </a:r>
                <a:r>
                  <a:rPr lang="fr-FR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: </a:t>
                </a:r>
                <a:r>
                  <a:rPr lang="fr-FR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adhérence, colonisation cellulaire et vasculaire  /  </a:t>
                </a:r>
                <a:r>
                  <a:rPr lang="fr-FR" sz="16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Biodégradabilité </a:t>
                </a:r>
                <a:r>
                  <a:rPr lang="fr-FR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dissolution, résorption </a:t>
                </a:r>
                <a:r>
                  <a:rPr lang="fr-FR" sz="160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ostéoclastique</a:t>
                </a:r>
                <a:endParaRPr lang="fr-FR" sz="16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1" name="Groupe 150">
              <a:extLst>
                <a:ext uri="{FF2B5EF4-FFF2-40B4-BE49-F238E27FC236}">
                  <a16:creationId xmlns:a16="http://schemas.microsoft.com/office/drawing/2014/main" id="{1826A062-B5A5-CEF0-4121-667B98293F97}"/>
                </a:ext>
              </a:extLst>
            </p:cNvPr>
            <p:cNvGrpSpPr/>
            <p:nvPr/>
          </p:nvGrpSpPr>
          <p:grpSpPr>
            <a:xfrm>
              <a:off x="31613" y="4752444"/>
              <a:ext cx="10711952" cy="500747"/>
              <a:chOff x="510199" y="5676086"/>
              <a:chExt cx="10249521" cy="500747"/>
            </a:xfrm>
          </p:grpSpPr>
          <p:sp>
            <p:nvSpPr>
              <p:cNvPr id="152" name="Flèche droite rayée 151">
                <a:extLst>
                  <a:ext uri="{FF2B5EF4-FFF2-40B4-BE49-F238E27FC236}">
                    <a16:creationId xmlns:a16="http://schemas.microsoft.com/office/drawing/2014/main" id="{9D132961-F8A1-451E-2555-3D1BDEBB0E3A}"/>
                  </a:ext>
                </a:extLst>
              </p:cNvPr>
              <p:cNvSpPr/>
              <p:nvPr/>
            </p:nvSpPr>
            <p:spPr>
              <a:xfrm>
                <a:off x="510199" y="5676086"/>
                <a:ext cx="10249521" cy="500747"/>
              </a:xfrm>
              <a:prstGeom prst="stripedRightArrow">
                <a:avLst/>
              </a:prstGeom>
              <a:ln w="127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3" name="ZoneTexte 152">
                <a:extLst>
                  <a:ext uri="{FF2B5EF4-FFF2-40B4-BE49-F238E27FC236}">
                    <a16:creationId xmlns:a16="http://schemas.microsoft.com/office/drawing/2014/main" id="{6DB33EDD-0501-D5C2-7252-E2E5AF77E922}"/>
                  </a:ext>
                </a:extLst>
              </p:cNvPr>
              <p:cNvSpPr txBox="1"/>
              <p:nvPr/>
            </p:nvSpPr>
            <p:spPr>
              <a:xfrm>
                <a:off x="524672" y="5797916"/>
                <a:ext cx="10220656" cy="257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fr-FR" sz="16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Ostéoinductivité</a:t>
                </a:r>
                <a:r>
                  <a:rPr lang="fr-FR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: </a:t>
                </a:r>
                <a:r>
                  <a:rPr lang="fr-FR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stimulation d’activités cellulaires spécifiques 	               </a:t>
                </a:r>
                <a:r>
                  <a:rPr lang="fr-F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et/ou</a:t>
                </a:r>
                <a:r>
                  <a:rPr lang="fr-FR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                  </a:t>
                </a:r>
                <a:r>
                  <a:rPr lang="fr-FR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Traitement ciblé : </a:t>
                </a:r>
                <a:r>
                  <a:rPr lang="fr-FR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libération contrôlée de principes actifs</a:t>
                </a:r>
                <a:endParaRPr lang="fr-FR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54" name="Connecteur droit 153">
              <a:extLst>
                <a:ext uri="{FF2B5EF4-FFF2-40B4-BE49-F238E27FC236}">
                  <a16:creationId xmlns:a16="http://schemas.microsoft.com/office/drawing/2014/main" id="{9730416A-477F-EF41-9513-34D72A4D8004}"/>
                </a:ext>
              </a:extLst>
            </p:cNvPr>
            <p:cNvCxnSpPr>
              <a:cxnSpLocks/>
              <a:endCxn id="156" idx="0"/>
            </p:cNvCxnSpPr>
            <p:nvPr/>
          </p:nvCxnSpPr>
          <p:spPr>
            <a:xfrm flipH="1">
              <a:off x="5647696" y="2226784"/>
              <a:ext cx="532104" cy="1283281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Connecteur droit 154">
              <a:extLst>
                <a:ext uri="{FF2B5EF4-FFF2-40B4-BE49-F238E27FC236}">
                  <a16:creationId xmlns:a16="http://schemas.microsoft.com/office/drawing/2014/main" id="{F4B90D30-9411-BAEA-D9D2-6FFD549289F1}"/>
                </a:ext>
              </a:extLst>
            </p:cNvPr>
            <p:cNvCxnSpPr>
              <a:cxnSpLocks/>
              <a:endCxn id="156" idx="2"/>
            </p:cNvCxnSpPr>
            <p:nvPr/>
          </p:nvCxnSpPr>
          <p:spPr>
            <a:xfrm flipH="1" flipV="1">
              <a:off x="5647696" y="3575369"/>
              <a:ext cx="532876" cy="90815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B0A8EE57-60A5-505A-FD11-664FE99556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2944" y="3510065"/>
              <a:ext cx="69504" cy="65304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7" name="Groupe 156">
              <a:extLst>
                <a:ext uri="{FF2B5EF4-FFF2-40B4-BE49-F238E27FC236}">
                  <a16:creationId xmlns:a16="http://schemas.microsoft.com/office/drawing/2014/main" id="{4E75C98D-51E5-5616-3184-EB9145EC8E3A}"/>
                </a:ext>
              </a:extLst>
            </p:cNvPr>
            <p:cNvGrpSpPr/>
            <p:nvPr/>
          </p:nvGrpSpPr>
          <p:grpSpPr>
            <a:xfrm>
              <a:off x="6180650" y="2226062"/>
              <a:ext cx="1356599" cy="2261522"/>
              <a:chOff x="6270751" y="2113208"/>
              <a:chExt cx="1356599" cy="2261522"/>
            </a:xfrm>
          </p:grpSpPr>
          <p:cxnSp>
            <p:nvCxnSpPr>
              <p:cNvPr id="158" name="Connecteur droit avec flèche 157">
                <a:extLst>
                  <a:ext uri="{FF2B5EF4-FFF2-40B4-BE49-F238E27FC236}">
                    <a16:creationId xmlns:a16="http://schemas.microsoft.com/office/drawing/2014/main" id="{06BDA9C7-1ED6-5BFC-50A4-2D210502210A}"/>
                  </a:ext>
                </a:extLst>
              </p:cNvPr>
              <p:cNvCxnSpPr/>
              <p:nvPr/>
            </p:nvCxnSpPr>
            <p:spPr>
              <a:xfrm flipV="1">
                <a:off x="7094281" y="2113930"/>
                <a:ext cx="0" cy="22608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9" name="ZoneTexte 158">
                <a:extLst>
                  <a:ext uri="{FF2B5EF4-FFF2-40B4-BE49-F238E27FC236}">
                    <a16:creationId xmlns:a16="http://schemas.microsoft.com/office/drawing/2014/main" id="{8CA87389-D393-991D-5A12-D45C0DAF0A38}"/>
                  </a:ext>
                </a:extLst>
              </p:cNvPr>
              <p:cNvSpPr txBox="1"/>
              <p:nvPr/>
            </p:nvSpPr>
            <p:spPr>
              <a:xfrm>
                <a:off x="7026424" y="2141225"/>
                <a:ext cx="600926" cy="315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Temps</a:t>
                </a:r>
              </a:p>
              <a:p>
                <a:r>
                  <a:rPr lang="fr-FR" sz="1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T°C</a:t>
                </a:r>
                <a:endParaRPr lang="fr-F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60" name="Groupe 159">
                <a:extLst>
                  <a:ext uri="{FF2B5EF4-FFF2-40B4-BE49-F238E27FC236}">
                    <a16:creationId xmlns:a16="http://schemas.microsoft.com/office/drawing/2014/main" id="{A4EEC16E-260B-C66A-3998-D428F91C081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270751" y="2113208"/>
                <a:ext cx="770010" cy="2261522"/>
                <a:chOff x="6168161" y="1868124"/>
                <a:chExt cx="880069" cy="2584764"/>
              </a:xfrm>
            </p:grpSpPr>
            <p:grpSp>
              <p:nvGrpSpPr>
                <p:cNvPr id="161" name="Groupe 160">
                  <a:extLst>
                    <a:ext uri="{FF2B5EF4-FFF2-40B4-BE49-F238E27FC236}">
                      <a16:creationId xmlns:a16="http://schemas.microsoft.com/office/drawing/2014/main" id="{F251C6A9-3154-9310-1E3F-2AB37507212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168161" y="1868124"/>
                  <a:ext cx="880069" cy="2584764"/>
                  <a:chOff x="4775200" y="1130300"/>
                  <a:chExt cx="976923" cy="2869224"/>
                </a:xfrm>
              </p:grpSpPr>
              <p:pic>
                <p:nvPicPr>
                  <p:cNvPr id="164" name="Image 163" descr="Une image contenant capture d’écran, nature&#10;&#10;Description générée automatiquement">
                    <a:extLst>
                      <a:ext uri="{FF2B5EF4-FFF2-40B4-BE49-F238E27FC236}">
                        <a16:creationId xmlns:a16="http://schemas.microsoft.com/office/drawing/2014/main" id="{1439B174-4DB8-44B0-F65F-7102A352F1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775200" y="1130300"/>
                    <a:ext cx="976923" cy="956408"/>
                  </a:xfrm>
                  <a:prstGeom prst="rect">
                    <a:avLst/>
                  </a:prstGeom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</p:pic>
              <p:pic>
                <p:nvPicPr>
                  <p:cNvPr id="165" name="Image 164" descr="Une image contenant capture d’écran, nature&#10;&#10;Description générée automatiquement">
                    <a:extLst>
                      <a:ext uri="{FF2B5EF4-FFF2-40B4-BE49-F238E27FC236}">
                        <a16:creationId xmlns:a16="http://schemas.microsoft.com/office/drawing/2014/main" id="{FA199AA3-4AE2-45D3-A876-E635D036DD6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775200" y="2086708"/>
                    <a:ext cx="976923" cy="956408"/>
                  </a:xfrm>
                  <a:prstGeom prst="rect">
                    <a:avLst/>
                  </a:prstGeom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</p:pic>
              <p:pic>
                <p:nvPicPr>
                  <p:cNvPr id="166" name="Image 165" descr="Une image contenant capture d’écran, nature&#10;&#10;Description générée automatiquement">
                    <a:extLst>
                      <a:ext uri="{FF2B5EF4-FFF2-40B4-BE49-F238E27FC236}">
                        <a16:creationId xmlns:a16="http://schemas.microsoft.com/office/drawing/2014/main" id="{6641AAD7-B244-A565-C9BB-4641E000779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775200" y="3043116"/>
                    <a:ext cx="976923" cy="956408"/>
                  </a:xfrm>
                  <a:prstGeom prst="rect">
                    <a:avLst/>
                  </a:prstGeom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</p:pic>
            </p:grp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596726C9-0DC0-3B04-1D89-FA1564E7A6A6}"/>
                    </a:ext>
                  </a:extLst>
                </p:cNvPr>
                <p:cNvSpPr/>
                <p:nvPr/>
              </p:nvSpPr>
              <p:spPr>
                <a:xfrm>
                  <a:off x="6357995" y="1900841"/>
                  <a:ext cx="500400" cy="881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3" name="ZoneTexte 162">
                  <a:extLst>
                    <a:ext uri="{FF2B5EF4-FFF2-40B4-BE49-F238E27FC236}">
                      <a16:creationId xmlns:a16="http://schemas.microsoft.com/office/drawing/2014/main" id="{E970B74B-C5F2-E2AC-CEE7-2AEC096D864E}"/>
                    </a:ext>
                  </a:extLst>
                </p:cNvPr>
                <p:cNvSpPr txBox="1"/>
                <p:nvPr/>
              </p:nvSpPr>
              <p:spPr>
                <a:xfrm>
                  <a:off x="6397240" y="1949921"/>
                  <a:ext cx="415857" cy="2203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b="1" dirty="0">
                      <a:solidFill>
                        <a:schemeClr val="bg1">
                          <a:lumMod val="9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5 µm</a:t>
                  </a:r>
                  <a:endParaRPr lang="fr-FR" sz="36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67" name="ZoneTexte 166">
              <a:extLst>
                <a:ext uri="{FF2B5EF4-FFF2-40B4-BE49-F238E27FC236}">
                  <a16:creationId xmlns:a16="http://schemas.microsoft.com/office/drawing/2014/main" id="{874B2665-A082-A384-2C67-FA3399E71E7D}"/>
                </a:ext>
              </a:extLst>
            </p:cNvPr>
            <p:cNvSpPr txBox="1"/>
            <p:nvPr/>
          </p:nvSpPr>
          <p:spPr>
            <a:xfrm>
              <a:off x="6029847" y="1889706"/>
              <a:ext cx="2267776" cy="3973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Frittage (conventionnel, </a:t>
              </a:r>
            </a:p>
            <a:p>
              <a:r>
                <a:rPr lang="fr-FR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	    atmosphère contrôlée)</a:t>
              </a:r>
            </a:p>
          </p:txBody>
        </p:sp>
        <p:sp>
          <p:nvSpPr>
            <p:cNvPr id="168" name="ZoneTexte 167">
              <a:extLst>
                <a:ext uri="{FF2B5EF4-FFF2-40B4-BE49-F238E27FC236}">
                  <a16:creationId xmlns:a16="http://schemas.microsoft.com/office/drawing/2014/main" id="{EFDA3AE5-D389-DF56-D349-7C9C8A89A0B1}"/>
                </a:ext>
              </a:extLst>
            </p:cNvPr>
            <p:cNvSpPr txBox="1"/>
            <p:nvPr/>
          </p:nvSpPr>
          <p:spPr>
            <a:xfrm>
              <a:off x="7130671" y="2706862"/>
              <a:ext cx="1206957" cy="233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Frittage flash (SPS)</a:t>
              </a:r>
            </a:p>
          </p:txBody>
        </p:sp>
        <p:pic>
          <p:nvPicPr>
            <p:cNvPr id="169" name="Image 168">
              <a:extLst>
                <a:ext uri="{FF2B5EF4-FFF2-40B4-BE49-F238E27FC236}">
                  <a16:creationId xmlns:a16="http://schemas.microsoft.com/office/drawing/2014/main" id="{0292BFF5-BEEB-6448-782C-14EB2A71B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51579" y="2279124"/>
              <a:ext cx="695682" cy="669152"/>
            </a:xfrm>
            <a:prstGeom prst="rect">
              <a:avLst/>
            </a:prstGeom>
          </p:spPr>
        </p:pic>
        <p:sp>
          <p:nvSpPr>
            <p:cNvPr id="170" name="ZoneTexte 169">
              <a:extLst>
                <a:ext uri="{FF2B5EF4-FFF2-40B4-BE49-F238E27FC236}">
                  <a16:creationId xmlns:a16="http://schemas.microsoft.com/office/drawing/2014/main" id="{58DE1F2D-0321-E873-AD70-9BD0C1E46F8E}"/>
                </a:ext>
              </a:extLst>
            </p:cNvPr>
            <p:cNvSpPr txBox="1"/>
            <p:nvPr/>
          </p:nvSpPr>
          <p:spPr>
            <a:xfrm>
              <a:off x="5230392" y="2951366"/>
              <a:ext cx="302331" cy="25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↓</a:t>
              </a:r>
            </a:p>
          </p:txBody>
        </p:sp>
        <p:sp>
          <p:nvSpPr>
            <p:cNvPr id="171" name="ZoneTexte 170">
              <a:extLst>
                <a:ext uri="{FF2B5EF4-FFF2-40B4-BE49-F238E27FC236}">
                  <a16:creationId xmlns:a16="http://schemas.microsoft.com/office/drawing/2014/main" id="{8178B0F0-EF2D-155E-C5D9-F5727D239E17}"/>
                </a:ext>
              </a:extLst>
            </p:cNvPr>
            <p:cNvSpPr txBox="1"/>
            <p:nvPr/>
          </p:nvSpPr>
          <p:spPr>
            <a:xfrm>
              <a:off x="4631238" y="2070597"/>
              <a:ext cx="1500640" cy="198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Os trabéculaire humain</a:t>
              </a:r>
              <a:endParaRPr lang="fr-FR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2" name="ZoneTexte 171">
              <a:extLst>
                <a:ext uri="{FF2B5EF4-FFF2-40B4-BE49-F238E27FC236}">
                  <a16:creationId xmlns:a16="http://schemas.microsoft.com/office/drawing/2014/main" id="{AA488AB3-5F85-55A2-4041-0F3B860DE5E9}"/>
                </a:ext>
              </a:extLst>
            </p:cNvPr>
            <p:cNvSpPr txBox="1"/>
            <p:nvPr/>
          </p:nvSpPr>
          <p:spPr>
            <a:xfrm>
              <a:off x="108668" y="1532945"/>
              <a:ext cx="1834543" cy="444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Phosphates de calcium</a:t>
              </a:r>
            </a:p>
            <a:p>
              <a:endParaRPr lang="fr-FR" sz="14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73" name="Groupe 172">
              <a:extLst>
                <a:ext uri="{FF2B5EF4-FFF2-40B4-BE49-F238E27FC236}">
                  <a16:creationId xmlns:a16="http://schemas.microsoft.com/office/drawing/2014/main" id="{86A74188-51B6-2B68-CCE4-3F119484DEA5}"/>
                </a:ext>
              </a:extLst>
            </p:cNvPr>
            <p:cNvGrpSpPr/>
            <p:nvPr/>
          </p:nvGrpSpPr>
          <p:grpSpPr>
            <a:xfrm>
              <a:off x="31613" y="2349175"/>
              <a:ext cx="2081947" cy="1525509"/>
              <a:chOff x="33808" y="1753597"/>
              <a:chExt cx="2081947" cy="1525509"/>
            </a:xfrm>
          </p:grpSpPr>
          <p:pic>
            <p:nvPicPr>
              <p:cNvPr id="174" name="Image 173">
                <a:extLst>
                  <a:ext uri="{FF2B5EF4-FFF2-40B4-BE49-F238E27FC236}">
                    <a16:creationId xmlns:a16="http://schemas.microsoft.com/office/drawing/2014/main" id="{5BB65C44-4486-455A-7B28-23F757BFD7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4863" y="2650735"/>
                <a:ext cx="1851687" cy="628371"/>
              </a:xfrm>
              <a:prstGeom prst="rect">
                <a:avLst/>
              </a:prstGeom>
            </p:spPr>
          </p:pic>
          <p:sp>
            <p:nvSpPr>
              <p:cNvPr id="175" name="ZoneTexte 174">
                <a:extLst>
                  <a:ext uri="{FF2B5EF4-FFF2-40B4-BE49-F238E27FC236}">
                    <a16:creationId xmlns:a16="http://schemas.microsoft.com/office/drawing/2014/main" id="{F2FB0CE4-9473-F033-AE6E-826FB79E6340}"/>
                  </a:ext>
                </a:extLst>
              </p:cNvPr>
              <p:cNvSpPr txBox="1"/>
              <p:nvPr/>
            </p:nvSpPr>
            <p:spPr>
              <a:xfrm>
                <a:off x="931756" y="2211110"/>
                <a:ext cx="717391" cy="397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Dopage :</a:t>
                </a:r>
              </a:p>
              <a:p>
                <a:endParaRPr lang="fr-FR" sz="12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76" name="Picture 13" descr="IMG_7523">
                <a:extLst>
                  <a:ext uri="{FF2B5EF4-FFF2-40B4-BE49-F238E27FC236}">
                    <a16:creationId xmlns:a16="http://schemas.microsoft.com/office/drawing/2014/main" id="{655CF00D-4087-56F8-631C-31D3D7A1AF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08" y="1753597"/>
                <a:ext cx="664604" cy="715373"/>
              </a:xfrm>
              <a:prstGeom prst="roundRect">
                <a:avLst>
                  <a:gd name="adj" fmla="val 0"/>
                </a:avLst>
              </a:prstGeom>
              <a:ln>
                <a:noFill/>
              </a:ln>
              <a:effectLst/>
            </p:spPr>
          </p:pic>
          <p:sp>
            <p:nvSpPr>
              <p:cNvPr id="177" name="Arc 176">
                <a:extLst>
                  <a:ext uri="{FF2B5EF4-FFF2-40B4-BE49-F238E27FC236}">
                    <a16:creationId xmlns:a16="http://schemas.microsoft.com/office/drawing/2014/main" id="{439BB7F0-7997-A896-3A7E-8ED3B7225BA6}"/>
                  </a:ext>
                </a:extLst>
              </p:cNvPr>
              <p:cNvSpPr/>
              <p:nvPr/>
            </p:nvSpPr>
            <p:spPr>
              <a:xfrm>
                <a:off x="684375" y="2206217"/>
                <a:ext cx="305480" cy="853140"/>
              </a:xfrm>
              <a:prstGeom prst="arc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8" name="ZoneTexte 177">
                <a:extLst>
                  <a:ext uri="{FF2B5EF4-FFF2-40B4-BE49-F238E27FC236}">
                    <a16:creationId xmlns:a16="http://schemas.microsoft.com/office/drawing/2014/main" id="{B65CA705-B0C8-396A-3EBC-FA335A67EEF6}"/>
                  </a:ext>
                </a:extLst>
              </p:cNvPr>
              <p:cNvSpPr txBox="1"/>
              <p:nvPr/>
            </p:nvSpPr>
            <p:spPr>
              <a:xfrm>
                <a:off x="990436" y="2409016"/>
                <a:ext cx="1046205" cy="210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Cu, Si, CO</a:t>
                </a:r>
                <a:r>
                  <a:rPr lang="fr-FR" sz="12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fr-FR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fr-FR" sz="1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etc.</a:t>
                </a:r>
                <a:endParaRPr lang="fr-FR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9" name="ZoneTexte 178">
                <a:extLst>
                  <a:ext uri="{FF2B5EF4-FFF2-40B4-BE49-F238E27FC236}">
                    <a16:creationId xmlns:a16="http://schemas.microsoft.com/office/drawing/2014/main" id="{E64745EC-B575-29A5-1203-D0274AFD9CAF}"/>
                  </a:ext>
                </a:extLst>
              </p:cNvPr>
              <p:cNvSpPr txBox="1"/>
              <p:nvPr/>
            </p:nvSpPr>
            <p:spPr>
              <a:xfrm>
                <a:off x="640132" y="1775729"/>
                <a:ext cx="1475623" cy="397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Hydroxyapatite</a:t>
                </a:r>
              </a:p>
              <a:p>
                <a:r>
                  <a:rPr lang="fr-FR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Phosphate tricalcique β</a:t>
                </a:r>
              </a:p>
            </p:txBody>
          </p:sp>
        </p:grpSp>
        <p:cxnSp>
          <p:nvCxnSpPr>
            <p:cNvPr id="180" name="Connecteur droit 179">
              <a:extLst>
                <a:ext uri="{FF2B5EF4-FFF2-40B4-BE49-F238E27FC236}">
                  <a16:creationId xmlns:a16="http://schemas.microsoft.com/office/drawing/2014/main" id="{CBE0D203-0311-C19C-125E-6E81AE67E06C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32" y="1539922"/>
              <a:ext cx="0" cy="240948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cteur droit 180">
              <a:extLst>
                <a:ext uri="{FF2B5EF4-FFF2-40B4-BE49-F238E27FC236}">
                  <a16:creationId xmlns:a16="http://schemas.microsoft.com/office/drawing/2014/main" id="{6235FBE8-4498-BF42-1245-B1CA72FDE676}"/>
                </a:ext>
              </a:extLst>
            </p:cNvPr>
            <p:cNvCxnSpPr>
              <a:cxnSpLocks/>
            </p:cNvCxnSpPr>
            <p:nvPr/>
          </p:nvCxnSpPr>
          <p:spPr>
            <a:xfrm>
              <a:off x="8474090" y="1539411"/>
              <a:ext cx="0" cy="294410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2" name="Groupe 181">
              <a:extLst>
                <a:ext uri="{FF2B5EF4-FFF2-40B4-BE49-F238E27FC236}">
                  <a16:creationId xmlns:a16="http://schemas.microsoft.com/office/drawing/2014/main" id="{491035D9-9730-F7AF-38D4-C5FE31718002}"/>
                </a:ext>
              </a:extLst>
            </p:cNvPr>
            <p:cNvGrpSpPr/>
            <p:nvPr/>
          </p:nvGrpSpPr>
          <p:grpSpPr>
            <a:xfrm>
              <a:off x="31613" y="1176477"/>
              <a:ext cx="2036292" cy="367200"/>
              <a:chOff x="67139" y="1311387"/>
              <a:chExt cx="2036292" cy="3672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09ADCF5-BA6E-1EA6-02E7-D9384CE2DB30}"/>
                  </a:ext>
                </a:extLst>
              </p:cNvPr>
              <p:cNvSpPr/>
              <p:nvPr/>
            </p:nvSpPr>
            <p:spPr>
              <a:xfrm>
                <a:off x="67139" y="1311387"/>
                <a:ext cx="1939411" cy="367200"/>
              </a:xfrm>
              <a:prstGeom prst="rect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Synthèse </a:t>
                </a:r>
              </a:p>
            </p:txBody>
          </p:sp>
          <p:sp>
            <p:nvSpPr>
              <p:cNvPr id="184" name="Triangle 183">
                <a:extLst>
                  <a:ext uri="{FF2B5EF4-FFF2-40B4-BE49-F238E27FC236}">
                    <a16:creationId xmlns:a16="http://schemas.microsoft.com/office/drawing/2014/main" id="{BA3FF311-3CE9-5FCF-44C4-1E5B94C165C0}"/>
                  </a:ext>
                </a:extLst>
              </p:cNvPr>
              <p:cNvSpPr/>
              <p:nvPr/>
            </p:nvSpPr>
            <p:spPr>
              <a:xfrm rot="5400000">
                <a:off x="1869353" y="1440903"/>
                <a:ext cx="363594" cy="104562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5" name="Groupe 184">
              <a:extLst>
                <a:ext uri="{FF2B5EF4-FFF2-40B4-BE49-F238E27FC236}">
                  <a16:creationId xmlns:a16="http://schemas.microsoft.com/office/drawing/2014/main" id="{C62D627E-3206-BF04-A36F-49DBA006C54B}"/>
                </a:ext>
              </a:extLst>
            </p:cNvPr>
            <p:cNvGrpSpPr/>
            <p:nvPr/>
          </p:nvGrpSpPr>
          <p:grpSpPr>
            <a:xfrm>
              <a:off x="2102455" y="1174745"/>
              <a:ext cx="3931044" cy="367200"/>
              <a:chOff x="2102455" y="1309655"/>
              <a:chExt cx="3931044" cy="367200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2F4D0241-19A5-9292-8B42-DEE91DCAAD89}"/>
                  </a:ext>
                </a:extLst>
              </p:cNvPr>
              <p:cNvSpPr/>
              <p:nvPr/>
            </p:nvSpPr>
            <p:spPr>
              <a:xfrm>
                <a:off x="2102455" y="1309655"/>
                <a:ext cx="3835037" cy="367200"/>
              </a:xfrm>
              <a:prstGeom prst="rect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Mise en forme</a:t>
                </a:r>
              </a:p>
            </p:txBody>
          </p:sp>
          <p:sp>
            <p:nvSpPr>
              <p:cNvPr id="187" name="Triangle 186">
                <a:extLst>
                  <a:ext uri="{FF2B5EF4-FFF2-40B4-BE49-F238E27FC236}">
                    <a16:creationId xmlns:a16="http://schemas.microsoft.com/office/drawing/2014/main" id="{6FF6C2CF-80A6-1EF3-2953-29988211805A}"/>
                  </a:ext>
                </a:extLst>
              </p:cNvPr>
              <p:cNvSpPr/>
              <p:nvPr/>
            </p:nvSpPr>
            <p:spPr>
              <a:xfrm rot="5400000">
                <a:off x="5799421" y="1440974"/>
                <a:ext cx="363594" cy="1045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8" name="Triangle 187">
              <a:extLst>
                <a:ext uri="{FF2B5EF4-FFF2-40B4-BE49-F238E27FC236}">
                  <a16:creationId xmlns:a16="http://schemas.microsoft.com/office/drawing/2014/main" id="{EA802F45-CA6A-C439-0DBC-3BA656AAD9C0}"/>
                </a:ext>
              </a:extLst>
            </p:cNvPr>
            <p:cNvSpPr/>
            <p:nvPr/>
          </p:nvSpPr>
          <p:spPr>
            <a:xfrm rot="5400000">
              <a:off x="8198401" y="1303820"/>
              <a:ext cx="361243" cy="111257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89" name="Groupe 188">
              <a:extLst>
                <a:ext uri="{FF2B5EF4-FFF2-40B4-BE49-F238E27FC236}">
                  <a16:creationId xmlns:a16="http://schemas.microsoft.com/office/drawing/2014/main" id="{8B02DD7D-4581-B648-D67B-9DD2A6578894}"/>
                </a:ext>
              </a:extLst>
            </p:cNvPr>
            <p:cNvGrpSpPr/>
            <p:nvPr/>
          </p:nvGrpSpPr>
          <p:grpSpPr>
            <a:xfrm>
              <a:off x="8474090" y="778966"/>
              <a:ext cx="2263173" cy="744913"/>
              <a:chOff x="8461099" y="913876"/>
              <a:chExt cx="2050090" cy="744913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F4FA85D7-E5E3-53E0-D360-8386BFF0C1E0}"/>
                  </a:ext>
                </a:extLst>
              </p:cNvPr>
              <p:cNvSpPr/>
              <p:nvPr/>
            </p:nvSpPr>
            <p:spPr>
              <a:xfrm>
                <a:off x="8461099" y="913876"/>
                <a:ext cx="1934212" cy="744913"/>
              </a:xfrm>
              <a:prstGeom prst="rect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Fonctionnalisation</a:t>
                </a:r>
              </a:p>
            </p:txBody>
          </p:sp>
          <p:sp>
            <p:nvSpPr>
              <p:cNvPr id="191" name="Triangle 190">
                <a:extLst>
                  <a:ext uri="{FF2B5EF4-FFF2-40B4-BE49-F238E27FC236}">
                    <a16:creationId xmlns:a16="http://schemas.microsoft.com/office/drawing/2014/main" id="{2D07D413-4086-1390-324F-0E36FC6B83AB}"/>
                  </a:ext>
                </a:extLst>
              </p:cNvPr>
              <p:cNvSpPr/>
              <p:nvPr/>
            </p:nvSpPr>
            <p:spPr>
              <a:xfrm rot="5400000">
                <a:off x="10090468" y="1224688"/>
                <a:ext cx="718917" cy="12252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2" name="ZoneTexte 191">
              <a:extLst>
                <a:ext uri="{FF2B5EF4-FFF2-40B4-BE49-F238E27FC236}">
                  <a16:creationId xmlns:a16="http://schemas.microsoft.com/office/drawing/2014/main" id="{4717CF8A-6E18-4561-58C9-939D7277C76E}"/>
                </a:ext>
              </a:extLst>
            </p:cNvPr>
            <p:cNvSpPr txBox="1"/>
            <p:nvPr/>
          </p:nvSpPr>
          <p:spPr>
            <a:xfrm>
              <a:off x="8826882" y="2065468"/>
              <a:ext cx="889637" cy="198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highlight>
                    <a:srgbClr val="EBF5D7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Adsorption</a:t>
              </a:r>
            </a:p>
          </p:txBody>
        </p:sp>
        <p:sp>
          <p:nvSpPr>
            <p:cNvPr id="193" name="ZoneTexte 192">
              <a:extLst>
                <a:ext uri="{FF2B5EF4-FFF2-40B4-BE49-F238E27FC236}">
                  <a16:creationId xmlns:a16="http://schemas.microsoft.com/office/drawing/2014/main" id="{BEF62F7A-19F8-E84F-719A-632C161AC4E6}"/>
                </a:ext>
              </a:extLst>
            </p:cNvPr>
            <p:cNvSpPr txBox="1"/>
            <p:nvPr/>
          </p:nvSpPr>
          <p:spPr>
            <a:xfrm>
              <a:off x="8607896" y="3081936"/>
              <a:ext cx="1120938" cy="198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i="1" dirty="0">
                  <a:highlight>
                    <a:srgbClr val="DDF3FE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Inclusion en hydrogels</a:t>
              </a:r>
            </a:p>
          </p:txBody>
        </p:sp>
        <p:sp>
          <p:nvSpPr>
            <p:cNvPr id="194" name="ZoneTexte 193">
              <a:extLst>
                <a:ext uri="{FF2B5EF4-FFF2-40B4-BE49-F238E27FC236}">
                  <a16:creationId xmlns:a16="http://schemas.microsoft.com/office/drawing/2014/main" id="{124BAAD7-6A9B-BD50-7050-6D1246FBB08C}"/>
                </a:ext>
              </a:extLst>
            </p:cNvPr>
            <p:cNvSpPr txBox="1"/>
            <p:nvPr/>
          </p:nvSpPr>
          <p:spPr>
            <a:xfrm>
              <a:off x="8530618" y="1675175"/>
              <a:ext cx="2150116" cy="39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 : facteurs de croissance, </a:t>
              </a:r>
            </a:p>
            <a:p>
              <a:pPr algn="ctr"/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cytokines, antibiotiques, etc.</a:t>
              </a:r>
            </a:p>
          </p:txBody>
        </p:sp>
        <p:pic>
          <p:nvPicPr>
            <p:cNvPr id="195" name="Image 194" descr="Une image contenant capture d’écran, ligne, léger, nuit&#10;&#10;Description générée automatiquement">
              <a:extLst>
                <a:ext uri="{FF2B5EF4-FFF2-40B4-BE49-F238E27FC236}">
                  <a16:creationId xmlns:a16="http://schemas.microsoft.com/office/drawing/2014/main" id="{34C856B5-8673-9CCE-5038-68A2C3FD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44594" y="5643800"/>
              <a:ext cx="1717551" cy="1215509"/>
            </a:xfrm>
            <a:prstGeom prst="rect">
              <a:avLst/>
            </a:prstGeom>
          </p:spPr>
        </p:pic>
        <p:grpSp>
          <p:nvGrpSpPr>
            <p:cNvPr id="196" name="Groupe 195">
              <a:extLst>
                <a:ext uri="{FF2B5EF4-FFF2-40B4-BE49-F238E27FC236}">
                  <a16:creationId xmlns:a16="http://schemas.microsoft.com/office/drawing/2014/main" id="{E33FC39E-5F54-209B-6925-00AAC5DCE595}"/>
                </a:ext>
              </a:extLst>
            </p:cNvPr>
            <p:cNvGrpSpPr/>
            <p:nvPr/>
          </p:nvGrpSpPr>
          <p:grpSpPr>
            <a:xfrm>
              <a:off x="10786724" y="1148298"/>
              <a:ext cx="484357" cy="4460635"/>
              <a:chOff x="10517891" y="913875"/>
              <a:chExt cx="484357" cy="4722091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F0F476F1-2B35-994D-7B5F-8B2350FB9CEC}"/>
                  </a:ext>
                </a:extLst>
              </p:cNvPr>
              <p:cNvSpPr/>
              <p:nvPr/>
            </p:nvSpPr>
            <p:spPr>
              <a:xfrm rot="16200000">
                <a:off x="8337734" y="3094032"/>
                <a:ext cx="4722091" cy="36177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Clinique</a:t>
                </a:r>
              </a:p>
            </p:txBody>
          </p:sp>
          <p:sp>
            <p:nvSpPr>
              <p:cNvPr id="198" name="Triangle 197">
                <a:extLst>
                  <a:ext uri="{FF2B5EF4-FFF2-40B4-BE49-F238E27FC236}">
                    <a16:creationId xmlns:a16="http://schemas.microsoft.com/office/drawing/2014/main" id="{A765055F-3A25-0D4A-D4EA-AF3BFF70D7CF}"/>
                  </a:ext>
                </a:extLst>
              </p:cNvPr>
              <p:cNvSpPr/>
              <p:nvPr/>
            </p:nvSpPr>
            <p:spPr>
              <a:xfrm rot="5400000">
                <a:off x="8577149" y="3202449"/>
                <a:ext cx="4713672" cy="136526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9" name="ZoneTexte 198">
              <a:extLst>
                <a:ext uri="{FF2B5EF4-FFF2-40B4-BE49-F238E27FC236}">
                  <a16:creationId xmlns:a16="http://schemas.microsoft.com/office/drawing/2014/main" id="{2FB245A5-D4B5-0CC2-CBD0-677D70AA3DB6}"/>
                </a:ext>
              </a:extLst>
            </p:cNvPr>
            <p:cNvSpPr txBox="1"/>
            <p:nvPr/>
          </p:nvSpPr>
          <p:spPr>
            <a:xfrm>
              <a:off x="6580815" y="5555448"/>
              <a:ext cx="2229972" cy="280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Développement de modèles</a:t>
              </a:r>
            </a:p>
          </p:txBody>
        </p:sp>
        <p:sp>
          <p:nvSpPr>
            <p:cNvPr id="200" name="ZoneTexte 199">
              <a:extLst>
                <a:ext uri="{FF2B5EF4-FFF2-40B4-BE49-F238E27FC236}">
                  <a16:creationId xmlns:a16="http://schemas.microsoft.com/office/drawing/2014/main" id="{4DF965A0-A675-EAB9-2EF3-F9AF382CD8FA}"/>
                </a:ext>
              </a:extLst>
            </p:cNvPr>
            <p:cNvSpPr txBox="1"/>
            <p:nvPr/>
          </p:nvSpPr>
          <p:spPr>
            <a:xfrm>
              <a:off x="596516" y="5568718"/>
              <a:ext cx="3632924" cy="280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Compréhension de l’interface vivant-matériaux</a:t>
              </a:r>
            </a:p>
          </p:txBody>
        </p:sp>
        <p:grpSp>
          <p:nvGrpSpPr>
            <p:cNvPr id="201" name="Groupe 200">
              <a:extLst>
                <a:ext uri="{FF2B5EF4-FFF2-40B4-BE49-F238E27FC236}">
                  <a16:creationId xmlns:a16="http://schemas.microsoft.com/office/drawing/2014/main" id="{1646E367-686A-9C87-4457-AF1B2FD65597}"/>
                </a:ext>
              </a:extLst>
            </p:cNvPr>
            <p:cNvGrpSpPr/>
            <p:nvPr/>
          </p:nvGrpSpPr>
          <p:grpSpPr>
            <a:xfrm>
              <a:off x="2455541" y="5775990"/>
              <a:ext cx="1500640" cy="858245"/>
              <a:chOff x="2784178" y="5814646"/>
              <a:chExt cx="1500640" cy="858245"/>
            </a:xfrm>
          </p:grpSpPr>
          <p:pic>
            <p:nvPicPr>
              <p:cNvPr id="202" name="Image 201" descr="stereo 9 face2-1b.jpg">
                <a:extLst>
                  <a:ext uri="{FF2B5EF4-FFF2-40B4-BE49-F238E27FC236}">
                    <a16:creationId xmlns:a16="http://schemas.microsoft.com/office/drawing/2014/main" id="{B234944C-8A9A-007D-E73A-0910D0B968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97286" y="6032837"/>
                <a:ext cx="674424" cy="640054"/>
              </a:xfrm>
              <a:prstGeom prst="rect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</p:pic>
          <p:sp>
            <p:nvSpPr>
              <p:cNvPr id="203" name="ZoneTexte 202">
                <a:extLst>
                  <a:ext uri="{FF2B5EF4-FFF2-40B4-BE49-F238E27FC236}">
                    <a16:creationId xmlns:a16="http://schemas.microsoft.com/office/drawing/2014/main" id="{5DF1AB44-E799-1C25-EF8F-DB77D0359C19}"/>
                  </a:ext>
                </a:extLst>
              </p:cNvPr>
              <p:cNvSpPr txBox="1"/>
              <p:nvPr/>
            </p:nvSpPr>
            <p:spPr>
              <a:xfrm>
                <a:off x="2784178" y="5814646"/>
                <a:ext cx="1500640" cy="233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 ovo</a:t>
                </a:r>
                <a:endParaRPr lang="fr-FR" sz="28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4" name="ZoneTexte 203">
              <a:extLst>
                <a:ext uri="{FF2B5EF4-FFF2-40B4-BE49-F238E27FC236}">
                  <a16:creationId xmlns:a16="http://schemas.microsoft.com/office/drawing/2014/main" id="{DC032834-F880-4083-8860-E239FBA8C71B}"/>
                </a:ext>
              </a:extLst>
            </p:cNvPr>
            <p:cNvSpPr txBox="1"/>
            <p:nvPr/>
          </p:nvSpPr>
          <p:spPr>
            <a:xfrm>
              <a:off x="-402221" y="5886499"/>
              <a:ext cx="1500640" cy="233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In vitro</a:t>
              </a:r>
            </a:p>
          </p:txBody>
        </p:sp>
        <p:pic>
          <p:nvPicPr>
            <p:cNvPr id="205" name="Image 204">
              <a:extLst>
                <a:ext uri="{FF2B5EF4-FFF2-40B4-BE49-F238E27FC236}">
                  <a16:creationId xmlns:a16="http://schemas.microsoft.com/office/drawing/2014/main" id="{60FA8509-43DF-BB5D-C8AF-E33B241E8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61142" y="5830191"/>
              <a:ext cx="1452057" cy="816783"/>
            </a:xfrm>
            <a:prstGeom prst="rect">
              <a:avLst/>
            </a:prstGeom>
          </p:spPr>
        </p:pic>
        <p:sp>
          <p:nvSpPr>
            <p:cNvPr id="206" name="ZoneTexte 205">
              <a:extLst>
                <a:ext uri="{FF2B5EF4-FFF2-40B4-BE49-F238E27FC236}">
                  <a16:creationId xmlns:a16="http://schemas.microsoft.com/office/drawing/2014/main" id="{B6E27897-89CA-9131-7940-5885BAEC9726}"/>
                </a:ext>
              </a:extLst>
            </p:cNvPr>
            <p:cNvSpPr txBox="1"/>
            <p:nvPr/>
          </p:nvSpPr>
          <p:spPr>
            <a:xfrm>
              <a:off x="6636585" y="6614945"/>
              <a:ext cx="1928489" cy="210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Bioréacteur à flux par perfusion</a:t>
              </a:r>
              <a:endParaRPr lang="fr-FR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" name="ZoneTexte 206">
              <a:extLst>
                <a:ext uri="{FF2B5EF4-FFF2-40B4-BE49-F238E27FC236}">
                  <a16:creationId xmlns:a16="http://schemas.microsoft.com/office/drawing/2014/main" id="{07875F5F-E4C2-47C6-A813-03E9D597C70B}"/>
                </a:ext>
              </a:extLst>
            </p:cNvPr>
            <p:cNvSpPr txBox="1"/>
            <p:nvPr/>
          </p:nvSpPr>
          <p:spPr>
            <a:xfrm>
              <a:off x="8204271" y="5973194"/>
              <a:ext cx="2031962" cy="631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Mono, </a:t>
              </a:r>
              <a:r>
                <a:rPr lang="fr-FR" sz="12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co-culture</a:t>
              </a:r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↑</a:t>
              </a:r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 cellulaire, dégradation des matériaux, libération de PA </a:t>
              </a:r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→</a:t>
              </a:r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</a:t>
              </a:r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</a:t>
              </a:r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en 3D dynamique</a:t>
              </a:r>
              <a:endParaRPr lang="fr-FR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8" name="ZoneTexte 207">
              <a:extLst>
                <a:ext uri="{FF2B5EF4-FFF2-40B4-BE49-F238E27FC236}">
                  <a16:creationId xmlns:a16="http://schemas.microsoft.com/office/drawing/2014/main" id="{CE1A3D55-A30B-5398-77E7-B5B04503D58F}"/>
                </a:ext>
              </a:extLst>
            </p:cNvPr>
            <p:cNvSpPr txBox="1"/>
            <p:nvPr/>
          </p:nvSpPr>
          <p:spPr>
            <a:xfrm>
              <a:off x="4199948" y="5608934"/>
              <a:ext cx="2319536" cy="350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Signatures biologiques spécifiques par imageries multimodales</a:t>
              </a:r>
            </a:p>
          </p:txBody>
        </p:sp>
        <p:grpSp>
          <p:nvGrpSpPr>
            <p:cNvPr id="209" name="Groupe 208">
              <a:extLst>
                <a:ext uri="{FF2B5EF4-FFF2-40B4-BE49-F238E27FC236}">
                  <a16:creationId xmlns:a16="http://schemas.microsoft.com/office/drawing/2014/main" id="{475C64FD-71BC-8929-0E6C-22846E8448E7}"/>
                </a:ext>
              </a:extLst>
            </p:cNvPr>
            <p:cNvGrpSpPr/>
            <p:nvPr/>
          </p:nvGrpSpPr>
          <p:grpSpPr>
            <a:xfrm>
              <a:off x="2234877" y="1796163"/>
              <a:ext cx="3351035" cy="1499484"/>
              <a:chOff x="2240701" y="2132303"/>
              <a:chExt cx="3351035" cy="1499484"/>
            </a:xfrm>
          </p:grpSpPr>
          <p:grpSp>
            <p:nvGrpSpPr>
              <p:cNvPr id="210" name="Groupe 209">
                <a:extLst>
                  <a:ext uri="{FF2B5EF4-FFF2-40B4-BE49-F238E27FC236}">
                    <a16:creationId xmlns:a16="http://schemas.microsoft.com/office/drawing/2014/main" id="{AFCB399F-02DB-7728-0C7C-7B22CE8730F8}"/>
                  </a:ext>
                </a:extLst>
              </p:cNvPr>
              <p:cNvGrpSpPr/>
              <p:nvPr/>
            </p:nvGrpSpPr>
            <p:grpSpPr>
              <a:xfrm>
                <a:off x="3354593" y="2138344"/>
                <a:ext cx="2237143" cy="1383473"/>
                <a:chOff x="3390573" y="2139309"/>
                <a:chExt cx="2237143" cy="1383473"/>
              </a:xfrm>
            </p:grpSpPr>
            <p:pic>
              <p:nvPicPr>
                <p:cNvPr id="217" name="Image 216">
                  <a:extLst>
                    <a:ext uri="{FF2B5EF4-FFF2-40B4-BE49-F238E27FC236}">
                      <a16:creationId xmlns:a16="http://schemas.microsoft.com/office/drawing/2014/main" id="{935C8131-6819-36B1-11F5-3FDB76EDAA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57469" t="28251" r="3080" b="9713"/>
                <a:stretch/>
              </p:blipFill>
              <p:spPr>
                <a:xfrm>
                  <a:off x="3390573" y="3038972"/>
                  <a:ext cx="1231094" cy="48381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</p:spPr>
            </p:pic>
            <p:grpSp>
              <p:nvGrpSpPr>
                <p:cNvPr id="218" name="Groupe 217">
                  <a:extLst>
                    <a:ext uri="{FF2B5EF4-FFF2-40B4-BE49-F238E27FC236}">
                      <a16:creationId xmlns:a16="http://schemas.microsoft.com/office/drawing/2014/main" id="{7D426AC4-0AE0-7798-9330-E1EE3E839A37}"/>
                    </a:ext>
                  </a:extLst>
                </p:cNvPr>
                <p:cNvGrpSpPr/>
                <p:nvPr/>
              </p:nvGrpSpPr>
              <p:grpSpPr>
                <a:xfrm>
                  <a:off x="3390573" y="2480595"/>
                  <a:ext cx="1231094" cy="558377"/>
                  <a:chOff x="5641451" y="3294529"/>
                  <a:chExt cx="2289027" cy="1038214"/>
                </a:xfrm>
              </p:grpSpPr>
              <p:grpSp>
                <p:nvGrpSpPr>
                  <p:cNvPr id="220" name="Groupe 219">
                    <a:extLst>
                      <a:ext uri="{FF2B5EF4-FFF2-40B4-BE49-F238E27FC236}">
                        <a16:creationId xmlns:a16="http://schemas.microsoft.com/office/drawing/2014/main" id="{B14EBC45-61A9-F2EE-328F-361863DF1592}"/>
                      </a:ext>
                    </a:extLst>
                  </p:cNvPr>
                  <p:cNvGrpSpPr/>
                  <p:nvPr/>
                </p:nvGrpSpPr>
                <p:grpSpPr>
                  <a:xfrm>
                    <a:off x="5641451" y="3294529"/>
                    <a:ext cx="2289027" cy="1038214"/>
                    <a:chOff x="5641451" y="3294529"/>
                    <a:chExt cx="2289027" cy="1038214"/>
                  </a:xfrm>
                </p:grpSpPr>
                <p:pic>
                  <p:nvPicPr>
                    <p:cNvPr id="222" name="Image 221" descr="AXE4_Bioceramiques_Mise en forme_2.png">
                      <a:extLst>
                        <a:ext uri="{FF2B5EF4-FFF2-40B4-BE49-F238E27FC236}">
                          <a16:creationId xmlns:a16="http://schemas.microsoft.com/office/drawing/2014/main" id="{C2C4B305-016E-5313-CB58-BF7777C4A18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5641451" y="3294529"/>
                      <a:ext cx="2289027" cy="103821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23" name="ZoneTexte 222">
                      <a:extLst>
                        <a:ext uri="{FF2B5EF4-FFF2-40B4-BE49-F238E27FC236}">
                          <a16:creationId xmlns:a16="http://schemas.microsoft.com/office/drawing/2014/main" id="{9BFA9448-4B1C-F006-7CF0-5A5135529F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94598" y="3978492"/>
                      <a:ext cx="556130" cy="30419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cm</a:t>
                      </a:r>
                      <a:endParaRPr lang="fr-FR" sz="16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cxnSp>
                <p:nvCxnSpPr>
                  <p:cNvPr id="221" name="Connecteur droit 220">
                    <a:extLst>
                      <a:ext uri="{FF2B5EF4-FFF2-40B4-BE49-F238E27FC236}">
                        <a16:creationId xmlns:a16="http://schemas.microsoft.com/office/drawing/2014/main" id="{8B4F77B6-E5AE-4E11-4130-A6DE0DF91735}"/>
                      </a:ext>
                    </a:extLst>
                  </p:cNvPr>
                  <p:cNvCxnSpPr/>
                  <p:nvPr/>
                </p:nvCxnSpPr>
                <p:spPr>
                  <a:xfrm>
                    <a:off x="6881577" y="4268264"/>
                    <a:ext cx="993599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9" name="ZoneTexte 218">
                  <a:extLst>
                    <a:ext uri="{FF2B5EF4-FFF2-40B4-BE49-F238E27FC236}">
                      <a16:creationId xmlns:a16="http://schemas.microsoft.com/office/drawing/2014/main" id="{BDE0C3D3-B6CC-B421-E3D5-71F6B9285D72}"/>
                    </a:ext>
                  </a:extLst>
                </p:cNvPr>
                <p:cNvSpPr txBox="1"/>
                <p:nvPr/>
              </p:nvSpPr>
              <p:spPr>
                <a:xfrm>
                  <a:off x="3989319" y="2139309"/>
                  <a:ext cx="1638397" cy="2337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400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(Micro-)stéréolithographie</a:t>
                  </a:r>
                </a:p>
              </p:txBody>
            </p:sp>
          </p:grpSp>
          <p:grpSp>
            <p:nvGrpSpPr>
              <p:cNvPr id="211" name="Groupe 210">
                <a:extLst>
                  <a:ext uri="{FF2B5EF4-FFF2-40B4-BE49-F238E27FC236}">
                    <a16:creationId xmlns:a16="http://schemas.microsoft.com/office/drawing/2014/main" id="{C3D8D517-3908-E52D-94C8-E30A520DAC10}"/>
                  </a:ext>
                </a:extLst>
              </p:cNvPr>
              <p:cNvGrpSpPr/>
              <p:nvPr/>
            </p:nvGrpSpPr>
            <p:grpSpPr>
              <a:xfrm>
                <a:off x="2240701" y="2132303"/>
                <a:ext cx="1114827" cy="1499484"/>
                <a:chOff x="2240701" y="2132303"/>
                <a:chExt cx="1114827" cy="1499484"/>
              </a:xfrm>
            </p:grpSpPr>
            <p:pic>
              <p:nvPicPr>
                <p:cNvPr id="212" name="Image 211" descr="AXE4_Bioceramiques_Mise en forme_2.png">
                  <a:extLst>
                    <a:ext uri="{FF2B5EF4-FFF2-40B4-BE49-F238E27FC236}">
                      <a16:creationId xmlns:a16="http://schemas.microsoft.com/office/drawing/2014/main" id="{138EE470-3433-4C41-66F5-40DA3208F0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7151"/>
                <a:stretch/>
              </p:blipFill>
              <p:spPr>
                <a:xfrm>
                  <a:off x="2240701" y="3038007"/>
                  <a:ext cx="1114827" cy="593780"/>
                </a:xfrm>
                <a:prstGeom prst="rect">
                  <a:avLst/>
                </a:prstGeom>
              </p:spPr>
            </p:pic>
            <p:sp>
              <p:nvSpPr>
                <p:cNvPr id="213" name="ZoneTexte 212">
                  <a:extLst>
                    <a:ext uri="{FF2B5EF4-FFF2-40B4-BE49-F238E27FC236}">
                      <a16:creationId xmlns:a16="http://schemas.microsoft.com/office/drawing/2014/main" id="{67E53DFE-B8A1-260A-2967-BAB8F9E09505}"/>
                    </a:ext>
                  </a:extLst>
                </p:cNvPr>
                <p:cNvSpPr txBox="1"/>
                <p:nvPr/>
              </p:nvSpPr>
              <p:spPr>
                <a:xfrm>
                  <a:off x="2249636" y="2132303"/>
                  <a:ext cx="1036313" cy="2337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Micro-extrusion</a:t>
                  </a:r>
                </a:p>
              </p:txBody>
            </p:sp>
            <p:grpSp>
              <p:nvGrpSpPr>
                <p:cNvPr id="214" name="Groupe 213">
                  <a:extLst>
                    <a:ext uri="{FF2B5EF4-FFF2-40B4-BE49-F238E27FC236}">
                      <a16:creationId xmlns:a16="http://schemas.microsoft.com/office/drawing/2014/main" id="{000FBD05-A3ED-E58B-4C02-64AF229C6872}"/>
                    </a:ext>
                  </a:extLst>
                </p:cNvPr>
                <p:cNvGrpSpPr/>
                <p:nvPr/>
              </p:nvGrpSpPr>
              <p:grpSpPr>
                <a:xfrm>
                  <a:off x="2240701" y="2476595"/>
                  <a:ext cx="1114827" cy="561413"/>
                  <a:chOff x="2240701" y="2476595"/>
                  <a:chExt cx="1114827" cy="561413"/>
                </a:xfrm>
              </p:grpSpPr>
              <p:pic>
                <p:nvPicPr>
                  <p:cNvPr id="215" name="Image 214" descr="AXE4_Bioceramiques_Mise en forme_2.png">
                    <a:extLst>
                      <a:ext uri="{FF2B5EF4-FFF2-40B4-BE49-F238E27FC236}">
                        <a16:creationId xmlns:a16="http://schemas.microsoft.com/office/drawing/2014/main" id="{1CA2ECDF-944F-D607-ECF1-3B331782CD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240701" y="2479631"/>
                    <a:ext cx="1114827" cy="558377"/>
                  </a:xfrm>
                  <a:prstGeom prst="rect">
                    <a:avLst/>
                  </a:prstGeom>
                </p:spPr>
              </p:pic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FE995885-7464-DAB0-C2EC-AC895AB5E789}"/>
                      </a:ext>
                    </a:extLst>
                  </p:cNvPr>
                  <p:cNvSpPr/>
                  <p:nvPr/>
                </p:nvSpPr>
                <p:spPr>
                  <a:xfrm>
                    <a:off x="3244952" y="2476595"/>
                    <a:ext cx="65190" cy="57600"/>
                  </a:xfrm>
                  <a:prstGeom prst="rect">
                    <a:avLst/>
                  </a:prstGeom>
                  <a:solidFill>
                    <a:srgbClr val="5F564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2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224" name="ZoneTexte 223">
              <a:extLst>
                <a:ext uri="{FF2B5EF4-FFF2-40B4-BE49-F238E27FC236}">
                  <a16:creationId xmlns:a16="http://schemas.microsoft.com/office/drawing/2014/main" id="{A6A223FA-FE20-0929-07EA-9277DAF770C1}"/>
                </a:ext>
              </a:extLst>
            </p:cNvPr>
            <p:cNvSpPr txBox="1"/>
            <p:nvPr/>
          </p:nvSpPr>
          <p:spPr>
            <a:xfrm>
              <a:off x="82207" y="1804268"/>
              <a:ext cx="1935105" cy="3973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Voie liquide (précipitation)</a:t>
              </a:r>
            </a:p>
            <a:p>
              <a:pPr algn="ctr"/>
              <a:r>
                <a:rPr lang="fr-FR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Voie solide (haute température)</a:t>
              </a:r>
            </a:p>
          </p:txBody>
        </p:sp>
        <p:sp>
          <p:nvSpPr>
            <p:cNvPr id="225" name="ZoneTexte 224">
              <a:extLst>
                <a:ext uri="{FF2B5EF4-FFF2-40B4-BE49-F238E27FC236}">
                  <a16:creationId xmlns:a16="http://schemas.microsoft.com/office/drawing/2014/main" id="{74847B89-DCFF-167D-0EB3-7267E309D742}"/>
                </a:ext>
              </a:extLst>
            </p:cNvPr>
            <p:cNvSpPr txBox="1"/>
            <p:nvPr/>
          </p:nvSpPr>
          <p:spPr>
            <a:xfrm>
              <a:off x="2207873" y="3273753"/>
              <a:ext cx="2347022" cy="444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Macroporosité</a:t>
              </a:r>
            </a:p>
            <a:p>
              <a:pPr algn="ctr"/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 taille, géométrie ↑,      bio-inspirée →</a:t>
              </a:r>
              <a:endParaRPr lang="fr-FR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6" name="Picture 14">
              <a:extLst>
                <a:ext uri="{FF2B5EF4-FFF2-40B4-BE49-F238E27FC236}">
                  <a16:creationId xmlns:a16="http://schemas.microsoft.com/office/drawing/2014/main" id="{6D7C9616-A579-6D4B-9C2B-816C6387B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1706" y="3008612"/>
              <a:ext cx="871266" cy="66253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7" name="Groupe 226">
              <a:extLst>
                <a:ext uri="{FF2B5EF4-FFF2-40B4-BE49-F238E27FC236}">
                  <a16:creationId xmlns:a16="http://schemas.microsoft.com/office/drawing/2014/main" id="{4803360A-E6FE-3EDD-6D73-79DE93D4B0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202" y="45359"/>
              <a:ext cx="857359" cy="617298"/>
              <a:chOff x="4067944" y="3680110"/>
              <a:chExt cx="3600400" cy="2592288"/>
            </a:xfrm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7A1E5F7C-1042-D6BE-9B80-3D531421ABA6}"/>
                  </a:ext>
                </a:extLst>
              </p:cNvPr>
              <p:cNvSpPr/>
              <p:nvPr/>
            </p:nvSpPr>
            <p:spPr>
              <a:xfrm>
                <a:off x="4067944" y="3680110"/>
                <a:ext cx="3600400" cy="25922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/>
              </a:p>
            </p:txBody>
          </p:sp>
          <p:pic>
            <p:nvPicPr>
              <p:cNvPr id="229" name="Picture 12">
                <a:extLst>
                  <a:ext uri="{FF2B5EF4-FFF2-40B4-BE49-F238E27FC236}">
                    <a16:creationId xmlns:a16="http://schemas.microsoft.com/office/drawing/2014/main" id="{DB2281F2-B360-E3E8-A91B-D086A71D7D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0794" y="3750704"/>
                <a:ext cx="3314700" cy="2451100"/>
              </a:xfrm>
              <a:prstGeom prst="rect">
                <a:avLst/>
              </a:prstGeom>
              <a:noFill/>
              <a:ln w="31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0" name="Groupe 229">
              <a:extLst>
                <a:ext uri="{FF2B5EF4-FFF2-40B4-BE49-F238E27FC236}">
                  <a16:creationId xmlns:a16="http://schemas.microsoft.com/office/drawing/2014/main" id="{41EBD09B-6AA6-60F0-08C3-42E554B450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20518" y="2953497"/>
              <a:ext cx="1026604" cy="794482"/>
              <a:chOff x="6118260" y="3031975"/>
              <a:chExt cx="2389894" cy="1849523"/>
            </a:xfrm>
          </p:grpSpPr>
          <p:pic>
            <p:nvPicPr>
              <p:cNvPr id="231" name="Image 230">
                <a:extLst>
                  <a:ext uri="{FF2B5EF4-FFF2-40B4-BE49-F238E27FC236}">
                    <a16:creationId xmlns:a16="http://schemas.microsoft.com/office/drawing/2014/main" id="{1F70694C-4149-1B23-2227-C85A8BA5CA65}"/>
                  </a:ext>
                </a:extLst>
              </p:cNvPr>
              <p:cNvPicPr/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18260" y="3031975"/>
                <a:ext cx="2389894" cy="17280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32" name="ZoneTexte 231">
                <a:extLst>
                  <a:ext uri="{FF2B5EF4-FFF2-40B4-BE49-F238E27FC236}">
                    <a16:creationId xmlns:a16="http://schemas.microsoft.com/office/drawing/2014/main" id="{FC4607E0-4A79-8EE5-4F96-74E57D0453B3}"/>
                  </a:ext>
                </a:extLst>
              </p:cNvPr>
              <p:cNvSpPr txBox="1"/>
              <p:nvPr/>
            </p:nvSpPr>
            <p:spPr>
              <a:xfrm>
                <a:off x="6150718" y="4500641"/>
                <a:ext cx="1494418" cy="3808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360000"/>
                <a:r>
                  <a:rPr lang="fr-FR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fr-FR" sz="800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SPS</a:t>
                </a:r>
                <a:r>
                  <a:rPr lang="fr-FR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150°C</a:t>
                </a:r>
              </a:p>
            </p:txBody>
          </p:sp>
        </p:grpSp>
        <p:sp>
          <p:nvSpPr>
            <p:cNvPr id="233" name="ZoneTexte 232">
              <a:extLst>
                <a:ext uri="{FF2B5EF4-FFF2-40B4-BE49-F238E27FC236}">
                  <a16:creationId xmlns:a16="http://schemas.microsoft.com/office/drawing/2014/main" id="{A7C52DB9-5095-4AA4-F837-5BF7A238F041}"/>
                </a:ext>
              </a:extLst>
            </p:cNvPr>
            <p:cNvSpPr txBox="1"/>
            <p:nvPr/>
          </p:nvSpPr>
          <p:spPr>
            <a:xfrm>
              <a:off x="8287699" y="3396319"/>
              <a:ext cx="2635955" cy="280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Cellules</a:t>
              </a:r>
            </a:p>
          </p:txBody>
        </p:sp>
        <p:grpSp>
          <p:nvGrpSpPr>
            <p:cNvPr id="234" name="Groupe 233">
              <a:extLst>
                <a:ext uri="{FF2B5EF4-FFF2-40B4-BE49-F238E27FC236}">
                  <a16:creationId xmlns:a16="http://schemas.microsoft.com/office/drawing/2014/main" id="{AC1F224E-89F5-0790-E77C-350D0042818D}"/>
                </a:ext>
              </a:extLst>
            </p:cNvPr>
            <p:cNvGrpSpPr/>
            <p:nvPr/>
          </p:nvGrpSpPr>
          <p:grpSpPr>
            <a:xfrm>
              <a:off x="8612472" y="3685757"/>
              <a:ext cx="2010932" cy="1009076"/>
              <a:chOff x="8486863" y="3700271"/>
              <a:chExt cx="2010932" cy="1009076"/>
            </a:xfrm>
          </p:grpSpPr>
          <p:pic>
            <p:nvPicPr>
              <p:cNvPr id="235" name="Image 234">
                <a:extLst>
                  <a:ext uri="{FF2B5EF4-FFF2-40B4-BE49-F238E27FC236}">
                    <a16:creationId xmlns:a16="http://schemas.microsoft.com/office/drawing/2014/main" id="{B5A02C59-9AE7-D1C7-F5C2-1865137620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9574373" y="3785924"/>
                <a:ext cx="1009076" cy="837769"/>
              </a:xfrm>
              <a:prstGeom prst="rect">
                <a:avLst/>
              </a:prstGeom>
            </p:spPr>
          </p:pic>
          <p:sp>
            <p:nvSpPr>
              <p:cNvPr id="236" name="ZoneTexte 235">
                <a:extLst>
                  <a:ext uri="{FF2B5EF4-FFF2-40B4-BE49-F238E27FC236}">
                    <a16:creationId xmlns:a16="http://schemas.microsoft.com/office/drawing/2014/main" id="{A78B4707-D969-8307-84D5-1AA87B72047B}"/>
                  </a:ext>
                </a:extLst>
              </p:cNvPr>
              <p:cNvSpPr txBox="1"/>
              <p:nvPr/>
            </p:nvSpPr>
            <p:spPr>
              <a:xfrm>
                <a:off x="8486863" y="4074003"/>
                <a:ext cx="1124673" cy="233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i="1" dirty="0" err="1">
                    <a:highlight>
                      <a:srgbClr val="DDF3FE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Bioimpression</a:t>
                </a:r>
                <a:r>
                  <a:rPr lang="fr-FR" sz="1400" i="1" dirty="0">
                    <a:highlight>
                      <a:srgbClr val="DDF3FE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3D</a:t>
                </a:r>
              </a:p>
            </p:txBody>
          </p:sp>
        </p:grpSp>
        <p:grpSp>
          <p:nvGrpSpPr>
            <p:cNvPr id="237" name="Groupe 236">
              <a:extLst>
                <a:ext uri="{FF2B5EF4-FFF2-40B4-BE49-F238E27FC236}">
                  <a16:creationId xmlns:a16="http://schemas.microsoft.com/office/drawing/2014/main" id="{0CED6924-4680-6013-1C81-BA30F7282BCF}"/>
                </a:ext>
              </a:extLst>
            </p:cNvPr>
            <p:cNvGrpSpPr/>
            <p:nvPr/>
          </p:nvGrpSpPr>
          <p:grpSpPr>
            <a:xfrm>
              <a:off x="4212391" y="5873762"/>
              <a:ext cx="2294651" cy="1004953"/>
              <a:chOff x="4349635" y="5863896"/>
              <a:chExt cx="2294651" cy="1004953"/>
            </a:xfrm>
          </p:grpSpPr>
          <p:cxnSp>
            <p:nvCxnSpPr>
              <p:cNvPr id="238" name="Connecteur droit 237">
                <a:extLst>
                  <a:ext uri="{FF2B5EF4-FFF2-40B4-BE49-F238E27FC236}">
                    <a16:creationId xmlns:a16="http://schemas.microsoft.com/office/drawing/2014/main" id="{93F88DDB-AA43-FB7B-0DDC-C1C0E0E90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4286" y="5863896"/>
                <a:ext cx="0" cy="962005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9" name="Image 238">
                <a:extLst>
                  <a:ext uri="{FF2B5EF4-FFF2-40B4-BE49-F238E27FC236}">
                    <a16:creationId xmlns:a16="http://schemas.microsoft.com/office/drawing/2014/main" id="{FCA851FD-F5E7-242D-E349-FC415F8CA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14472" y="6072750"/>
                <a:ext cx="568162" cy="631732"/>
              </a:xfrm>
              <a:prstGeom prst="rect">
                <a:avLst/>
              </a:prstGeom>
            </p:spPr>
          </p:pic>
          <p:pic>
            <p:nvPicPr>
              <p:cNvPr id="240" name="Image 239">
                <a:extLst>
                  <a:ext uri="{FF2B5EF4-FFF2-40B4-BE49-F238E27FC236}">
                    <a16:creationId xmlns:a16="http://schemas.microsoft.com/office/drawing/2014/main" id="{1A7A455F-A42B-A0DE-3153-C1220A4AE4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24146" y="6057471"/>
                <a:ext cx="783711" cy="646647"/>
              </a:xfrm>
              <a:prstGeom prst="rect">
                <a:avLst/>
              </a:prstGeom>
            </p:spPr>
          </p:pic>
          <p:sp>
            <p:nvSpPr>
              <p:cNvPr id="241" name="ZoneTexte 240">
                <a:extLst>
                  <a:ext uri="{FF2B5EF4-FFF2-40B4-BE49-F238E27FC236}">
                    <a16:creationId xmlns:a16="http://schemas.microsoft.com/office/drawing/2014/main" id="{7ED22EC0-8763-4911-FC78-67291AA22A31}"/>
                  </a:ext>
                </a:extLst>
              </p:cNvPr>
              <p:cNvSpPr txBox="1"/>
              <p:nvPr/>
            </p:nvSpPr>
            <p:spPr>
              <a:xfrm>
                <a:off x="4558601" y="5902642"/>
                <a:ext cx="568162" cy="198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SHG</a:t>
                </a:r>
                <a:endParaRPr lang="fr-FR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2" name="ZoneTexte 241">
                <a:extLst>
                  <a:ext uri="{FF2B5EF4-FFF2-40B4-BE49-F238E27FC236}">
                    <a16:creationId xmlns:a16="http://schemas.microsoft.com/office/drawing/2014/main" id="{7D67C184-50ED-FB98-085C-4776A73E6588}"/>
                  </a:ext>
                </a:extLst>
              </p:cNvPr>
              <p:cNvSpPr txBox="1"/>
              <p:nvPr/>
            </p:nvSpPr>
            <p:spPr>
              <a:xfrm>
                <a:off x="5149121" y="5902642"/>
                <a:ext cx="769988" cy="198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CARS</a:t>
                </a:r>
                <a:endParaRPr lang="fr-FR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3" name="ZoneTexte 242">
                <a:extLst>
                  <a:ext uri="{FF2B5EF4-FFF2-40B4-BE49-F238E27FC236}">
                    <a16:creationId xmlns:a16="http://schemas.microsoft.com/office/drawing/2014/main" id="{4B63CA40-2E39-DD65-C077-6D52E7A23B2F}"/>
                  </a:ext>
                </a:extLst>
              </p:cNvPr>
              <p:cNvSpPr txBox="1"/>
              <p:nvPr/>
            </p:nvSpPr>
            <p:spPr>
              <a:xfrm>
                <a:off x="4981644" y="6670191"/>
                <a:ext cx="1069523" cy="198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Cellules</a:t>
                </a:r>
                <a:endParaRPr lang="fr-FR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44" name="Groupe 243">
                <a:extLst>
                  <a:ext uri="{FF2B5EF4-FFF2-40B4-BE49-F238E27FC236}">
                    <a16:creationId xmlns:a16="http://schemas.microsoft.com/office/drawing/2014/main" id="{A3F0224C-D0F7-8913-136E-9FE3005965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18728" y="6463565"/>
                <a:ext cx="677364" cy="319320"/>
                <a:chOff x="2627784" y="292106"/>
                <a:chExt cx="1316646" cy="620688"/>
              </a:xfrm>
              <a:effectLst/>
            </p:grpSpPr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930E3C37-3D15-EF3E-2533-D6A69A0384DD}"/>
                    </a:ext>
                  </a:extLst>
                </p:cNvPr>
                <p:cNvSpPr/>
                <p:nvPr/>
              </p:nvSpPr>
              <p:spPr>
                <a:xfrm>
                  <a:off x="2627784" y="292106"/>
                  <a:ext cx="1316646" cy="6206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/>
                </a:p>
              </p:txBody>
            </p:sp>
            <p:pic>
              <p:nvPicPr>
                <p:cNvPr id="248" name="Picture 8">
                  <a:extLst>
                    <a:ext uri="{FF2B5EF4-FFF2-40B4-BE49-F238E27FC236}">
                      <a16:creationId xmlns:a16="http://schemas.microsoft.com/office/drawing/2014/main" id="{7637B247-65BC-CC01-2448-1AAAD4EF4B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3193" y="386460"/>
                  <a:ext cx="1165828" cy="431981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</p:grpSp>
          <p:pic>
            <p:nvPicPr>
              <p:cNvPr id="245" name="Picture 4" descr=" ">
                <a:extLst>
                  <a:ext uri="{FF2B5EF4-FFF2-40B4-BE49-F238E27FC236}">
                    <a16:creationId xmlns:a16="http://schemas.microsoft.com/office/drawing/2014/main" id="{E74ED08B-A6AD-3668-A023-E34B06539E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6918" y="6023754"/>
                <a:ext cx="391189" cy="409384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6" name="ZoneTexte 245">
                <a:extLst>
                  <a:ext uri="{FF2B5EF4-FFF2-40B4-BE49-F238E27FC236}">
                    <a16:creationId xmlns:a16="http://schemas.microsoft.com/office/drawing/2014/main" id="{0597FBB5-382D-6654-5F8C-348255CE8408}"/>
                  </a:ext>
                </a:extLst>
              </p:cNvPr>
              <p:cNvSpPr txBox="1"/>
              <p:nvPr/>
            </p:nvSpPr>
            <p:spPr>
              <a:xfrm>
                <a:off x="4349635" y="6670191"/>
                <a:ext cx="857966" cy="198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Collagène I</a:t>
                </a:r>
                <a:endParaRPr lang="fr-FR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49" name="Image 248" descr="Une image contenant Caractère coloré, Graphique, capture d’écran, cercle&#10;&#10;Description générée automatiquement">
              <a:extLst>
                <a:ext uri="{FF2B5EF4-FFF2-40B4-BE49-F238E27FC236}">
                  <a16:creationId xmlns:a16="http://schemas.microsoft.com/office/drawing/2014/main" id="{965E422F-4EDE-C736-DE9B-57C9DDDF7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341" y="5968433"/>
              <a:ext cx="2691715" cy="661585"/>
            </a:xfrm>
            <a:prstGeom prst="rect">
              <a:avLst/>
            </a:prstGeom>
          </p:spPr>
        </p:pic>
        <p:sp>
          <p:nvSpPr>
            <p:cNvPr id="250" name="ZoneTexte 249">
              <a:extLst>
                <a:ext uri="{FF2B5EF4-FFF2-40B4-BE49-F238E27FC236}">
                  <a16:creationId xmlns:a16="http://schemas.microsoft.com/office/drawing/2014/main" id="{2177627E-93AB-0E8E-6580-994A825B9409}"/>
                </a:ext>
              </a:extLst>
            </p:cNvPr>
            <p:cNvSpPr txBox="1"/>
            <p:nvPr/>
          </p:nvSpPr>
          <p:spPr>
            <a:xfrm>
              <a:off x="-161318" y="6630018"/>
              <a:ext cx="4011686" cy="233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Colonisation des macropores (cellules, vaisseaux sanguins)</a:t>
              </a:r>
              <a:endParaRPr lang="fr-FR" sz="28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1" name="Image 250" descr="Une image contenant pluie, assis&#10;&#10;Description générée automatiquement">
              <a:extLst>
                <a:ext uri="{FF2B5EF4-FFF2-40B4-BE49-F238E27FC236}">
                  <a16:creationId xmlns:a16="http://schemas.microsoft.com/office/drawing/2014/main" id="{02D80B68-01FA-7A95-2C3A-79B60A673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1672" y="5189355"/>
              <a:ext cx="893897" cy="760981"/>
            </a:xfrm>
            <a:prstGeom prst="rect">
              <a:avLst/>
            </a:prstGeom>
          </p:spPr>
        </p:pic>
        <p:sp>
          <p:nvSpPr>
            <p:cNvPr id="252" name="ZoneTexte 251">
              <a:extLst>
                <a:ext uri="{FF2B5EF4-FFF2-40B4-BE49-F238E27FC236}">
                  <a16:creationId xmlns:a16="http://schemas.microsoft.com/office/drawing/2014/main" id="{71431D9D-D9BD-66B4-FA70-7F5B06B245BA}"/>
                </a:ext>
              </a:extLst>
            </p:cNvPr>
            <p:cNvSpPr txBox="1"/>
            <p:nvPr/>
          </p:nvSpPr>
          <p:spPr>
            <a:xfrm>
              <a:off x="9112592" y="5375923"/>
              <a:ext cx="602931" cy="280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9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fr-FR" sz="9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  <a:p>
              <a:pPr algn="ctr"/>
              <a:r>
                <a:rPr lang="fr-FR" sz="9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endothéliale</a:t>
              </a:r>
            </a:p>
          </p:txBody>
        </p:sp>
        <p:sp>
          <p:nvSpPr>
            <p:cNvPr id="253" name="ZoneTexte 252">
              <a:extLst>
                <a:ext uri="{FF2B5EF4-FFF2-40B4-BE49-F238E27FC236}">
                  <a16:creationId xmlns:a16="http://schemas.microsoft.com/office/drawing/2014/main" id="{A13772B8-7208-90FF-595F-3676EC9C76E2}"/>
                </a:ext>
              </a:extLst>
            </p:cNvPr>
            <p:cNvSpPr txBox="1"/>
            <p:nvPr/>
          </p:nvSpPr>
          <p:spPr>
            <a:xfrm>
              <a:off x="8823520" y="5148706"/>
              <a:ext cx="644022" cy="175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fr-FR" sz="9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osseuses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054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675A7-A6DE-CE71-0785-BFE7DF86B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CA97720B-5C51-90FF-CAE2-5AA653FEDEB0}"/>
              </a:ext>
            </a:extLst>
          </p:cNvPr>
          <p:cNvGrpSpPr/>
          <p:nvPr/>
        </p:nvGrpSpPr>
        <p:grpSpPr>
          <a:xfrm>
            <a:off x="1197979" y="0"/>
            <a:ext cx="16175621" cy="9079507"/>
            <a:chOff x="-402221" y="-15976"/>
            <a:chExt cx="12565193" cy="689469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56CC6CE-45DA-E51E-535E-60EB207178B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39484" y="3169233"/>
              <a:ext cx="876168" cy="846039"/>
            </a:xfrm>
            <a:prstGeom prst="rect">
              <a:avLst/>
            </a:prstGeom>
            <a:noFill/>
          </p:spPr>
        </p:pic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C8BC4EE7-D77D-ABA0-DFB9-2BC1DA994AA3}"/>
                </a:ext>
              </a:extLst>
            </p:cNvPr>
            <p:cNvCxnSpPr>
              <a:cxnSpLocks/>
            </p:cNvCxnSpPr>
            <p:nvPr/>
          </p:nvCxnSpPr>
          <p:spPr>
            <a:xfrm>
              <a:off x="6051078" y="1559012"/>
              <a:ext cx="0" cy="2551651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lèche vers la droite 16">
              <a:extLst>
                <a:ext uri="{FF2B5EF4-FFF2-40B4-BE49-F238E27FC236}">
                  <a16:creationId xmlns:a16="http://schemas.microsoft.com/office/drawing/2014/main" id="{7FF1E25A-BE30-69C0-383D-52D650340063}"/>
                </a:ext>
              </a:extLst>
            </p:cNvPr>
            <p:cNvSpPr/>
            <p:nvPr/>
          </p:nvSpPr>
          <p:spPr>
            <a:xfrm>
              <a:off x="1" y="83809"/>
              <a:ext cx="11448458" cy="836674"/>
            </a:xfrm>
            <a:prstGeom prst="rightArrow">
              <a:avLst>
                <a:gd name="adj1" fmla="val 50000"/>
                <a:gd name="adj2" fmla="val 51503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Des concepts à l’utilisation clinique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69616B3-02FE-9AA2-176C-84D3B0127272}"/>
                </a:ext>
              </a:extLst>
            </p:cNvPr>
            <p:cNvSpPr txBox="1"/>
            <p:nvPr/>
          </p:nvSpPr>
          <p:spPr>
            <a:xfrm>
              <a:off x="920442" y="-15976"/>
              <a:ext cx="8100886" cy="3505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Biocéramiques : </a:t>
              </a:r>
              <a:r>
                <a:rPr lang="fr-FR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céramiques phosphocalciques pour l’ingénierie des tissus osseux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A20B2A-4EDB-F7D6-8E6E-4819AC195FEC}"/>
                </a:ext>
              </a:extLst>
            </p:cNvPr>
            <p:cNvSpPr/>
            <p:nvPr/>
          </p:nvSpPr>
          <p:spPr>
            <a:xfrm>
              <a:off x="6070439" y="1174368"/>
              <a:ext cx="2268082" cy="366701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Frittage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EA2364-D22C-D262-EB22-5F7B99343340}"/>
                </a:ext>
              </a:extLst>
            </p:cNvPr>
            <p:cNvSpPr/>
            <p:nvPr/>
          </p:nvSpPr>
          <p:spPr>
            <a:xfrm>
              <a:off x="2102455" y="778966"/>
              <a:ext cx="6325502" cy="369332"/>
            </a:xfrm>
            <a:prstGeom prst="rect">
              <a:avLst/>
            </a:prstGeom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59000">
                  <a:schemeClr val="tx1">
                    <a:lumMod val="65000"/>
                    <a:lumOff val="35000"/>
                  </a:schemeClr>
                </a:gs>
                <a:gs pos="71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Design physique</a:t>
              </a:r>
            </a:p>
          </p:txBody>
        </p: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E3FEF4A5-13FD-0DA6-CE6A-B517AD3EC195}"/>
                </a:ext>
              </a:extLst>
            </p:cNvPr>
            <p:cNvGrpSpPr/>
            <p:nvPr/>
          </p:nvGrpSpPr>
          <p:grpSpPr>
            <a:xfrm>
              <a:off x="8803224" y="2318488"/>
              <a:ext cx="936952" cy="756650"/>
              <a:chOff x="2649840" y="4053386"/>
              <a:chExt cx="1002324" cy="809442"/>
            </a:xfrm>
          </p:grpSpPr>
          <p:grpSp>
            <p:nvGrpSpPr>
              <p:cNvPr id="336" name="Groupe 335">
                <a:extLst>
                  <a:ext uri="{FF2B5EF4-FFF2-40B4-BE49-F238E27FC236}">
                    <a16:creationId xmlns:a16="http://schemas.microsoft.com/office/drawing/2014/main" id="{BD2539DA-48CF-EA57-20C3-C62030D18EF4}"/>
                  </a:ext>
                </a:extLst>
              </p:cNvPr>
              <p:cNvGrpSpPr/>
              <p:nvPr/>
            </p:nvGrpSpPr>
            <p:grpSpPr>
              <a:xfrm>
                <a:off x="2649840" y="4053386"/>
                <a:ext cx="1002324" cy="809442"/>
                <a:chOff x="4824549" y="4075611"/>
                <a:chExt cx="1002324" cy="809442"/>
              </a:xfrm>
              <a:solidFill>
                <a:schemeClr val="bg1"/>
              </a:solidFill>
            </p:grpSpPr>
            <p:sp>
              <p:nvSpPr>
                <p:cNvPr id="371" name="Rectangle 370">
                  <a:extLst>
                    <a:ext uri="{FF2B5EF4-FFF2-40B4-BE49-F238E27FC236}">
                      <a16:creationId xmlns:a16="http://schemas.microsoft.com/office/drawing/2014/main" id="{9E51D7AB-27F6-779D-407A-AB6FCFE9CA2A}"/>
                    </a:ext>
                  </a:extLst>
                </p:cNvPr>
                <p:cNvSpPr/>
                <p:nvPr/>
              </p:nvSpPr>
              <p:spPr>
                <a:xfrm>
                  <a:off x="4824549" y="4075611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2" name="Ellipse 371">
                  <a:extLst>
                    <a:ext uri="{FF2B5EF4-FFF2-40B4-BE49-F238E27FC236}">
                      <a16:creationId xmlns:a16="http://schemas.microsoft.com/office/drawing/2014/main" id="{44EE90B7-96EA-199A-07A8-D566B5339C72}"/>
                    </a:ext>
                  </a:extLst>
                </p:cNvPr>
                <p:cNvSpPr/>
                <p:nvPr/>
              </p:nvSpPr>
              <p:spPr>
                <a:xfrm>
                  <a:off x="4915918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3" name="Ellipse 372">
                  <a:extLst>
                    <a:ext uri="{FF2B5EF4-FFF2-40B4-BE49-F238E27FC236}">
                      <a16:creationId xmlns:a16="http://schemas.microsoft.com/office/drawing/2014/main" id="{F8A5F206-444A-A260-191A-4CE396E6BE08}"/>
                    </a:ext>
                  </a:extLst>
                </p:cNvPr>
                <p:cNvSpPr/>
                <p:nvPr/>
              </p:nvSpPr>
              <p:spPr>
                <a:xfrm>
                  <a:off x="5098656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4" name="Ellipse 373">
                  <a:extLst>
                    <a:ext uri="{FF2B5EF4-FFF2-40B4-BE49-F238E27FC236}">
                      <a16:creationId xmlns:a16="http://schemas.microsoft.com/office/drawing/2014/main" id="{64EABAB5-FF99-1642-6D63-C284052DA916}"/>
                    </a:ext>
                  </a:extLst>
                </p:cNvPr>
                <p:cNvSpPr/>
                <p:nvPr/>
              </p:nvSpPr>
              <p:spPr>
                <a:xfrm>
                  <a:off x="5281394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5" name="Ellipse 374">
                  <a:extLst>
                    <a:ext uri="{FF2B5EF4-FFF2-40B4-BE49-F238E27FC236}">
                      <a16:creationId xmlns:a16="http://schemas.microsoft.com/office/drawing/2014/main" id="{43B005DB-FBE9-363B-A3BD-0609B1712325}"/>
                    </a:ext>
                  </a:extLst>
                </p:cNvPr>
                <p:cNvSpPr/>
                <p:nvPr/>
              </p:nvSpPr>
              <p:spPr>
                <a:xfrm>
                  <a:off x="5464132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6" name="Ellipse 375">
                  <a:extLst>
                    <a:ext uri="{FF2B5EF4-FFF2-40B4-BE49-F238E27FC236}">
                      <a16:creationId xmlns:a16="http://schemas.microsoft.com/office/drawing/2014/main" id="{3D083BE7-42EF-A2C1-6568-660DA3852625}"/>
                    </a:ext>
                  </a:extLst>
                </p:cNvPr>
                <p:cNvSpPr/>
                <p:nvPr/>
              </p:nvSpPr>
              <p:spPr>
                <a:xfrm>
                  <a:off x="5646874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7" name="Rectangle 376">
                  <a:extLst>
                    <a:ext uri="{FF2B5EF4-FFF2-40B4-BE49-F238E27FC236}">
                      <a16:creationId xmlns:a16="http://schemas.microsoft.com/office/drawing/2014/main" id="{412FFE85-A017-5CEC-05B1-831D14CC3B57}"/>
                    </a:ext>
                  </a:extLst>
                </p:cNvPr>
                <p:cNvSpPr/>
                <p:nvPr/>
              </p:nvSpPr>
              <p:spPr>
                <a:xfrm>
                  <a:off x="4824549" y="4256200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8" name="Ellipse 377">
                  <a:extLst>
                    <a:ext uri="{FF2B5EF4-FFF2-40B4-BE49-F238E27FC236}">
                      <a16:creationId xmlns:a16="http://schemas.microsoft.com/office/drawing/2014/main" id="{14BD5732-F49F-42B3-7978-ACAAECF527B3}"/>
                    </a:ext>
                  </a:extLst>
                </p:cNvPr>
                <p:cNvSpPr/>
                <p:nvPr/>
              </p:nvSpPr>
              <p:spPr>
                <a:xfrm>
                  <a:off x="4915918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9" name="Ellipse 378">
                  <a:extLst>
                    <a:ext uri="{FF2B5EF4-FFF2-40B4-BE49-F238E27FC236}">
                      <a16:creationId xmlns:a16="http://schemas.microsoft.com/office/drawing/2014/main" id="{A926D738-A608-CF60-84E3-90D8463A82E1}"/>
                    </a:ext>
                  </a:extLst>
                </p:cNvPr>
                <p:cNvSpPr/>
                <p:nvPr/>
              </p:nvSpPr>
              <p:spPr>
                <a:xfrm>
                  <a:off x="5098656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0" name="Ellipse 379">
                  <a:extLst>
                    <a:ext uri="{FF2B5EF4-FFF2-40B4-BE49-F238E27FC236}">
                      <a16:creationId xmlns:a16="http://schemas.microsoft.com/office/drawing/2014/main" id="{BA249373-FCA0-5BC9-DCF2-635CF5DA69E6}"/>
                    </a:ext>
                  </a:extLst>
                </p:cNvPr>
                <p:cNvSpPr/>
                <p:nvPr/>
              </p:nvSpPr>
              <p:spPr>
                <a:xfrm>
                  <a:off x="5281394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1" name="Ellipse 380">
                  <a:extLst>
                    <a:ext uri="{FF2B5EF4-FFF2-40B4-BE49-F238E27FC236}">
                      <a16:creationId xmlns:a16="http://schemas.microsoft.com/office/drawing/2014/main" id="{2A09C6F9-8C23-8A1F-FC08-2B3636720F0A}"/>
                    </a:ext>
                  </a:extLst>
                </p:cNvPr>
                <p:cNvSpPr/>
                <p:nvPr/>
              </p:nvSpPr>
              <p:spPr>
                <a:xfrm>
                  <a:off x="5464132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2" name="Ellipse 381">
                  <a:extLst>
                    <a:ext uri="{FF2B5EF4-FFF2-40B4-BE49-F238E27FC236}">
                      <a16:creationId xmlns:a16="http://schemas.microsoft.com/office/drawing/2014/main" id="{EC686605-E5E0-190F-31B4-4D4837E30B91}"/>
                    </a:ext>
                  </a:extLst>
                </p:cNvPr>
                <p:cNvSpPr/>
                <p:nvPr/>
              </p:nvSpPr>
              <p:spPr>
                <a:xfrm>
                  <a:off x="5646874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3" name="Rectangle 382">
                  <a:extLst>
                    <a:ext uri="{FF2B5EF4-FFF2-40B4-BE49-F238E27FC236}">
                      <a16:creationId xmlns:a16="http://schemas.microsoft.com/office/drawing/2014/main" id="{4E4107D6-EB9C-8DEB-6B1E-CBB90C2C6E71}"/>
                    </a:ext>
                  </a:extLst>
                </p:cNvPr>
                <p:cNvSpPr/>
                <p:nvPr/>
              </p:nvSpPr>
              <p:spPr>
                <a:xfrm>
                  <a:off x="4824549" y="4436789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4" name="Ellipse 383">
                  <a:extLst>
                    <a:ext uri="{FF2B5EF4-FFF2-40B4-BE49-F238E27FC236}">
                      <a16:creationId xmlns:a16="http://schemas.microsoft.com/office/drawing/2014/main" id="{4ABE407C-F24E-9D6F-68DB-D9A7AAC79941}"/>
                    </a:ext>
                  </a:extLst>
                </p:cNvPr>
                <p:cNvSpPr/>
                <p:nvPr/>
              </p:nvSpPr>
              <p:spPr>
                <a:xfrm>
                  <a:off x="4915918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5" name="Ellipse 384">
                  <a:extLst>
                    <a:ext uri="{FF2B5EF4-FFF2-40B4-BE49-F238E27FC236}">
                      <a16:creationId xmlns:a16="http://schemas.microsoft.com/office/drawing/2014/main" id="{A280B3A8-D1E3-E98C-3B80-8A5B6F23204D}"/>
                    </a:ext>
                  </a:extLst>
                </p:cNvPr>
                <p:cNvSpPr/>
                <p:nvPr/>
              </p:nvSpPr>
              <p:spPr>
                <a:xfrm>
                  <a:off x="5098656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6" name="Ellipse 385">
                  <a:extLst>
                    <a:ext uri="{FF2B5EF4-FFF2-40B4-BE49-F238E27FC236}">
                      <a16:creationId xmlns:a16="http://schemas.microsoft.com/office/drawing/2014/main" id="{1CD09F65-25B4-8201-C92E-003442C789EF}"/>
                    </a:ext>
                  </a:extLst>
                </p:cNvPr>
                <p:cNvSpPr/>
                <p:nvPr/>
              </p:nvSpPr>
              <p:spPr>
                <a:xfrm>
                  <a:off x="5281394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7" name="Ellipse 386">
                  <a:extLst>
                    <a:ext uri="{FF2B5EF4-FFF2-40B4-BE49-F238E27FC236}">
                      <a16:creationId xmlns:a16="http://schemas.microsoft.com/office/drawing/2014/main" id="{3032B453-B80D-DD0F-A810-8137D221EEA0}"/>
                    </a:ext>
                  </a:extLst>
                </p:cNvPr>
                <p:cNvSpPr/>
                <p:nvPr/>
              </p:nvSpPr>
              <p:spPr>
                <a:xfrm>
                  <a:off x="5464132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8" name="Ellipse 387">
                  <a:extLst>
                    <a:ext uri="{FF2B5EF4-FFF2-40B4-BE49-F238E27FC236}">
                      <a16:creationId xmlns:a16="http://schemas.microsoft.com/office/drawing/2014/main" id="{D2872EE6-BA08-6324-3E7E-6F5745A05C81}"/>
                    </a:ext>
                  </a:extLst>
                </p:cNvPr>
                <p:cNvSpPr/>
                <p:nvPr/>
              </p:nvSpPr>
              <p:spPr>
                <a:xfrm>
                  <a:off x="5646874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9" name="Rectangle 388">
                  <a:extLst>
                    <a:ext uri="{FF2B5EF4-FFF2-40B4-BE49-F238E27FC236}">
                      <a16:creationId xmlns:a16="http://schemas.microsoft.com/office/drawing/2014/main" id="{A89A2F05-F061-D55C-363C-8CDDBEA0E16D}"/>
                    </a:ext>
                  </a:extLst>
                </p:cNvPr>
                <p:cNvSpPr/>
                <p:nvPr/>
              </p:nvSpPr>
              <p:spPr>
                <a:xfrm>
                  <a:off x="4824549" y="4617378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0" name="Ellipse 389">
                  <a:extLst>
                    <a:ext uri="{FF2B5EF4-FFF2-40B4-BE49-F238E27FC236}">
                      <a16:creationId xmlns:a16="http://schemas.microsoft.com/office/drawing/2014/main" id="{34FE3999-9C84-6323-52AA-790AB8531519}"/>
                    </a:ext>
                  </a:extLst>
                </p:cNvPr>
                <p:cNvSpPr/>
                <p:nvPr/>
              </p:nvSpPr>
              <p:spPr>
                <a:xfrm>
                  <a:off x="4915918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1" name="Ellipse 390">
                  <a:extLst>
                    <a:ext uri="{FF2B5EF4-FFF2-40B4-BE49-F238E27FC236}">
                      <a16:creationId xmlns:a16="http://schemas.microsoft.com/office/drawing/2014/main" id="{532E055D-AD2B-EB79-D07F-5F0DD24473DD}"/>
                    </a:ext>
                  </a:extLst>
                </p:cNvPr>
                <p:cNvSpPr/>
                <p:nvPr/>
              </p:nvSpPr>
              <p:spPr>
                <a:xfrm>
                  <a:off x="5098656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2" name="Ellipse 391">
                  <a:extLst>
                    <a:ext uri="{FF2B5EF4-FFF2-40B4-BE49-F238E27FC236}">
                      <a16:creationId xmlns:a16="http://schemas.microsoft.com/office/drawing/2014/main" id="{B24CB1B7-C044-72D0-8F8E-F7D14505D171}"/>
                    </a:ext>
                  </a:extLst>
                </p:cNvPr>
                <p:cNvSpPr/>
                <p:nvPr/>
              </p:nvSpPr>
              <p:spPr>
                <a:xfrm>
                  <a:off x="5281394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3" name="Ellipse 392">
                  <a:extLst>
                    <a:ext uri="{FF2B5EF4-FFF2-40B4-BE49-F238E27FC236}">
                      <a16:creationId xmlns:a16="http://schemas.microsoft.com/office/drawing/2014/main" id="{CBAB8B91-561D-1C56-B68B-30F2F890377E}"/>
                    </a:ext>
                  </a:extLst>
                </p:cNvPr>
                <p:cNvSpPr/>
                <p:nvPr/>
              </p:nvSpPr>
              <p:spPr>
                <a:xfrm>
                  <a:off x="5464132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4" name="Ellipse 393">
                  <a:extLst>
                    <a:ext uri="{FF2B5EF4-FFF2-40B4-BE49-F238E27FC236}">
                      <a16:creationId xmlns:a16="http://schemas.microsoft.com/office/drawing/2014/main" id="{51F19463-7CFB-B73A-2C39-4C121B2C2428}"/>
                    </a:ext>
                  </a:extLst>
                </p:cNvPr>
                <p:cNvSpPr/>
                <p:nvPr/>
              </p:nvSpPr>
              <p:spPr>
                <a:xfrm>
                  <a:off x="5646874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5" name="Rectangle 394">
                  <a:extLst>
                    <a:ext uri="{FF2B5EF4-FFF2-40B4-BE49-F238E27FC236}">
                      <a16:creationId xmlns:a16="http://schemas.microsoft.com/office/drawing/2014/main" id="{3849C7D3-6021-D39C-FE1E-0FA87052AA94}"/>
                    </a:ext>
                  </a:extLst>
                </p:cNvPr>
                <p:cNvSpPr/>
                <p:nvPr/>
              </p:nvSpPr>
              <p:spPr>
                <a:xfrm>
                  <a:off x="4824549" y="4797967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7" name="Groupe 336">
                <a:extLst>
                  <a:ext uri="{FF2B5EF4-FFF2-40B4-BE49-F238E27FC236}">
                    <a16:creationId xmlns:a16="http://schemas.microsoft.com/office/drawing/2014/main" id="{0BCCA88A-90F6-DC2B-A5CA-2A406AE965CE}"/>
                  </a:ext>
                </a:extLst>
              </p:cNvPr>
              <p:cNvGrpSpPr/>
              <p:nvPr/>
            </p:nvGrpSpPr>
            <p:grpSpPr>
              <a:xfrm>
                <a:off x="2649840" y="4053386"/>
                <a:ext cx="1002324" cy="809442"/>
                <a:chOff x="4824549" y="4075611"/>
                <a:chExt cx="1002324" cy="809442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346" name="Rectangle 345">
                  <a:extLst>
                    <a:ext uri="{FF2B5EF4-FFF2-40B4-BE49-F238E27FC236}">
                      <a16:creationId xmlns:a16="http://schemas.microsoft.com/office/drawing/2014/main" id="{2C9AAF9F-4F16-33D5-2DA5-E039D65809C9}"/>
                    </a:ext>
                  </a:extLst>
                </p:cNvPr>
                <p:cNvSpPr/>
                <p:nvPr/>
              </p:nvSpPr>
              <p:spPr>
                <a:xfrm>
                  <a:off x="4824549" y="4075611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7" name="Ellipse 346">
                  <a:extLst>
                    <a:ext uri="{FF2B5EF4-FFF2-40B4-BE49-F238E27FC236}">
                      <a16:creationId xmlns:a16="http://schemas.microsoft.com/office/drawing/2014/main" id="{3AF35FA2-68A1-5149-6DB4-80BC21E85812}"/>
                    </a:ext>
                  </a:extLst>
                </p:cNvPr>
                <p:cNvSpPr/>
                <p:nvPr/>
              </p:nvSpPr>
              <p:spPr>
                <a:xfrm>
                  <a:off x="4915918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8" name="Ellipse 347">
                  <a:extLst>
                    <a:ext uri="{FF2B5EF4-FFF2-40B4-BE49-F238E27FC236}">
                      <a16:creationId xmlns:a16="http://schemas.microsoft.com/office/drawing/2014/main" id="{24566076-82EC-55CD-91F5-90896541408D}"/>
                    </a:ext>
                  </a:extLst>
                </p:cNvPr>
                <p:cNvSpPr/>
                <p:nvPr/>
              </p:nvSpPr>
              <p:spPr>
                <a:xfrm>
                  <a:off x="5098656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9" name="Ellipse 348">
                  <a:extLst>
                    <a:ext uri="{FF2B5EF4-FFF2-40B4-BE49-F238E27FC236}">
                      <a16:creationId xmlns:a16="http://schemas.microsoft.com/office/drawing/2014/main" id="{3FE3E346-2A9D-D0DD-0146-A15E0B02AA12}"/>
                    </a:ext>
                  </a:extLst>
                </p:cNvPr>
                <p:cNvSpPr/>
                <p:nvPr/>
              </p:nvSpPr>
              <p:spPr>
                <a:xfrm>
                  <a:off x="5281394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0" name="Ellipse 349">
                  <a:extLst>
                    <a:ext uri="{FF2B5EF4-FFF2-40B4-BE49-F238E27FC236}">
                      <a16:creationId xmlns:a16="http://schemas.microsoft.com/office/drawing/2014/main" id="{EC36FFDF-277C-F294-FF0B-16167BC5836F}"/>
                    </a:ext>
                  </a:extLst>
                </p:cNvPr>
                <p:cNvSpPr/>
                <p:nvPr/>
              </p:nvSpPr>
              <p:spPr>
                <a:xfrm>
                  <a:off x="5464132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1" name="Ellipse 350">
                  <a:extLst>
                    <a:ext uri="{FF2B5EF4-FFF2-40B4-BE49-F238E27FC236}">
                      <a16:creationId xmlns:a16="http://schemas.microsoft.com/office/drawing/2014/main" id="{7C495F53-272E-E363-A4E6-973B0078D417}"/>
                    </a:ext>
                  </a:extLst>
                </p:cNvPr>
                <p:cNvSpPr/>
                <p:nvPr/>
              </p:nvSpPr>
              <p:spPr>
                <a:xfrm>
                  <a:off x="5646874" y="4164284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3BED9544-403F-6876-4C7F-CB8E1324B7A6}"/>
                    </a:ext>
                  </a:extLst>
                </p:cNvPr>
                <p:cNvSpPr/>
                <p:nvPr/>
              </p:nvSpPr>
              <p:spPr>
                <a:xfrm>
                  <a:off x="4824549" y="4256200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3" name="Ellipse 352">
                  <a:extLst>
                    <a:ext uri="{FF2B5EF4-FFF2-40B4-BE49-F238E27FC236}">
                      <a16:creationId xmlns:a16="http://schemas.microsoft.com/office/drawing/2014/main" id="{ACDF77F2-0AAF-BEFD-710D-0C55AF19BA37}"/>
                    </a:ext>
                  </a:extLst>
                </p:cNvPr>
                <p:cNvSpPr/>
                <p:nvPr/>
              </p:nvSpPr>
              <p:spPr>
                <a:xfrm>
                  <a:off x="4915918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4" name="Ellipse 353">
                  <a:extLst>
                    <a:ext uri="{FF2B5EF4-FFF2-40B4-BE49-F238E27FC236}">
                      <a16:creationId xmlns:a16="http://schemas.microsoft.com/office/drawing/2014/main" id="{59AADD43-F13B-1FFE-8DCA-9A5A2719151D}"/>
                    </a:ext>
                  </a:extLst>
                </p:cNvPr>
                <p:cNvSpPr/>
                <p:nvPr/>
              </p:nvSpPr>
              <p:spPr>
                <a:xfrm>
                  <a:off x="5098656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5" name="Ellipse 354">
                  <a:extLst>
                    <a:ext uri="{FF2B5EF4-FFF2-40B4-BE49-F238E27FC236}">
                      <a16:creationId xmlns:a16="http://schemas.microsoft.com/office/drawing/2014/main" id="{C38A8910-B051-DB62-2503-6101FED75A03}"/>
                    </a:ext>
                  </a:extLst>
                </p:cNvPr>
                <p:cNvSpPr/>
                <p:nvPr/>
              </p:nvSpPr>
              <p:spPr>
                <a:xfrm>
                  <a:off x="5281394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6" name="Ellipse 355">
                  <a:extLst>
                    <a:ext uri="{FF2B5EF4-FFF2-40B4-BE49-F238E27FC236}">
                      <a16:creationId xmlns:a16="http://schemas.microsoft.com/office/drawing/2014/main" id="{A6DECD62-21DE-AB4E-C970-7F9DF104C411}"/>
                    </a:ext>
                  </a:extLst>
                </p:cNvPr>
                <p:cNvSpPr/>
                <p:nvPr/>
              </p:nvSpPr>
              <p:spPr>
                <a:xfrm>
                  <a:off x="5464132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7" name="Ellipse 356">
                  <a:extLst>
                    <a:ext uri="{FF2B5EF4-FFF2-40B4-BE49-F238E27FC236}">
                      <a16:creationId xmlns:a16="http://schemas.microsoft.com/office/drawing/2014/main" id="{EF743731-E419-3F94-7239-6F9F121334B7}"/>
                    </a:ext>
                  </a:extLst>
                </p:cNvPr>
                <p:cNvSpPr/>
                <p:nvPr/>
              </p:nvSpPr>
              <p:spPr>
                <a:xfrm>
                  <a:off x="5646874" y="4344873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3ED74F55-558A-778B-B6E8-8FF6810EFB8F}"/>
                    </a:ext>
                  </a:extLst>
                </p:cNvPr>
                <p:cNvSpPr/>
                <p:nvPr/>
              </p:nvSpPr>
              <p:spPr>
                <a:xfrm>
                  <a:off x="4824549" y="4436789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9" name="Ellipse 358">
                  <a:extLst>
                    <a:ext uri="{FF2B5EF4-FFF2-40B4-BE49-F238E27FC236}">
                      <a16:creationId xmlns:a16="http://schemas.microsoft.com/office/drawing/2014/main" id="{56F129F0-4523-E594-4CED-5CFCC4C95AD4}"/>
                    </a:ext>
                  </a:extLst>
                </p:cNvPr>
                <p:cNvSpPr/>
                <p:nvPr/>
              </p:nvSpPr>
              <p:spPr>
                <a:xfrm>
                  <a:off x="4915918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0" name="Ellipse 359">
                  <a:extLst>
                    <a:ext uri="{FF2B5EF4-FFF2-40B4-BE49-F238E27FC236}">
                      <a16:creationId xmlns:a16="http://schemas.microsoft.com/office/drawing/2014/main" id="{FA64C139-3CEF-C4F1-D96D-4CFD9A19746B}"/>
                    </a:ext>
                  </a:extLst>
                </p:cNvPr>
                <p:cNvSpPr/>
                <p:nvPr/>
              </p:nvSpPr>
              <p:spPr>
                <a:xfrm>
                  <a:off x="5098656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1" name="Ellipse 360">
                  <a:extLst>
                    <a:ext uri="{FF2B5EF4-FFF2-40B4-BE49-F238E27FC236}">
                      <a16:creationId xmlns:a16="http://schemas.microsoft.com/office/drawing/2014/main" id="{58143E6D-132F-C78D-5343-912C18EBD60A}"/>
                    </a:ext>
                  </a:extLst>
                </p:cNvPr>
                <p:cNvSpPr/>
                <p:nvPr/>
              </p:nvSpPr>
              <p:spPr>
                <a:xfrm>
                  <a:off x="5281394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2" name="Ellipse 361">
                  <a:extLst>
                    <a:ext uri="{FF2B5EF4-FFF2-40B4-BE49-F238E27FC236}">
                      <a16:creationId xmlns:a16="http://schemas.microsoft.com/office/drawing/2014/main" id="{1964205C-7E7C-A534-2A83-DE7620D15E1D}"/>
                    </a:ext>
                  </a:extLst>
                </p:cNvPr>
                <p:cNvSpPr/>
                <p:nvPr/>
              </p:nvSpPr>
              <p:spPr>
                <a:xfrm>
                  <a:off x="5464132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3" name="Ellipse 362">
                  <a:extLst>
                    <a:ext uri="{FF2B5EF4-FFF2-40B4-BE49-F238E27FC236}">
                      <a16:creationId xmlns:a16="http://schemas.microsoft.com/office/drawing/2014/main" id="{9AC9591D-1642-739E-9DEE-A4EFBB0704C6}"/>
                    </a:ext>
                  </a:extLst>
                </p:cNvPr>
                <p:cNvSpPr/>
                <p:nvPr/>
              </p:nvSpPr>
              <p:spPr>
                <a:xfrm>
                  <a:off x="5646874" y="4525462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81102778-B388-2179-3203-DCA1F0F153D7}"/>
                    </a:ext>
                  </a:extLst>
                </p:cNvPr>
                <p:cNvSpPr/>
                <p:nvPr/>
              </p:nvSpPr>
              <p:spPr>
                <a:xfrm>
                  <a:off x="4824549" y="4617378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5" name="Ellipse 364">
                  <a:extLst>
                    <a:ext uri="{FF2B5EF4-FFF2-40B4-BE49-F238E27FC236}">
                      <a16:creationId xmlns:a16="http://schemas.microsoft.com/office/drawing/2014/main" id="{EBA27907-DC63-C192-D19C-8BA3B79D82B5}"/>
                    </a:ext>
                  </a:extLst>
                </p:cNvPr>
                <p:cNvSpPr/>
                <p:nvPr/>
              </p:nvSpPr>
              <p:spPr>
                <a:xfrm>
                  <a:off x="4915918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6" name="Ellipse 365">
                  <a:extLst>
                    <a:ext uri="{FF2B5EF4-FFF2-40B4-BE49-F238E27FC236}">
                      <a16:creationId xmlns:a16="http://schemas.microsoft.com/office/drawing/2014/main" id="{ED8A03FB-FA3D-464A-ED08-F8FDF76B54FE}"/>
                    </a:ext>
                  </a:extLst>
                </p:cNvPr>
                <p:cNvSpPr/>
                <p:nvPr/>
              </p:nvSpPr>
              <p:spPr>
                <a:xfrm>
                  <a:off x="5098656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7" name="Ellipse 366">
                  <a:extLst>
                    <a:ext uri="{FF2B5EF4-FFF2-40B4-BE49-F238E27FC236}">
                      <a16:creationId xmlns:a16="http://schemas.microsoft.com/office/drawing/2014/main" id="{45992C7D-0D56-C379-4403-BEA2744C1BAC}"/>
                    </a:ext>
                  </a:extLst>
                </p:cNvPr>
                <p:cNvSpPr/>
                <p:nvPr/>
              </p:nvSpPr>
              <p:spPr>
                <a:xfrm>
                  <a:off x="5281394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8" name="Ellipse 367">
                  <a:extLst>
                    <a:ext uri="{FF2B5EF4-FFF2-40B4-BE49-F238E27FC236}">
                      <a16:creationId xmlns:a16="http://schemas.microsoft.com/office/drawing/2014/main" id="{7368C927-1A11-9EA0-B0A8-EA6EAA87DD87}"/>
                    </a:ext>
                  </a:extLst>
                </p:cNvPr>
                <p:cNvSpPr/>
                <p:nvPr/>
              </p:nvSpPr>
              <p:spPr>
                <a:xfrm>
                  <a:off x="5464132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9" name="Ellipse 368">
                  <a:extLst>
                    <a:ext uri="{FF2B5EF4-FFF2-40B4-BE49-F238E27FC236}">
                      <a16:creationId xmlns:a16="http://schemas.microsoft.com/office/drawing/2014/main" id="{2433C030-E137-19EF-A5E1-C2DCEE5054F4}"/>
                    </a:ext>
                  </a:extLst>
                </p:cNvPr>
                <p:cNvSpPr/>
                <p:nvPr/>
              </p:nvSpPr>
              <p:spPr>
                <a:xfrm>
                  <a:off x="5646874" y="4706051"/>
                  <a:ext cx="90000" cy="91916"/>
                </a:xfrm>
                <a:prstGeom prst="ellipse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CCD03AB2-C33A-3E10-35F4-FE33C0E60E49}"/>
                    </a:ext>
                  </a:extLst>
                </p:cNvPr>
                <p:cNvSpPr/>
                <p:nvPr/>
              </p:nvSpPr>
              <p:spPr>
                <a:xfrm>
                  <a:off x="4824549" y="4797967"/>
                  <a:ext cx="1002324" cy="87086"/>
                </a:xfrm>
                <a:prstGeom prst="rect">
                  <a:avLst/>
                </a:prstGeom>
                <a:grpFill/>
                <a:ln w="317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38" name="Forme libre 337">
                <a:extLst>
                  <a:ext uri="{FF2B5EF4-FFF2-40B4-BE49-F238E27FC236}">
                    <a16:creationId xmlns:a16="http://schemas.microsoft.com/office/drawing/2014/main" id="{AB16CE58-A320-EB0E-E82B-7388301F91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0509" y="4143068"/>
                <a:ext cx="192452" cy="96111"/>
              </a:xfrm>
              <a:custGeom>
                <a:avLst/>
                <a:gdLst>
                  <a:gd name="connsiteX0" fmla="*/ 9094 w 675738"/>
                  <a:gd name="connsiteY0" fmla="*/ 2941 h 340586"/>
                  <a:gd name="connsiteX1" fmla="*/ 120219 w 675738"/>
                  <a:gd name="connsiteY1" fmla="*/ 6116 h 340586"/>
                  <a:gd name="connsiteX2" fmla="*/ 294844 w 675738"/>
                  <a:gd name="connsiteY2" fmla="*/ 6116 h 340586"/>
                  <a:gd name="connsiteX3" fmla="*/ 377394 w 675738"/>
                  <a:gd name="connsiteY3" fmla="*/ 6116 h 340586"/>
                  <a:gd name="connsiteX4" fmla="*/ 437719 w 675738"/>
                  <a:gd name="connsiteY4" fmla="*/ 6116 h 340586"/>
                  <a:gd name="connsiteX5" fmla="*/ 498044 w 675738"/>
                  <a:gd name="connsiteY5" fmla="*/ 6116 h 340586"/>
                  <a:gd name="connsiteX6" fmla="*/ 561544 w 675738"/>
                  <a:gd name="connsiteY6" fmla="*/ 6116 h 340586"/>
                  <a:gd name="connsiteX7" fmla="*/ 621869 w 675738"/>
                  <a:gd name="connsiteY7" fmla="*/ 6116 h 340586"/>
                  <a:gd name="connsiteX8" fmla="*/ 663144 w 675738"/>
                  <a:gd name="connsiteY8" fmla="*/ 6116 h 340586"/>
                  <a:gd name="connsiteX9" fmla="*/ 672669 w 675738"/>
                  <a:gd name="connsiteY9" fmla="*/ 6116 h 340586"/>
                  <a:gd name="connsiteX10" fmla="*/ 615519 w 675738"/>
                  <a:gd name="connsiteY10" fmla="*/ 18816 h 340586"/>
                  <a:gd name="connsiteX11" fmla="*/ 555194 w 675738"/>
                  <a:gd name="connsiteY11" fmla="*/ 53741 h 340586"/>
                  <a:gd name="connsiteX12" fmla="*/ 523444 w 675738"/>
                  <a:gd name="connsiteY12" fmla="*/ 107716 h 340586"/>
                  <a:gd name="connsiteX13" fmla="*/ 513919 w 675738"/>
                  <a:gd name="connsiteY13" fmla="*/ 171216 h 340586"/>
                  <a:gd name="connsiteX14" fmla="*/ 520269 w 675738"/>
                  <a:gd name="connsiteY14" fmla="*/ 231541 h 340586"/>
                  <a:gd name="connsiteX15" fmla="*/ 552019 w 675738"/>
                  <a:gd name="connsiteY15" fmla="*/ 288691 h 340586"/>
                  <a:gd name="connsiteX16" fmla="*/ 586944 w 675738"/>
                  <a:gd name="connsiteY16" fmla="*/ 314091 h 340586"/>
                  <a:gd name="connsiteX17" fmla="*/ 672669 w 675738"/>
                  <a:gd name="connsiteY17" fmla="*/ 339491 h 340586"/>
                  <a:gd name="connsiteX18" fmla="*/ 466294 w 675738"/>
                  <a:gd name="connsiteY18" fmla="*/ 336316 h 340586"/>
                  <a:gd name="connsiteX19" fmla="*/ 218644 w 675738"/>
                  <a:gd name="connsiteY19" fmla="*/ 336316 h 340586"/>
                  <a:gd name="connsiteX20" fmla="*/ 5919 w 675738"/>
                  <a:gd name="connsiteY20" fmla="*/ 336316 h 340586"/>
                  <a:gd name="connsiteX21" fmla="*/ 63069 w 675738"/>
                  <a:gd name="connsiteY21" fmla="*/ 333141 h 340586"/>
                  <a:gd name="connsiteX22" fmla="*/ 104344 w 675738"/>
                  <a:gd name="connsiteY22" fmla="*/ 310916 h 340586"/>
                  <a:gd name="connsiteX23" fmla="*/ 126569 w 675738"/>
                  <a:gd name="connsiteY23" fmla="*/ 288691 h 340586"/>
                  <a:gd name="connsiteX24" fmla="*/ 167844 w 675738"/>
                  <a:gd name="connsiteY24" fmla="*/ 228366 h 340586"/>
                  <a:gd name="connsiteX25" fmla="*/ 174194 w 675738"/>
                  <a:gd name="connsiteY25" fmla="*/ 171216 h 340586"/>
                  <a:gd name="connsiteX26" fmla="*/ 161494 w 675738"/>
                  <a:gd name="connsiteY26" fmla="*/ 104541 h 340586"/>
                  <a:gd name="connsiteX27" fmla="*/ 126569 w 675738"/>
                  <a:gd name="connsiteY27" fmla="*/ 53741 h 340586"/>
                  <a:gd name="connsiteX28" fmla="*/ 9094 w 675738"/>
                  <a:gd name="connsiteY28" fmla="*/ 2941 h 340586"/>
                  <a:gd name="connsiteX0" fmla="*/ 9094 w 675738"/>
                  <a:gd name="connsiteY0" fmla="*/ 1590 h 339235"/>
                  <a:gd name="connsiteX1" fmla="*/ 120219 w 675738"/>
                  <a:gd name="connsiteY1" fmla="*/ 4765 h 339235"/>
                  <a:gd name="connsiteX2" fmla="*/ 294844 w 675738"/>
                  <a:gd name="connsiteY2" fmla="*/ 4765 h 339235"/>
                  <a:gd name="connsiteX3" fmla="*/ 377394 w 675738"/>
                  <a:gd name="connsiteY3" fmla="*/ 4765 h 339235"/>
                  <a:gd name="connsiteX4" fmla="*/ 437719 w 675738"/>
                  <a:gd name="connsiteY4" fmla="*/ 4765 h 339235"/>
                  <a:gd name="connsiteX5" fmla="*/ 498044 w 675738"/>
                  <a:gd name="connsiteY5" fmla="*/ 4765 h 339235"/>
                  <a:gd name="connsiteX6" fmla="*/ 561544 w 675738"/>
                  <a:gd name="connsiteY6" fmla="*/ 4765 h 339235"/>
                  <a:gd name="connsiteX7" fmla="*/ 621869 w 675738"/>
                  <a:gd name="connsiteY7" fmla="*/ 4765 h 339235"/>
                  <a:gd name="connsiteX8" fmla="*/ 663144 w 675738"/>
                  <a:gd name="connsiteY8" fmla="*/ 4765 h 339235"/>
                  <a:gd name="connsiteX9" fmla="*/ 672669 w 675738"/>
                  <a:gd name="connsiteY9" fmla="*/ 4765 h 339235"/>
                  <a:gd name="connsiteX10" fmla="*/ 615519 w 675738"/>
                  <a:gd name="connsiteY10" fmla="*/ 17465 h 339235"/>
                  <a:gd name="connsiteX11" fmla="*/ 555194 w 675738"/>
                  <a:gd name="connsiteY11" fmla="*/ 52390 h 339235"/>
                  <a:gd name="connsiteX12" fmla="*/ 523444 w 675738"/>
                  <a:gd name="connsiteY12" fmla="*/ 106365 h 339235"/>
                  <a:gd name="connsiteX13" fmla="*/ 513919 w 675738"/>
                  <a:gd name="connsiteY13" fmla="*/ 169865 h 339235"/>
                  <a:gd name="connsiteX14" fmla="*/ 520269 w 675738"/>
                  <a:gd name="connsiteY14" fmla="*/ 230190 h 339235"/>
                  <a:gd name="connsiteX15" fmla="*/ 552019 w 675738"/>
                  <a:gd name="connsiteY15" fmla="*/ 287340 h 339235"/>
                  <a:gd name="connsiteX16" fmla="*/ 586944 w 675738"/>
                  <a:gd name="connsiteY16" fmla="*/ 312740 h 339235"/>
                  <a:gd name="connsiteX17" fmla="*/ 672669 w 675738"/>
                  <a:gd name="connsiteY17" fmla="*/ 338140 h 339235"/>
                  <a:gd name="connsiteX18" fmla="*/ 466294 w 675738"/>
                  <a:gd name="connsiteY18" fmla="*/ 334965 h 339235"/>
                  <a:gd name="connsiteX19" fmla="*/ 218644 w 675738"/>
                  <a:gd name="connsiteY19" fmla="*/ 334965 h 339235"/>
                  <a:gd name="connsiteX20" fmla="*/ 5919 w 675738"/>
                  <a:gd name="connsiteY20" fmla="*/ 334965 h 339235"/>
                  <a:gd name="connsiteX21" fmla="*/ 63069 w 675738"/>
                  <a:gd name="connsiteY21" fmla="*/ 331790 h 339235"/>
                  <a:gd name="connsiteX22" fmla="*/ 104344 w 675738"/>
                  <a:gd name="connsiteY22" fmla="*/ 309565 h 339235"/>
                  <a:gd name="connsiteX23" fmla="*/ 126569 w 675738"/>
                  <a:gd name="connsiteY23" fmla="*/ 287340 h 339235"/>
                  <a:gd name="connsiteX24" fmla="*/ 167844 w 675738"/>
                  <a:gd name="connsiteY24" fmla="*/ 227015 h 339235"/>
                  <a:gd name="connsiteX25" fmla="*/ 174194 w 675738"/>
                  <a:gd name="connsiteY25" fmla="*/ 169865 h 339235"/>
                  <a:gd name="connsiteX26" fmla="*/ 161494 w 675738"/>
                  <a:gd name="connsiteY26" fmla="*/ 103190 h 339235"/>
                  <a:gd name="connsiteX27" fmla="*/ 101169 w 675738"/>
                  <a:gd name="connsiteY27" fmla="*/ 33340 h 339235"/>
                  <a:gd name="connsiteX28" fmla="*/ 9094 w 675738"/>
                  <a:gd name="connsiteY28" fmla="*/ 1590 h 339235"/>
                  <a:gd name="connsiteX0" fmla="*/ 9094 w 676889"/>
                  <a:gd name="connsiteY0" fmla="*/ 1590 h 339235"/>
                  <a:gd name="connsiteX1" fmla="*/ 120219 w 676889"/>
                  <a:gd name="connsiteY1" fmla="*/ 4765 h 339235"/>
                  <a:gd name="connsiteX2" fmla="*/ 294844 w 676889"/>
                  <a:gd name="connsiteY2" fmla="*/ 4765 h 339235"/>
                  <a:gd name="connsiteX3" fmla="*/ 377394 w 676889"/>
                  <a:gd name="connsiteY3" fmla="*/ 4765 h 339235"/>
                  <a:gd name="connsiteX4" fmla="*/ 437719 w 676889"/>
                  <a:gd name="connsiteY4" fmla="*/ 4765 h 339235"/>
                  <a:gd name="connsiteX5" fmla="*/ 498044 w 676889"/>
                  <a:gd name="connsiteY5" fmla="*/ 4765 h 339235"/>
                  <a:gd name="connsiteX6" fmla="*/ 561544 w 676889"/>
                  <a:gd name="connsiteY6" fmla="*/ 4765 h 339235"/>
                  <a:gd name="connsiteX7" fmla="*/ 621869 w 676889"/>
                  <a:gd name="connsiteY7" fmla="*/ 4765 h 339235"/>
                  <a:gd name="connsiteX8" fmla="*/ 663144 w 676889"/>
                  <a:gd name="connsiteY8" fmla="*/ 4765 h 339235"/>
                  <a:gd name="connsiteX9" fmla="*/ 672669 w 676889"/>
                  <a:gd name="connsiteY9" fmla="*/ 4765 h 339235"/>
                  <a:gd name="connsiteX10" fmla="*/ 599644 w 676889"/>
                  <a:gd name="connsiteY10" fmla="*/ 23815 h 339235"/>
                  <a:gd name="connsiteX11" fmla="*/ 555194 w 676889"/>
                  <a:gd name="connsiteY11" fmla="*/ 52390 h 339235"/>
                  <a:gd name="connsiteX12" fmla="*/ 523444 w 676889"/>
                  <a:gd name="connsiteY12" fmla="*/ 106365 h 339235"/>
                  <a:gd name="connsiteX13" fmla="*/ 513919 w 676889"/>
                  <a:gd name="connsiteY13" fmla="*/ 169865 h 339235"/>
                  <a:gd name="connsiteX14" fmla="*/ 520269 w 676889"/>
                  <a:gd name="connsiteY14" fmla="*/ 230190 h 339235"/>
                  <a:gd name="connsiteX15" fmla="*/ 552019 w 676889"/>
                  <a:gd name="connsiteY15" fmla="*/ 287340 h 339235"/>
                  <a:gd name="connsiteX16" fmla="*/ 586944 w 676889"/>
                  <a:gd name="connsiteY16" fmla="*/ 312740 h 339235"/>
                  <a:gd name="connsiteX17" fmla="*/ 672669 w 676889"/>
                  <a:gd name="connsiteY17" fmla="*/ 338140 h 339235"/>
                  <a:gd name="connsiteX18" fmla="*/ 466294 w 676889"/>
                  <a:gd name="connsiteY18" fmla="*/ 334965 h 339235"/>
                  <a:gd name="connsiteX19" fmla="*/ 218644 w 676889"/>
                  <a:gd name="connsiteY19" fmla="*/ 334965 h 339235"/>
                  <a:gd name="connsiteX20" fmla="*/ 5919 w 676889"/>
                  <a:gd name="connsiteY20" fmla="*/ 334965 h 339235"/>
                  <a:gd name="connsiteX21" fmla="*/ 63069 w 676889"/>
                  <a:gd name="connsiteY21" fmla="*/ 331790 h 339235"/>
                  <a:gd name="connsiteX22" fmla="*/ 104344 w 676889"/>
                  <a:gd name="connsiteY22" fmla="*/ 309565 h 339235"/>
                  <a:gd name="connsiteX23" fmla="*/ 126569 w 676889"/>
                  <a:gd name="connsiteY23" fmla="*/ 287340 h 339235"/>
                  <a:gd name="connsiteX24" fmla="*/ 167844 w 676889"/>
                  <a:gd name="connsiteY24" fmla="*/ 227015 h 339235"/>
                  <a:gd name="connsiteX25" fmla="*/ 174194 w 676889"/>
                  <a:gd name="connsiteY25" fmla="*/ 169865 h 339235"/>
                  <a:gd name="connsiteX26" fmla="*/ 161494 w 676889"/>
                  <a:gd name="connsiteY26" fmla="*/ 103190 h 339235"/>
                  <a:gd name="connsiteX27" fmla="*/ 101169 w 676889"/>
                  <a:gd name="connsiteY27" fmla="*/ 33340 h 339235"/>
                  <a:gd name="connsiteX28" fmla="*/ 9094 w 676889"/>
                  <a:gd name="connsiteY28" fmla="*/ 1590 h 339235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26569 w 678470"/>
                  <a:gd name="connsiteY23" fmla="*/ 287340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45619 w 678470"/>
                  <a:gd name="connsiteY23" fmla="*/ 271465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8470" h="338829">
                    <a:moveTo>
                      <a:pt x="9094" y="1590"/>
                    </a:moveTo>
                    <a:cubicBezTo>
                      <a:pt x="12269" y="-3172"/>
                      <a:pt x="72594" y="4236"/>
                      <a:pt x="120219" y="4765"/>
                    </a:cubicBezTo>
                    <a:cubicBezTo>
                      <a:pt x="167844" y="5294"/>
                      <a:pt x="294844" y="4765"/>
                      <a:pt x="294844" y="4765"/>
                    </a:cubicBezTo>
                    <a:lnTo>
                      <a:pt x="377394" y="4765"/>
                    </a:lnTo>
                    <a:lnTo>
                      <a:pt x="437719" y="4765"/>
                    </a:lnTo>
                    <a:lnTo>
                      <a:pt x="498044" y="4765"/>
                    </a:lnTo>
                    <a:lnTo>
                      <a:pt x="561544" y="4765"/>
                    </a:lnTo>
                    <a:lnTo>
                      <a:pt x="621869" y="4765"/>
                    </a:lnTo>
                    <a:lnTo>
                      <a:pt x="663144" y="4765"/>
                    </a:lnTo>
                    <a:cubicBezTo>
                      <a:pt x="671611" y="4765"/>
                      <a:pt x="683252" y="1590"/>
                      <a:pt x="672669" y="4765"/>
                    </a:cubicBezTo>
                    <a:cubicBezTo>
                      <a:pt x="662086" y="7940"/>
                      <a:pt x="619223" y="15877"/>
                      <a:pt x="599644" y="23815"/>
                    </a:cubicBezTo>
                    <a:cubicBezTo>
                      <a:pt x="580065" y="31753"/>
                      <a:pt x="567894" y="38632"/>
                      <a:pt x="555194" y="52390"/>
                    </a:cubicBezTo>
                    <a:cubicBezTo>
                      <a:pt x="542494" y="66148"/>
                      <a:pt x="530323" y="86786"/>
                      <a:pt x="523444" y="106365"/>
                    </a:cubicBezTo>
                    <a:cubicBezTo>
                      <a:pt x="516565" y="125944"/>
                      <a:pt x="514448" y="149228"/>
                      <a:pt x="513919" y="169865"/>
                    </a:cubicBezTo>
                    <a:cubicBezTo>
                      <a:pt x="513390" y="190502"/>
                      <a:pt x="513919" y="210611"/>
                      <a:pt x="520269" y="230190"/>
                    </a:cubicBezTo>
                    <a:cubicBezTo>
                      <a:pt x="526619" y="249769"/>
                      <a:pt x="536144" y="272523"/>
                      <a:pt x="552019" y="287340"/>
                    </a:cubicBezTo>
                    <a:cubicBezTo>
                      <a:pt x="567894" y="302157"/>
                      <a:pt x="595411" y="310623"/>
                      <a:pt x="615519" y="319090"/>
                    </a:cubicBezTo>
                    <a:cubicBezTo>
                      <a:pt x="635627" y="327557"/>
                      <a:pt x="697540" y="335494"/>
                      <a:pt x="672669" y="338140"/>
                    </a:cubicBezTo>
                    <a:cubicBezTo>
                      <a:pt x="647798" y="340786"/>
                      <a:pt x="466294" y="334965"/>
                      <a:pt x="466294" y="334965"/>
                    </a:cubicBezTo>
                    <a:lnTo>
                      <a:pt x="218644" y="334965"/>
                    </a:lnTo>
                    <a:lnTo>
                      <a:pt x="5919" y="334965"/>
                    </a:lnTo>
                    <a:cubicBezTo>
                      <a:pt x="-20010" y="334436"/>
                      <a:pt x="46665" y="336023"/>
                      <a:pt x="63069" y="331790"/>
                    </a:cubicBezTo>
                    <a:cubicBezTo>
                      <a:pt x="79473" y="327557"/>
                      <a:pt x="90586" y="319619"/>
                      <a:pt x="104344" y="309565"/>
                    </a:cubicBezTo>
                    <a:cubicBezTo>
                      <a:pt x="118102" y="299511"/>
                      <a:pt x="135036" y="285223"/>
                      <a:pt x="145619" y="271465"/>
                    </a:cubicBezTo>
                    <a:cubicBezTo>
                      <a:pt x="156202" y="257707"/>
                      <a:pt x="163082" y="243948"/>
                      <a:pt x="167844" y="227015"/>
                    </a:cubicBezTo>
                    <a:cubicBezTo>
                      <a:pt x="172606" y="210082"/>
                      <a:pt x="175252" y="190502"/>
                      <a:pt x="174194" y="169865"/>
                    </a:cubicBezTo>
                    <a:cubicBezTo>
                      <a:pt x="173136" y="149228"/>
                      <a:pt x="169432" y="122769"/>
                      <a:pt x="161494" y="103190"/>
                    </a:cubicBezTo>
                    <a:cubicBezTo>
                      <a:pt x="153556" y="83611"/>
                      <a:pt x="126569" y="50803"/>
                      <a:pt x="101169" y="33340"/>
                    </a:cubicBezTo>
                    <a:cubicBezTo>
                      <a:pt x="75769" y="15877"/>
                      <a:pt x="5919" y="6352"/>
                      <a:pt x="9094" y="159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9" name="Forme libre 338">
                <a:extLst>
                  <a:ext uri="{FF2B5EF4-FFF2-40B4-BE49-F238E27FC236}">
                    <a16:creationId xmlns:a16="http://schemas.microsoft.com/office/drawing/2014/main" id="{98D0B720-F3DF-09AB-63D2-4528156BAB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2930" y="4316549"/>
                <a:ext cx="192452" cy="96111"/>
              </a:xfrm>
              <a:custGeom>
                <a:avLst/>
                <a:gdLst>
                  <a:gd name="connsiteX0" fmla="*/ 9094 w 675738"/>
                  <a:gd name="connsiteY0" fmla="*/ 2941 h 340586"/>
                  <a:gd name="connsiteX1" fmla="*/ 120219 w 675738"/>
                  <a:gd name="connsiteY1" fmla="*/ 6116 h 340586"/>
                  <a:gd name="connsiteX2" fmla="*/ 294844 w 675738"/>
                  <a:gd name="connsiteY2" fmla="*/ 6116 h 340586"/>
                  <a:gd name="connsiteX3" fmla="*/ 377394 w 675738"/>
                  <a:gd name="connsiteY3" fmla="*/ 6116 h 340586"/>
                  <a:gd name="connsiteX4" fmla="*/ 437719 w 675738"/>
                  <a:gd name="connsiteY4" fmla="*/ 6116 h 340586"/>
                  <a:gd name="connsiteX5" fmla="*/ 498044 w 675738"/>
                  <a:gd name="connsiteY5" fmla="*/ 6116 h 340586"/>
                  <a:gd name="connsiteX6" fmla="*/ 561544 w 675738"/>
                  <a:gd name="connsiteY6" fmla="*/ 6116 h 340586"/>
                  <a:gd name="connsiteX7" fmla="*/ 621869 w 675738"/>
                  <a:gd name="connsiteY7" fmla="*/ 6116 h 340586"/>
                  <a:gd name="connsiteX8" fmla="*/ 663144 w 675738"/>
                  <a:gd name="connsiteY8" fmla="*/ 6116 h 340586"/>
                  <a:gd name="connsiteX9" fmla="*/ 672669 w 675738"/>
                  <a:gd name="connsiteY9" fmla="*/ 6116 h 340586"/>
                  <a:gd name="connsiteX10" fmla="*/ 615519 w 675738"/>
                  <a:gd name="connsiteY10" fmla="*/ 18816 h 340586"/>
                  <a:gd name="connsiteX11" fmla="*/ 555194 w 675738"/>
                  <a:gd name="connsiteY11" fmla="*/ 53741 h 340586"/>
                  <a:gd name="connsiteX12" fmla="*/ 523444 w 675738"/>
                  <a:gd name="connsiteY12" fmla="*/ 107716 h 340586"/>
                  <a:gd name="connsiteX13" fmla="*/ 513919 w 675738"/>
                  <a:gd name="connsiteY13" fmla="*/ 171216 h 340586"/>
                  <a:gd name="connsiteX14" fmla="*/ 520269 w 675738"/>
                  <a:gd name="connsiteY14" fmla="*/ 231541 h 340586"/>
                  <a:gd name="connsiteX15" fmla="*/ 552019 w 675738"/>
                  <a:gd name="connsiteY15" fmla="*/ 288691 h 340586"/>
                  <a:gd name="connsiteX16" fmla="*/ 586944 w 675738"/>
                  <a:gd name="connsiteY16" fmla="*/ 314091 h 340586"/>
                  <a:gd name="connsiteX17" fmla="*/ 672669 w 675738"/>
                  <a:gd name="connsiteY17" fmla="*/ 339491 h 340586"/>
                  <a:gd name="connsiteX18" fmla="*/ 466294 w 675738"/>
                  <a:gd name="connsiteY18" fmla="*/ 336316 h 340586"/>
                  <a:gd name="connsiteX19" fmla="*/ 218644 w 675738"/>
                  <a:gd name="connsiteY19" fmla="*/ 336316 h 340586"/>
                  <a:gd name="connsiteX20" fmla="*/ 5919 w 675738"/>
                  <a:gd name="connsiteY20" fmla="*/ 336316 h 340586"/>
                  <a:gd name="connsiteX21" fmla="*/ 63069 w 675738"/>
                  <a:gd name="connsiteY21" fmla="*/ 333141 h 340586"/>
                  <a:gd name="connsiteX22" fmla="*/ 104344 w 675738"/>
                  <a:gd name="connsiteY22" fmla="*/ 310916 h 340586"/>
                  <a:gd name="connsiteX23" fmla="*/ 126569 w 675738"/>
                  <a:gd name="connsiteY23" fmla="*/ 288691 h 340586"/>
                  <a:gd name="connsiteX24" fmla="*/ 167844 w 675738"/>
                  <a:gd name="connsiteY24" fmla="*/ 228366 h 340586"/>
                  <a:gd name="connsiteX25" fmla="*/ 174194 w 675738"/>
                  <a:gd name="connsiteY25" fmla="*/ 171216 h 340586"/>
                  <a:gd name="connsiteX26" fmla="*/ 161494 w 675738"/>
                  <a:gd name="connsiteY26" fmla="*/ 104541 h 340586"/>
                  <a:gd name="connsiteX27" fmla="*/ 126569 w 675738"/>
                  <a:gd name="connsiteY27" fmla="*/ 53741 h 340586"/>
                  <a:gd name="connsiteX28" fmla="*/ 9094 w 675738"/>
                  <a:gd name="connsiteY28" fmla="*/ 2941 h 340586"/>
                  <a:gd name="connsiteX0" fmla="*/ 9094 w 675738"/>
                  <a:gd name="connsiteY0" fmla="*/ 1590 h 339235"/>
                  <a:gd name="connsiteX1" fmla="*/ 120219 w 675738"/>
                  <a:gd name="connsiteY1" fmla="*/ 4765 h 339235"/>
                  <a:gd name="connsiteX2" fmla="*/ 294844 w 675738"/>
                  <a:gd name="connsiteY2" fmla="*/ 4765 h 339235"/>
                  <a:gd name="connsiteX3" fmla="*/ 377394 w 675738"/>
                  <a:gd name="connsiteY3" fmla="*/ 4765 h 339235"/>
                  <a:gd name="connsiteX4" fmla="*/ 437719 w 675738"/>
                  <a:gd name="connsiteY4" fmla="*/ 4765 h 339235"/>
                  <a:gd name="connsiteX5" fmla="*/ 498044 w 675738"/>
                  <a:gd name="connsiteY5" fmla="*/ 4765 h 339235"/>
                  <a:gd name="connsiteX6" fmla="*/ 561544 w 675738"/>
                  <a:gd name="connsiteY6" fmla="*/ 4765 h 339235"/>
                  <a:gd name="connsiteX7" fmla="*/ 621869 w 675738"/>
                  <a:gd name="connsiteY7" fmla="*/ 4765 h 339235"/>
                  <a:gd name="connsiteX8" fmla="*/ 663144 w 675738"/>
                  <a:gd name="connsiteY8" fmla="*/ 4765 h 339235"/>
                  <a:gd name="connsiteX9" fmla="*/ 672669 w 675738"/>
                  <a:gd name="connsiteY9" fmla="*/ 4765 h 339235"/>
                  <a:gd name="connsiteX10" fmla="*/ 615519 w 675738"/>
                  <a:gd name="connsiteY10" fmla="*/ 17465 h 339235"/>
                  <a:gd name="connsiteX11" fmla="*/ 555194 w 675738"/>
                  <a:gd name="connsiteY11" fmla="*/ 52390 h 339235"/>
                  <a:gd name="connsiteX12" fmla="*/ 523444 w 675738"/>
                  <a:gd name="connsiteY12" fmla="*/ 106365 h 339235"/>
                  <a:gd name="connsiteX13" fmla="*/ 513919 w 675738"/>
                  <a:gd name="connsiteY13" fmla="*/ 169865 h 339235"/>
                  <a:gd name="connsiteX14" fmla="*/ 520269 w 675738"/>
                  <a:gd name="connsiteY14" fmla="*/ 230190 h 339235"/>
                  <a:gd name="connsiteX15" fmla="*/ 552019 w 675738"/>
                  <a:gd name="connsiteY15" fmla="*/ 287340 h 339235"/>
                  <a:gd name="connsiteX16" fmla="*/ 586944 w 675738"/>
                  <a:gd name="connsiteY16" fmla="*/ 312740 h 339235"/>
                  <a:gd name="connsiteX17" fmla="*/ 672669 w 675738"/>
                  <a:gd name="connsiteY17" fmla="*/ 338140 h 339235"/>
                  <a:gd name="connsiteX18" fmla="*/ 466294 w 675738"/>
                  <a:gd name="connsiteY18" fmla="*/ 334965 h 339235"/>
                  <a:gd name="connsiteX19" fmla="*/ 218644 w 675738"/>
                  <a:gd name="connsiteY19" fmla="*/ 334965 h 339235"/>
                  <a:gd name="connsiteX20" fmla="*/ 5919 w 675738"/>
                  <a:gd name="connsiteY20" fmla="*/ 334965 h 339235"/>
                  <a:gd name="connsiteX21" fmla="*/ 63069 w 675738"/>
                  <a:gd name="connsiteY21" fmla="*/ 331790 h 339235"/>
                  <a:gd name="connsiteX22" fmla="*/ 104344 w 675738"/>
                  <a:gd name="connsiteY22" fmla="*/ 309565 h 339235"/>
                  <a:gd name="connsiteX23" fmla="*/ 126569 w 675738"/>
                  <a:gd name="connsiteY23" fmla="*/ 287340 h 339235"/>
                  <a:gd name="connsiteX24" fmla="*/ 167844 w 675738"/>
                  <a:gd name="connsiteY24" fmla="*/ 227015 h 339235"/>
                  <a:gd name="connsiteX25" fmla="*/ 174194 w 675738"/>
                  <a:gd name="connsiteY25" fmla="*/ 169865 h 339235"/>
                  <a:gd name="connsiteX26" fmla="*/ 161494 w 675738"/>
                  <a:gd name="connsiteY26" fmla="*/ 103190 h 339235"/>
                  <a:gd name="connsiteX27" fmla="*/ 101169 w 675738"/>
                  <a:gd name="connsiteY27" fmla="*/ 33340 h 339235"/>
                  <a:gd name="connsiteX28" fmla="*/ 9094 w 675738"/>
                  <a:gd name="connsiteY28" fmla="*/ 1590 h 339235"/>
                  <a:gd name="connsiteX0" fmla="*/ 9094 w 676889"/>
                  <a:gd name="connsiteY0" fmla="*/ 1590 h 339235"/>
                  <a:gd name="connsiteX1" fmla="*/ 120219 w 676889"/>
                  <a:gd name="connsiteY1" fmla="*/ 4765 h 339235"/>
                  <a:gd name="connsiteX2" fmla="*/ 294844 w 676889"/>
                  <a:gd name="connsiteY2" fmla="*/ 4765 h 339235"/>
                  <a:gd name="connsiteX3" fmla="*/ 377394 w 676889"/>
                  <a:gd name="connsiteY3" fmla="*/ 4765 h 339235"/>
                  <a:gd name="connsiteX4" fmla="*/ 437719 w 676889"/>
                  <a:gd name="connsiteY4" fmla="*/ 4765 h 339235"/>
                  <a:gd name="connsiteX5" fmla="*/ 498044 w 676889"/>
                  <a:gd name="connsiteY5" fmla="*/ 4765 h 339235"/>
                  <a:gd name="connsiteX6" fmla="*/ 561544 w 676889"/>
                  <a:gd name="connsiteY6" fmla="*/ 4765 h 339235"/>
                  <a:gd name="connsiteX7" fmla="*/ 621869 w 676889"/>
                  <a:gd name="connsiteY7" fmla="*/ 4765 h 339235"/>
                  <a:gd name="connsiteX8" fmla="*/ 663144 w 676889"/>
                  <a:gd name="connsiteY8" fmla="*/ 4765 h 339235"/>
                  <a:gd name="connsiteX9" fmla="*/ 672669 w 676889"/>
                  <a:gd name="connsiteY9" fmla="*/ 4765 h 339235"/>
                  <a:gd name="connsiteX10" fmla="*/ 599644 w 676889"/>
                  <a:gd name="connsiteY10" fmla="*/ 23815 h 339235"/>
                  <a:gd name="connsiteX11" fmla="*/ 555194 w 676889"/>
                  <a:gd name="connsiteY11" fmla="*/ 52390 h 339235"/>
                  <a:gd name="connsiteX12" fmla="*/ 523444 w 676889"/>
                  <a:gd name="connsiteY12" fmla="*/ 106365 h 339235"/>
                  <a:gd name="connsiteX13" fmla="*/ 513919 w 676889"/>
                  <a:gd name="connsiteY13" fmla="*/ 169865 h 339235"/>
                  <a:gd name="connsiteX14" fmla="*/ 520269 w 676889"/>
                  <a:gd name="connsiteY14" fmla="*/ 230190 h 339235"/>
                  <a:gd name="connsiteX15" fmla="*/ 552019 w 676889"/>
                  <a:gd name="connsiteY15" fmla="*/ 287340 h 339235"/>
                  <a:gd name="connsiteX16" fmla="*/ 586944 w 676889"/>
                  <a:gd name="connsiteY16" fmla="*/ 312740 h 339235"/>
                  <a:gd name="connsiteX17" fmla="*/ 672669 w 676889"/>
                  <a:gd name="connsiteY17" fmla="*/ 338140 h 339235"/>
                  <a:gd name="connsiteX18" fmla="*/ 466294 w 676889"/>
                  <a:gd name="connsiteY18" fmla="*/ 334965 h 339235"/>
                  <a:gd name="connsiteX19" fmla="*/ 218644 w 676889"/>
                  <a:gd name="connsiteY19" fmla="*/ 334965 h 339235"/>
                  <a:gd name="connsiteX20" fmla="*/ 5919 w 676889"/>
                  <a:gd name="connsiteY20" fmla="*/ 334965 h 339235"/>
                  <a:gd name="connsiteX21" fmla="*/ 63069 w 676889"/>
                  <a:gd name="connsiteY21" fmla="*/ 331790 h 339235"/>
                  <a:gd name="connsiteX22" fmla="*/ 104344 w 676889"/>
                  <a:gd name="connsiteY22" fmla="*/ 309565 h 339235"/>
                  <a:gd name="connsiteX23" fmla="*/ 126569 w 676889"/>
                  <a:gd name="connsiteY23" fmla="*/ 287340 h 339235"/>
                  <a:gd name="connsiteX24" fmla="*/ 167844 w 676889"/>
                  <a:gd name="connsiteY24" fmla="*/ 227015 h 339235"/>
                  <a:gd name="connsiteX25" fmla="*/ 174194 w 676889"/>
                  <a:gd name="connsiteY25" fmla="*/ 169865 h 339235"/>
                  <a:gd name="connsiteX26" fmla="*/ 161494 w 676889"/>
                  <a:gd name="connsiteY26" fmla="*/ 103190 h 339235"/>
                  <a:gd name="connsiteX27" fmla="*/ 101169 w 676889"/>
                  <a:gd name="connsiteY27" fmla="*/ 33340 h 339235"/>
                  <a:gd name="connsiteX28" fmla="*/ 9094 w 676889"/>
                  <a:gd name="connsiteY28" fmla="*/ 1590 h 339235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26569 w 678470"/>
                  <a:gd name="connsiteY23" fmla="*/ 287340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45619 w 678470"/>
                  <a:gd name="connsiteY23" fmla="*/ 271465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8470" h="338829">
                    <a:moveTo>
                      <a:pt x="9094" y="1590"/>
                    </a:moveTo>
                    <a:cubicBezTo>
                      <a:pt x="12269" y="-3172"/>
                      <a:pt x="72594" y="4236"/>
                      <a:pt x="120219" y="4765"/>
                    </a:cubicBezTo>
                    <a:cubicBezTo>
                      <a:pt x="167844" y="5294"/>
                      <a:pt x="294844" y="4765"/>
                      <a:pt x="294844" y="4765"/>
                    </a:cubicBezTo>
                    <a:lnTo>
                      <a:pt x="377394" y="4765"/>
                    </a:lnTo>
                    <a:lnTo>
                      <a:pt x="437719" y="4765"/>
                    </a:lnTo>
                    <a:lnTo>
                      <a:pt x="498044" y="4765"/>
                    </a:lnTo>
                    <a:lnTo>
                      <a:pt x="561544" y="4765"/>
                    </a:lnTo>
                    <a:lnTo>
                      <a:pt x="621869" y="4765"/>
                    </a:lnTo>
                    <a:lnTo>
                      <a:pt x="663144" y="4765"/>
                    </a:lnTo>
                    <a:cubicBezTo>
                      <a:pt x="671611" y="4765"/>
                      <a:pt x="683252" y="1590"/>
                      <a:pt x="672669" y="4765"/>
                    </a:cubicBezTo>
                    <a:cubicBezTo>
                      <a:pt x="662086" y="7940"/>
                      <a:pt x="619223" y="15877"/>
                      <a:pt x="599644" y="23815"/>
                    </a:cubicBezTo>
                    <a:cubicBezTo>
                      <a:pt x="580065" y="31753"/>
                      <a:pt x="567894" y="38632"/>
                      <a:pt x="555194" y="52390"/>
                    </a:cubicBezTo>
                    <a:cubicBezTo>
                      <a:pt x="542494" y="66148"/>
                      <a:pt x="530323" y="86786"/>
                      <a:pt x="523444" y="106365"/>
                    </a:cubicBezTo>
                    <a:cubicBezTo>
                      <a:pt x="516565" y="125944"/>
                      <a:pt x="514448" y="149228"/>
                      <a:pt x="513919" y="169865"/>
                    </a:cubicBezTo>
                    <a:cubicBezTo>
                      <a:pt x="513390" y="190502"/>
                      <a:pt x="513919" y="210611"/>
                      <a:pt x="520269" y="230190"/>
                    </a:cubicBezTo>
                    <a:cubicBezTo>
                      <a:pt x="526619" y="249769"/>
                      <a:pt x="536144" y="272523"/>
                      <a:pt x="552019" y="287340"/>
                    </a:cubicBezTo>
                    <a:cubicBezTo>
                      <a:pt x="567894" y="302157"/>
                      <a:pt x="595411" y="310623"/>
                      <a:pt x="615519" y="319090"/>
                    </a:cubicBezTo>
                    <a:cubicBezTo>
                      <a:pt x="635627" y="327557"/>
                      <a:pt x="697540" y="335494"/>
                      <a:pt x="672669" y="338140"/>
                    </a:cubicBezTo>
                    <a:cubicBezTo>
                      <a:pt x="647798" y="340786"/>
                      <a:pt x="466294" y="334965"/>
                      <a:pt x="466294" y="334965"/>
                    </a:cubicBezTo>
                    <a:lnTo>
                      <a:pt x="218644" y="334965"/>
                    </a:lnTo>
                    <a:lnTo>
                      <a:pt x="5919" y="334965"/>
                    </a:lnTo>
                    <a:cubicBezTo>
                      <a:pt x="-20010" y="334436"/>
                      <a:pt x="46665" y="336023"/>
                      <a:pt x="63069" y="331790"/>
                    </a:cubicBezTo>
                    <a:cubicBezTo>
                      <a:pt x="79473" y="327557"/>
                      <a:pt x="90586" y="319619"/>
                      <a:pt x="104344" y="309565"/>
                    </a:cubicBezTo>
                    <a:cubicBezTo>
                      <a:pt x="118102" y="299511"/>
                      <a:pt x="135036" y="285223"/>
                      <a:pt x="145619" y="271465"/>
                    </a:cubicBezTo>
                    <a:cubicBezTo>
                      <a:pt x="156202" y="257707"/>
                      <a:pt x="163082" y="243948"/>
                      <a:pt x="167844" y="227015"/>
                    </a:cubicBezTo>
                    <a:cubicBezTo>
                      <a:pt x="172606" y="210082"/>
                      <a:pt x="175252" y="190502"/>
                      <a:pt x="174194" y="169865"/>
                    </a:cubicBezTo>
                    <a:cubicBezTo>
                      <a:pt x="173136" y="149228"/>
                      <a:pt x="169432" y="122769"/>
                      <a:pt x="161494" y="103190"/>
                    </a:cubicBezTo>
                    <a:cubicBezTo>
                      <a:pt x="153556" y="83611"/>
                      <a:pt x="126569" y="50803"/>
                      <a:pt x="101169" y="33340"/>
                    </a:cubicBezTo>
                    <a:cubicBezTo>
                      <a:pt x="75769" y="15877"/>
                      <a:pt x="5919" y="6352"/>
                      <a:pt x="9094" y="159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0" name="Forme libre 339">
                <a:extLst>
                  <a:ext uri="{FF2B5EF4-FFF2-40B4-BE49-F238E27FC236}">
                    <a16:creationId xmlns:a16="http://schemas.microsoft.com/office/drawing/2014/main" id="{FC4ECD56-28AD-8E0F-7283-EA49A237D5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0509" y="4678532"/>
                <a:ext cx="192452" cy="96111"/>
              </a:xfrm>
              <a:custGeom>
                <a:avLst/>
                <a:gdLst>
                  <a:gd name="connsiteX0" fmla="*/ 9094 w 675738"/>
                  <a:gd name="connsiteY0" fmla="*/ 2941 h 340586"/>
                  <a:gd name="connsiteX1" fmla="*/ 120219 w 675738"/>
                  <a:gd name="connsiteY1" fmla="*/ 6116 h 340586"/>
                  <a:gd name="connsiteX2" fmla="*/ 294844 w 675738"/>
                  <a:gd name="connsiteY2" fmla="*/ 6116 h 340586"/>
                  <a:gd name="connsiteX3" fmla="*/ 377394 w 675738"/>
                  <a:gd name="connsiteY3" fmla="*/ 6116 h 340586"/>
                  <a:gd name="connsiteX4" fmla="*/ 437719 w 675738"/>
                  <a:gd name="connsiteY4" fmla="*/ 6116 h 340586"/>
                  <a:gd name="connsiteX5" fmla="*/ 498044 w 675738"/>
                  <a:gd name="connsiteY5" fmla="*/ 6116 h 340586"/>
                  <a:gd name="connsiteX6" fmla="*/ 561544 w 675738"/>
                  <a:gd name="connsiteY6" fmla="*/ 6116 h 340586"/>
                  <a:gd name="connsiteX7" fmla="*/ 621869 w 675738"/>
                  <a:gd name="connsiteY7" fmla="*/ 6116 h 340586"/>
                  <a:gd name="connsiteX8" fmla="*/ 663144 w 675738"/>
                  <a:gd name="connsiteY8" fmla="*/ 6116 h 340586"/>
                  <a:gd name="connsiteX9" fmla="*/ 672669 w 675738"/>
                  <a:gd name="connsiteY9" fmla="*/ 6116 h 340586"/>
                  <a:gd name="connsiteX10" fmla="*/ 615519 w 675738"/>
                  <a:gd name="connsiteY10" fmla="*/ 18816 h 340586"/>
                  <a:gd name="connsiteX11" fmla="*/ 555194 w 675738"/>
                  <a:gd name="connsiteY11" fmla="*/ 53741 h 340586"/>
                  <a:gd name="connsiteX12" fmla="*/ 523444 w 675738"/>
                  <a:gd name="connsiteY12" fmla="*/ 107716 h 340586"/>
                  <a:gd name="connsiteX13" fmla="*/ 513919 w 675738"/>
                  <a:gd name="connsiteY13" fmla="*/ 171216 h 340586"/>
                  <a:gd name="connsiteX14" fmla="*/ 520269 w 675738"/>
                  <a:gd name="connsiteY14" fmla="*/ 231541 h 340586"/>
                  <a:gd name="connsiteX15" fmla="*/ 552019 w 675738"/>
                  <a:gd name="connsiteY15" fmla="*/ 288691 h 340586"/>
                  <a:gd name="connsiteX16" fmla="*/ 586944 w 675738"/>
                  <a:gd name="connsiteY16" fmla="*/ 314091 h 340586"/>
                  <a:gd name="connsiteX17" fmla="*/ 672669 w 675738"/>
                  <a:gd name="connsiteY17" fmla="*/ 339491 h 340586"/>
                  <a:gd name="connsiteX18" fmla="*/ 466294 w 675738"/>
                  <a:gd name="connsiteY18" fmla="*/ 336316 h 340586"/>
                  <a:gd name="connsiteX19" fmla="*/ 218644 w 675738"/>
                  <a:gd name="connsiteY19" fmla="*/ 336316 h 340586"/>
                  <a:gd name="connsiteX20" fmla="*/ 5919 w 675738"/>
                  <a:gd name="connsiteY20" fmla="*/ 336316 h 340586"/>
                  <a:gd name="connsiteX21" fmla="*/ 63069 w 675738"/>
                  <a:gd name="connsiteY21" fmla="*/ 333141 h 340586"/>
                  <a:gd name="connsiteX22" fmla="*/ 104344 w 675738"/>
                  <a:gd name="connsiteY22" fmla="*/ 310916 h 340586"/>
                  <a:gd name="connsiteX23" fmla="*/ 126569 w 675738"/>
                  <a:gd name="connsiteY23" fmla="*/ 288691 h 340586"/>
                  <a:gd name="connsiteX24" fmla="*/ 167844 w 675738"/>
                  <a:gd name="connsiteY24" fmla="*/ 228366 h 340586"/>
                  <a:gd name="connsiteX25" fmla="*/ 174194 w 675738"/>
                  <a:gd name="connsiteY25" fmla="*/ 171216 h 340586"/>
                  <a:gd name="connsiteX26" fmla="*/ 161494 w 675738"/>
                  <a:gd name="connsiteY26" fmla="*/ 104541 h 340586"/>
                  <a:gd name="connsiteX27" fmla="*/ 126569 w 675738"/>
                  <a:gd name="connsiteY27" fmla="*/ 53741 h 340586"/>
                  <a:gd name="connsiteX28" fmla="*/ 9094 w 675738"/>
                  <a:gd name="connsiteY28" fmla="*/ 2941 h 340586"/>
                  <a:gd name="connsiteX0" fmla="*/ 9094 w 675738"/>
                  <a:gd name="connsiteY0" fmla="*/ 1590 h 339235"/>
                  <a:gd name="connsiteX1" fmla="*/ 120219 w 675738"/>
                  <a:gd name="connsiteY1" fmla="*/ 4765 h 339235"/>
                  <a:gd name="connsiteX2" fmla="*/ 294844 w 675738"/>
                  <a:gd name="connsiteY2" fmla="*/ 4765 h 339235"/>
                  <a:gd name="connsiteX3" fmla="*/ 377394 w 675738"/>
                  <a:gd name="connsiteY3" fmla="*/ 4765 h 339235"/>
                  <a:gd name="connsiteX4" fmla="*/ 437719 w 675738"/>
                  <a:gd name="connsiteY4" fmla="*/ 4765 h 339235"/>
                  <a:gd name="connsiteX5" fmla="*/ 498044 w 675738"/>
                  <a:gd name="connsiteY5" fmla="*/ 4765 h 339235"/>
                  <a:gd name="connsiteX6" fmla="*/ 561544 w 675738"/>
                  <a:gd name="connsiteY6" fmla="*/ 4765 h 339235"/>
                  <a:gd name="connsiteX7" fmla="*/ 621869 w 675738"/>
                  <a:gd name="connsiteY7" fmla="*/ 4765 h 339235"/>
                  <a:gd name="connsiteX8" fmla="*/ 663144 w 675738"/>
                  <a:gd name="connsiteY8" fmla="*/ 4765 h 339235"/>
                  <a:gd name="connsiteX9" fmla="*/ 672669 w 675738"/>
                  <a:gd name="connsiteY9" fmla="*/ 4765 h 339235"/>
                  <a:gd name="connsiteX10" fmla="*/ 615519 w 675738"/>
                  <a:gd name="connsiteY10" fmla="*/ 17465 h 339235"/>
                  <a:gd name="connsiteX11" fmla="*/ 555194 w 675738"/>
                  <a:gd name="connsiteY11" fmla="*/ 52390 h 339235"/>
                  <a:gd name="connsiteX12" fmla="*/ 523444 w 675738"/>
                  <a:gd name="connsiteY12" fmla="*/ 106365 h 339235"/>
                  <a:gd name="connsiteX13" fmla="*/ 513919 w 675738"/>
                  <a:gd name="connsiteY13" fmla="*/ 169865 h 339235"/>
                  <a:gd name="connsiteX14" fmla="*/ 520269 w 675738"/>
                  <a:gd name="connsiteY14" fmla="*/ 230190 h 339235"/>
                  <a:gd name="connsiteX15" fmla="*/ 552019 w 675738"/>
                  <a:gd name="connsiteY15" fmla="*/ 287340 h 339235"/>
                  <a:gd name="connsiteX16" fmla="*/ 586944 w 675738"/>
                  <a:gd name="connsiteY16" fmla="*/ 312740 h 339235"/>
                  <a:gd name="connsiteX17" fmla="*/ 672669 w 675738"/>
                  <a:gd name="connsiteY17" fmla="*/ 338140 h 339235"/>
                  <a:gd name="connsiteX18" fmla="*/ 466294 w 675738"/>
                  <a:gd name="connsiteY18" fmla="*/ 334965 h 339235"/>
                  <a:gd name="connsiteX19" fmla="*/ 218644 w 675738"/>
                  <a:gd name="connsiteY19" fmla="*/ 334965 h 339235"/>
                  <a:gd name="connsiteX20" fmla="*/ 5919 w 675738"/>
                  <a:gd name="connsiteY20" fmla="*/ 334965 h 339235"/>
                  <a:gd name="connsiteX21" fmla="*/ 63069 w 675738"/>
                  <a:gd name="connsiteY21" fmla="*/ 331790 h 339235"/>
                  <a:gd name="connsiteX22" fmla="*/ 104344 w 675738"/>
                  <a:gd name="connsiteY22" fmla="*/ 309565 h 339235"/>
                  <a:gd name="connsiteX23" fmla="*/ 126569 w 675738"/>
                  <a:gd name="connsiteY23" fmla="*/ 287340 h 339235"/>
                  <a:gd name="connsiteX24" fmla="*/ 167844 w 675738"/>
                  <a:gd name="connsiteY24" fmla="*/ 227015 h 339235"/>
                  <a:gd name="connsiteX25" fmla="*/ 174194 w 675738"/>
                  <a:gd name="connsiteY25" fmla="*/ 169865 h 339235"/>
                  <a:gd name="connsiteX26" fmla="*/ 161494 w 675738"/>
                  <a:gd name="connsiteY26" fmla="*/ 103190 h 339235"/>
                  <a:gd name="connsiteX27" fmla="*/ 101169 w 675738"/>
                  <a:gd name="connsiteY27" fmla="*/ 33340 h 339235"/>
                  <a:gd name="connsiteX28" fmla="*/ 9094 w 675738"/>
                  <a:gd name="connsiteY28" fmla="*/ 1590 h 339235"/>
                  <a:gd name="connsiteX0" fmla="*/ 9094 w 676889"/>
                  <a:gd name="connsiteY0" fmla="*/ 1590 h 339235"/>
                  <a:gd name="connsiteX1" fmla="*/ 120219 w 676889"/>
                  <a:gd name="connsiteY1" fmla="*/ 4765 h 339235"/>
                  <a:gd name="connsiteX2" fmla="*/ 294844 w 676889"/>
                  <a:gd name="connsiteY2" fmla="*/ 4765 h 339235"/>
                  <a:gd name="connsiteX3" fmla="*/ 377394 w 676889"/>
                  <a:gd name="connsiteY3" fmla="*/ 4765 h 339235"/>
                  <a:gd name="connsiteX4" fmla="*/ 437719 w 676889"/>
                  <a:gd name="connsiteY4" fmla="*/ 4765 h 339235"/>
                  <a:gd name="connsiteX5" fmla="*/ 498044 w 676889"/>
                  <a:gd name="connsiteY5" fmla="*/ 4765 h 339235"/>
                  <a:gd name="connsiteX6" fmla="*/ 561544 w 676889"/>
                  <a:gd name="connsiteY6" fmla="*/ 4765 h 339235"/>
                  <a:gd name="connsiteX7" fmla="*/ 621869 w 676889"/>
                  <a:gd name="connsiteY7" fmla="*/ 4765 h 339235"/>
                  <a:gd name="connsiteX8" fmla="*/ 663144 w 676889"/>
                  <a:gd name="connsiteY8" fmla="*/ 4765 h 339235"/>
                  <a:gd name="connsiteX9" fmla="*/ 672669 w 676889"/>
                  <a:gd name="connsiteY9" fmla="*/ 4765 h 339235"/>
                  <a:gd name="connsiteX10" fmla="*/ 599644 w 676889"/>
                  <a:gd name="connsiteY10" fmla="*/ 23815 h 339235"/>
                  <a:gd name="connsiteX11" fmla="*/ 555194 w 676889"/>
                  <a:gd name="connsiteY11" fmla="*/ 52390 h 339235"/>
                  <a:gd name="connsiteX12" fmla="*/ 523444 w 676889"/>
                  <a:gd name="connsiteY12" fmla="*/ 106365 h 339235"/>
                  <a:gd name="connsiteX13" fmla="*/ 513919 w 676889"/>
                  <a:gd name="connsiteY13" fmla="*/ 169865 h 339235"/>
                  <a:gd name="connsiteX14" fmla="*/ 520269 w 676889"/>
                  <a:gd name="connsiteY14" fmla="*/ 230190 h 339235"/>
                  <a:gd name="connsiteX15" fmla="*/ 552019 w 676889"/>
                  <a:gd name="connsiteY15" fmla="*/ 287340 h 339235"/>
                  <a:gd name="connsiteX16" fmla="*/ 586944 w 676889"/>
                  <a:gd name="connsiteY16" fmla="*/ 312740 h 339235"/>
                  <a:gd name="connsiteX17" fmla="*/ 672669 w 676889"/>
                  <a:gd name="connsiteY17" fmla="*/ 338140 h 339235"/>
                  <a:gd name="connsiteX18" fmla="*/ 466294 w 676889"/>
                  <a:gd name="connsiteY18" fmla="*/ 334965 h 339235"/>
                  <a:gd name="connsiteX19" fmla="*/ 218644 w 676889"/>
                  <a:gd name="connsiteY19" fmla="*/ 334965 h 339235"/>
                  <a:gd name="connsiteX20" fmla="*/ 5919 w 676889"/>
                  <a:gd name="connsiteY20" fmla="*/ 334965 h 339235"/>
                  <a:gd name="connsiteX21" fmla="*/ 63069 w 676889"/>
                  <a:gd name="connsiteY21" fmla="*/ 331790 h 339235"/>
                  <a:gd name="connsiteX22" fmla="*/ 104344 w 676889"/>
                  <a:gd name="connsiteY22" fmla="*/ 309565 h 339235"/>
                  <a:gd name="connsiteX23" fmla="*/ 126569 w 676889"/>
                  <a:gd name="connsiteY23" fmla="*/ 287340 h 339235"/>
                  <a:gd name="connsiteX24" fmla="*/ 167844 w 676889"/>
                  <a:gd name="connsiteY24" fmla="*/ 227015 h 339235"/>
                  <a:gd name="connsiteX25" fmla="*/ 174194 w 676889"/>
                  <a:gd name="connsiteY25" fmla="*/ 169865 h 339235"/>
                  <a:gd name="connsiteX26" fmla="*/ 161494 w 676889"/>
                  <a:gd name="connsiteY26" fmla="*/ 103190 h 339235"/>
                  <a:gd name="connsiteX27" fmla="*/ 101169 w 676889"/>
                  <a:gd name="connsiteY27" fmla="*/ 33340 h 339235"/>
                  <a:gd name="connsiteX28" fmla="*/ 9094 w 676889"/>
                  <a:gd name="connsiteY28" fmla="*/ 1590 h 339235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26569 w 678470"/>
                  <a:gd name="connsiteY23" fmla="*/ 287340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45619 w 678470"/>
                  <a:gd name="connsiteY23" fmla="*/ 271465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8470" h="338829">
                    <a:moveTo>
                      <a:pt x="9094" y="1590"/>
                    </a:moveTo>
                    <a:cubicBezTo>
                      <a:pt x="12269" y="-3172"/>
                      <a:pt x="72594" y="4236"/>
                      <a:pt x="120219" y="4765"/>
                    </a:cubicBezTo>
                    <a:cubicBezTo>
                      <a:pt x="167844" y="5294"/>
                      <a:pt x="294844" y="4765"/>
                      <a:pt x="294844" y="4765"/>
                    </a:cubicBezTo>
                    <a:lnTo>
                      <a:pt x="377394" y="4765"/>
                    </a:lnTo>
                    <a:lnTo>
                      <a:pt x="437719" y="4765"/>
                    </a:lnTo>
                    <a:lnTo>
                      <a:pt x="498044" y="4765"/>
                    </a:lnTo>
                    <a:lnTo>
                      <a:pt x="561544" y="4765"/>
                    </a:lnTo>
                    <a:lnTo>
                      <a:pt x="621869" y="4765"/>
                    </a:lnTo>
                    <a:lnTo>
                      <a:pt x="663144" y="4765"/>
                    </a:lnTo>
                    <a:cubicBezTo>
                      <a:pt x="671611" y="4765"/>
                      <a:pt x="683252" y="1590"/>
                      <a:pt x="672669" y="4765"/>
                    </a:cubicBezTo>
                    <a:cubicBezTo>
                      <a:pt x="662086" y="7940"/>
                      <a:pt x="619223" y="15877"/>
                      <a:pt x="599644" y="23815"/>
                    </a:cubicBezTo>
                    <a:cubicBezTo>
                      <a:pt x="580065" y="31753"/>
                      <a:pt x="567894" y="38632"/>
                      <a:pt x="555194" y="52390"/>
                    </a:cubicBezTo>
                    <a:cubicBezTo>
                      <a:pt x="542494" y="66148"/>
                      <a:pt x="530323" y="86786"/>
                      <a:pt x="523444" y="106365"/>
                    </a:cubicBezTo>
                    <a:cubicBezTo>
                      <a:pt x="516565" y="125944"/>
                      <a:pt x="514448" y="149228"/>
                      <a:pt x="513919" y="169865"/>
                    </a:cubicBezTo>
                    <a:cubicBezTo>
                      <a:pt x="513390" y="190502"/>
                      <a:pt x="513919" y="210611"/>
                      <a:pt x="520269" y="230190"/>
                    </a:cubicBezTo>
                    <a:cubicBezTo>
                      <a:pt x="526619" y="249769"/>
                      <a:pt x="536144" y="272523"/>
                      <a:pt x="552019" y="287340"/>
                    </a:cubicBezTo>
                    <a:cubicBezTo>
                      <a:pt x="567894" y="302157"/>
                      <a:pt x="595411" y="310623"/>
                      <a:pt x="615519" y="319090"/>
                    </a:cubicBezTo>
                    <a:cubicBezTo>
                      <a:pt x="635627" y="327557"/>
                      <a:pt x="697540" y="335494"/>
                      <a:pt x="672669" y="338140"/>
                    </a:cubicBezTo>
                    <a:cubicBezTo>
                      <a:pt x="647798" y="340786"/>
                      <a:pt x="466294" y="334965"/>
                      <a:pt x="466294" y="334965"/>
                    </a:cubicBezTo>
                    <a:lnTo>
                      <a:pt x="218644" y="334965"/>
                    </a:lnTo>
                    <a:lnTo>
                      <a:pt x="5919" y="334965"/>
                    </a:lnTo>
                    <a:cubicBezTo>
                      <a:pt x="-20010" y="334436"/>
                      <a:pt x="46665" y="336023"/>
                      <a:pt x="63069" y="331790"/>
                    </a:cubicBezTo>
                    <a:cubicBezTo>
                      <a:pt x="79473" y="327557"/>
                      <a:pt x="90586" y="319619"/>
                      <a:pt x="104344" y="309565"/>
                    </a:cubicBezTo>
                    <a:cubicBezTo>
                      <a:pt x="118102" y="299511"/>
                      <a:pt x="135036" y="285223"/>
                      <a:pt x="145619" y="271465"/>
                    </a:cubicBezTo>
                    <a:cubicBezTo>
                      <a:pt x="156202" y="257707"/>
                      <a:pt x="163082" y="243948"/>
                      <a:pt x="167844" y="227015"/>
                    </a:cubicBezTo>
                    <a:cubicBezTo>
                      <a:pt x="172606" y="210082"/>
                      <a:pt x="175252" y="190502"/>
                      <a:pt x="174194" y="169865"/>
                    </a:cubicBezTo>
                    <a:cubicBezTo>
                      <a:pt x="173136" y="149228"/>
                      <a:pt x="169432" y="122769"/>
                      <a:pt x="161494" y="103190"/>
                    </a:cubicBezTo>
                    <a:cubicBezTo>
                      <a:pt x="153556" y="83611"/>
                      <a:pt x="126569" y="50803"/>
                      <a:pt x="101169" y="33340"/>
                    </a:cubicBezTo>
                    <a:cubicBezTo>
                      <a:pt x="75769" y="15877"/>
                      <a:pt x="5919" y="6352"/>
                      <a:pt x="9094" y="159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1" name="Forme libre 340">
                <a:extLst>
                  <a:ext uri="{FF2B5EF4-FFF2-40B4-BE49-F238E27FC236}">
                    <a16:creationId xmlns:a16="http://schemas.microsoft.com/office/drawing/2014/main" id="{511FC053-44E4-4351-A9A5-821E07D8CF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5459" y="4138411"/>
                <a:ext cx="192452" cy="96111"/>
              </a:xfrm>
              <a:custGeom>
                <a:avLst/>
                <a:gdLst>
                  <a:gd name="connsiteX0" fmla="*/ 9094 w 675738"/>
                  <a:gd name="connsiteY0" fmla="*/ 2941 h 340586"/>
                  <a:gd name="connsiteX1" fmla="*/ 120219 w 675738"/>
                  <a:gd name="connsiteY1" fmla="*/ 6116 h 340586"/>
                  <a:gd name="connsiteX2" fmla="*/ 294844 w 675738"/>
                  <a:gd name="connsiteY2" fmla="*/ 6116 h 340586"/>
                  <a:gd name="connsiteX3" fmla="*/ 377394 w 675738"/>
                  <a:gd name="connsiteY3" fmla="*/ 6116 h 340586"/>
                  <a:gd name="connsiteX4" fmla="*/ 437719 w 675738"/>
                  <a:gd name="connsiteY4" fmla="*/ 6116 h 340586"/>
                  <a:gd name="connsiteX5" fmla="*/ 498044 w 675738"/>
                  <a:gd name="connsiteY5" fmla="*/ 6116 h 340586"/>
                  <a:gd name="connsiteX6" fmla="*/ 561544 w 675738"/>
                  <a:gd name="connsiteY6" fmla="*/ 6116 h 340586"/>
                  <a:gd name="connsiteX7" fmla="*/ 621869 w 675738"/>
                  <a:gd name="connsiteY7" fmla="*/ 6116 h 340586"/>
                  <a:gd name="connsiteX8" fmla="*/ 663144 w 675738"/>
                  <a:gd name="connsiteY8" fmla="*/ 6116 h 340586"/>
                  <a:gd name="connsiteX9" fmla="*/ 672669 w 675738"/>
                  <a:gd name="connsiteY9" fmla="*/ 6116 h 340586"/>
                  <a:gd name="connsiteX10" fmla="*/ 615519 w 675738"/>
                  <a:gd name="connsiteY10" fmla="*/ 18816 h 340586"/>
                  <a:gd name="connsiteX11" fmla="*/ 555194 w 675738"/>
                  <a:gd name="connsiteY11" fmla="*/ 53741 h 340586"/>
                  <a:gd name="connsiteX12" fmla="*/ 523444 w 675738"/>
                  <a:gd name="connsiteY12" fmla="*/ 107716 h 340586"/>
                  <a:gd name="connsiteX13" fmla="*/ 513919 w 675738"/>
                  <a:gd name="connsiteY13" fmla="*/ 171216 h 340586"/>
                  <a:gd name="connsiteX14" fmla="*/ 520269 w 675738"/>
                  <a:gd name="connsiteY14" fmla="*/ 231541 h 340586"/>
                  <a:gd name="connsiteX15" fmla="*/ 552019 w 675738"/>
                  <a:gd name="connsiteY15" fmla="*/ 288691 h 340586"/>
                  <a:gd name="connsiteX16" fmla="*/ 586944 w 675738"/>
                  <a:gd name="connsiteY16" fmla="*/ 314091 h 340586"/>
                  <a:gd name="connsiteX17" fmla="*/ 672669 w 675738"/>
                  <a:gd name="connsiteY17" fmla="*/ 339491 h 340586"/>
                  <a:gd name="connsiteX18" fmla="*/ 466294 w 675738"/>
                  <a:gd name="connsiteY18" fmla="*/ 336316 h 340586"/>
                  <a:gd name="connsiteX19" fmla="*/ 218644 w 675738"/>
                  <a:gd name="connsiteY19" fmla="*/ 336316 h 340586"/>
                  <a:gd name="connsiteX20" fmla="*/ 5919 w 675738"/>
                  <a:gd name="connsiteY20" fmla="*/ 336316 h 340586"/>
                  <a:gd name="connsiteX21" fmla="*/ 63069 w 675738"/>
                  <a:gd name="connsiteY21" fmla="*/ 333141 h 340586"/>
                  <a:gd name="connsiteX22" fmla="*/ 104344 w 675738"/>
                  <a:gd name="connsiteY22" fmla="*/ 310916 h 340586"/>
                  <a:gd name="connsiteX23" fmla="*/ 126569 w 675738"/>
                  <a:gd name="connsiteY23" fmla="*/ 288691 h 340586"/>
                  <a:gd name="connsiteX24" fmla="*/ 167844 w 675738"/>
                  <a:gd name="connsiteY24" fmla="*/ 228366 h 340586"/>
                  <a:gd name="connsiteX25" fmla="*/ 174194 w 675738"/>
                  <a:gd name="connsiteY25" fmla="*/ 171216 h 340586"/>
                  <a:gd name="connsiteX26" fmla="*/ 161494 w 675738"/>
                  <a:gd name="connsiteY26" fmla="*/ 104541 h 340586"/>
                  <a:gd name="connsiteX27" fmla="*/ 126569 w 675738"/>
                  <a:gd name="connsiteY27" fmla="*/ 53741 h 340586"/>
                  <a:gd name="connsiteX28" fmla="*/ 9094 w 675738"/>
                  <a:gd name="connsiteY28" fmla="*/ 2941 h 340586"/>
                  <a:gd name="connsiteX0" fmla="*/ 9094 w 675738"/>
                  <a:gd name="connsiteY0" fmla="*/ 1590 h 339235"/>
                  <a:gd name="connsiteX1" fmla="*/ 120219 w 675738"/>
                  <a:gd name="connsiteY1" fmla="*/ 4765 h 339235"/>
                  <a:gd name="connsiteX2" fmla="*/ 294844 w 675738"/>
                  <a:gd name="connsiteY2" fmla="*/ 4765 h 339235"/>
                  <a:gd name="connsiteX3" fmla="*/ 377394 w 675738"/>
                  <a:gd name="connsiteY3" fmla="*/ 4765 h 339235"/>
                  <a:gd name="connsiteX4" fmla="*/ 437719 w 675738"/>
                  <a:gd name="connsiteY4" fmla="*/ 4765 h 339235"/>
                  <a:gd name="connsiteX5" fmla="*/ 498044 w 675738"/>
                  <a:gd name="connsiteY5" fmla="*/ 4765 h 339235"/>
                  <a:gd name="connsiteX6" fmla="*/ 561544 w 675738"/>
                  <a:gd name="connsiteY6" fmla="*/ 4765 h 339235"/>
                  <a:gd name="connsiteX7" fmla="*/ 621869 w 675738"/>
                  <a:gd name="connsiteY7" fmla="*/ 4765 h 339235"/>
                  <a:gd name="connsiteX8" fmla="*/ 663144 w 675738"/>
                  <a:gd name="connsiteY8" fmla="*/ 4765 h 339235"/>
                  <a:gd name="connsiteX9" fmla="*/ 672669 w 675738"/>
                  <a:gd name="connsiteY9" fmla="*/ 4765 h 339235"/>
                  <a:gd name="connsiteX10" fmla="*/ 615519 w 675738"/>
                  <a:gd name="connsiteY10" fmla="*/ 17465 h 339235"/>
                  <a:gd name="connsiteX11" fmla="*/ 555194 w 675738"/>
                  <a:gd name="connsiteY11" fmla="*/ 52390 h 339235"/>
                  <a:gd name="connsiteX12" fmla="*/ 523444 w 675738"/>
                  <a:gd name="connsiteY12" fmla="*/ 106365 h 339235"/>
                  <a:gd name="connsiteX13" fmla="*/ 513919 w 675738"/>
                  <a:gd name="connsiteY13" fmla="*/ 169865 h 339235"/>
                  <a:gd name="connsiteX14" fmla="*/ 520269 w 675738"/>
                  <a:gd name="connsiteY14" fmla="*/ 230190 h 339235"/>
                  <a:gd name="connsiteX15" fmla="*/ 552019 w 675738"/>
                  <a:gd name="connsiteY15" fmla="*/ 287340 h 339235"/>
                  <a:gd name="connsiteX16" fmla="*/ 586944 w 675738"/>
                  <a:gd name="connsiteY16" fmla="*/ 312740 h 339235"/>
                  <a:gd name="connsiteX17" fmla="*/ 672669 w 675738"/>
                  <a:gd name="connsiteY17" fmla="*/ 338140 h 339235"/>
                  <a:gd name="connsiteX18" fmla="*/ 466294 w 675738"/>
                  <a:gd name="connsiteY18" fmla="*/ 334965 h 339235"/>
                  <a:gd name="connsiteX19" fmla="*/ 218644 w 675738"/>
                  <a:gd name="connsiteY19" fmla="*/ 334965 h 339235"/>
                  <a:gd name="connsiteX20" fmla="*/ 5919 w 675738"/>
                  <a:gd name="connsiteY20" fmla="*/ 334965 h 339235"/>
                  <a:gd name="connsiteX21" fmla="*/ 63069 w 675738"/>
                  <a:gd name="connsiteY21" fmla="*/ 331790 h 339235"/>
                  <a:gd name="connsiteX22" fmla="*/ 104344 w 675738"/>
                  <a:gd name="connsiteY22" fmla="*/ 309565 h 339235"/>
                  <a:gd name="connsiteX23" fmla="*/ 126569 w 675738"/>
                  <a:gd name="connsiteY23" fmla="*/ 287340 h 339235"/>
                  <a:gd name="connsiteX24" fmla="*/ 167844 w 675738"/>
                  <a:gd name="connsiteY24" fmla="*/ 227015 h 339235"/>
                  <a:gd name="connsiteX25" fmla="*/ 174194 w 675738"/>
                  <a:gd name="connsiteY25" fmla="*/ 169865 h 339235"/>
                  <a:gd name="connsiteX26" fmla="*/ 161494 w 675738"/>
                  <a:gd name="connsiteY26" fmla="*/ 103190 h 339235"/>
                  <a:gd name="connsiteX27" fmla="*/ 101169 w 675738"/>
                  <a:gd name="connsiteY27" fmla="*/ 33340 h 339235"/>
                  <a:gd name="connsiteX28" fmla="*/ 9094 w 675738"/>
                  <a:gd name="connsiteY28" fmla="*/ 1590 h 339235"/>
                  <a:gd name="connsiteX0" fmla="*/ 9094 w 676889"/>
                  <a:gd name="connsiteY0" fmla="*/ 1590 h 339235"/>
                  <a:gd name="connsiteX1" fmla="*/ 120219 w 676889"/>
                  <a:gd name="connsiteY1" fmla="*/ 4765 h 339235"/>
                  <a:gd name="connsiteX2" fmla="*/ 294844 w 676889"/>
                  <a:gd name="connsiteY2" fmla="*/ 4765 h 339235"/>
                  <a:gd name="connsiteX3" fmla="*/ 377394 w 676889"/>
                  <a:gd name="connsiteY3" fmla="*/ 4765 h 339235"/>
                  <a:gd name="connsiteX4" fmla="*/ 437719 w 676889"/>
                  <a:gd name="connsiteY4" fmla="*/ 4765 h 339235"/>
                  <a:gd name="connsiteX5" fmla="*/ 498044 w 676889"/>
                  <a:gd name="connsiteY5" fmla="*/ 4765 h 339235"/>
                  <a:gd name="connsiteX6" fmla="*/ 561544 w 676889"/>
                  <a:gd name="connsiteY6" fmla="*/ 4765 h 339235"/>
                  <a:gd name="connsiteX7" fmla="*/ 621869 w 676889"/>
                  <a:gd name="connsiteY7" fmla="*/ 4765 h 339235"/>
                  <a:gd name="connsiteX8" fmla="*/ 663144 w 676889"/>
                  <a:gd name="connsiteY8" fmla="*/ 4765 h 339235"/>
                  <a:gd name="connsiteX9" fmla="*/ 672669 w 676889"/>
                  <a:gd name="connsiteY9" fmla="*/ 4765 h 339235"/>
                  <a:gd name="connsiteX10" fmla="*/ 599644 w 676889"/>
                  <a:gd name="connsiteY10" fmla="*/ 23815 h 339235"/>
                  <a:gd name="connsiteX11" fmla="*/ 555194 w 676889"/>
                  <a:gd name="connsiteY11" fmla="*/ 52390 h 339235"/>
                  <a:gd name="connsiteX12" fmla="*/ 523444 w 676889"/>
                  <a:gd name="connsiteY12" fmla="*/ 106365 h 339235"/>
                  <a:gd name="connsiteX13" fmla="*/ 513919 w 676889"/>
                  <a:gd name="connsiteY13" fmla="*/ 169865 h 339235"/>
                  <a:gd name="connsiteX14" fmla="*/ 520269 w 676889"/>
                  <a:gd name="connsiteY14" fmla="*/ 230190 h 339235"/>
                  <a:gd name="connsiteX15" fmla="*/ 552019 w 676889"/>
                  <a:gd name="connsiteY15" fmla="*/ 287340 h 339235"/>
                  <a:gd name="connsiteX16" fmla="*/ 586944 w 676889"/>
                  <a:gd name="connsiteY16" fmla="*/ 312740 h 339235"/>
                  <a:gd name="connsiteX17" fmla="*/ 672669 w 676889"/>
                  <a:gd name="connsiteY17" fmla="*/ 338140 h 339235"/>
                  <a:gd name="connsiteX18" fmla="*/ 466294 w 676889"/>
                  <a:gd name="connsiteY18" fmla="*/ 334965 h 339235"/>
                  <a:gd name="connsiteX19" fmla="*/ 218644 w 676889"/>
                  <a:gd name="connsiteY19" fmla="*/ 334965 h 339235"/>
                  <a:gd name="connsiteX20" fmla="*/ 5919 w 676889"/>
                  <a:gd name="connsiteY20" fmla="*/ 334965 h 339235"/>
                  <a:gd name="connsiteX21" fmla="*/ 63069 w 676889"/>
                  <a:gd name="connsiteY21" fmla="*/ 331790 h 339235"/>
                  <a:gd name="connsiteX22" fmla="*/ 104344 w 676889"/>
                  <a:gd name="connsiteY22" fmla="*/ 309565 h 339235"/>
                  <a:gd name="connsiteX23" fmla="*/ 126569 w 676889"/>
                  <a:gd name="connsiteY23" fmla="*/ 287340 h 339235"/>
                  <a:gd name="connsiteX24" fmla="*/ 167844 w 676889"/>
                  <a:gd name="connsiteY24" fmla="*/ 227015 h 339235"/>
                  <a:gd name="connsiteX25" fmla="*/ 174194 w 676889"/>
                  <a:gd name="connsiteY25" fmla="*/ 169865 h 339235"/>
                  <a:gd name="connsiteX26" fmla="*/ 161494 w 676889"/>
                  <a:gd name="connsiteY26" fmla="*/ 103190 h 339235"/>
                  <a:gd name="connsiteX27" fmla="*/ 101169 w 676889"/>
                  <a:gd name="connsiteY27" fmla="*/ 33340 h 339235"/>
                  <a:gd name="connsiteX28" fmla="*/ 9094 w 676889"/>
                  <a:gd name="connsiteY28" fmla="*/ 1590 h 339235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26569 w 678470"/>
                  <a:gd name="connsiteY23" fmla="*/ 287340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45619 w 678470"/>
                  <a:gd name="connsiteY23" fmla="*/ 271465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8470" h="338829">
                    <a:moveTo>
                      <a:pt x="9094" y="1590"/>
                    </a:moveTo>
                    <a:cubicBezTo>
                      <a:pt x="12269" y="-3172"/>
                      <a:pt x="72594" y="4236"/>
                      <a:pt x="120219" y="4765"/>
                    </a:cubicBezTo>
                    <a:cubicBezTo>
                      <a:pt x="167844" y="5294"/>
                      <a:pt x="294844" y="4765"/>
                      <a:pt x="294844" y="4765"/>
                    </a:cubicBezTo>
                    <a:lnTo>
                      <a:pt x="377394" y="4765"/>
                    </a:lnTo>
                    <a:lnTo>
                      <a:pt x="437719" y="4765"/>
                    </a:lnTo>
                    <a:lnTo>
                      <a:pt x="498044" y="4765"/>
                    </a:lnTo>
                    <a:lnTo>
                      <a:pt x="561544" y="4765"/>
                    </a:lnTo>
                    <a:lnTo>
                      <a:pt x="621869" y="4765"/>
                    </a:lnTo>
                    <a:lnTo>
                      <a:pt x="663144" y="4765"/>
                    </a:lnTo>
                    <a:cubicBezTo>
                      <a:pt x="671611" y="4765"/>
                      <a:pt x="683252" y="1590"/>
                      <a:pt x="672669" y="4765"/>
                    </a:cubicBezTo>
                    <a:cubicBezTo>
                      <a:pt x="662086" y="7940"/>
                      <a:pt x="619223" y="15877"/>
                      <a:pt x="599644" y="23815"/>
                    </a:cubicBezTo>
                    <a:cubicBezTo>
                      <a:pt x="580065" y="31753"/>
                      <a:pt x="567894" y="38632"/>
                      <a:pt x="555194" y="52390"/>
                    </a:cubicBezTo>
                    <a:cubicBezTo>
                      <a:pt x="542494" y="66148"/>
                      <a:pt x="530323" y="86786"/>
                      <a:pt x="523444" y="106365"/>
                    </a:cubicBezTo>
                    <a:cubicBezTo>
                      <a:pt x="516565" y="125944"/>
                      <a:pt x="514448" y="149228"/>
                      <a:pt x="513919" y="169865"/>
                    </a:cubicBezTo>
                    <a:cubicBezTo>
                      <a:pt x="513390" y="190502"/>
                      <a:pt x="513919" y="210611"/>
                      <a:pt x="520269" y="230190"/>
                    </a:cubicBezTo>
                    <a:cubicBezTo>
                      <a:pt x="526619" y="249769"/>
                      <a:pt x="536144" y="272523"/>
                      <a:pt x="552019" y="287340"/>
                    </a:cubicBezTo>
                    <a:cubicBezTo>
                      <a:pt x="567894" y="302157"/>
                      <a:pt x="595411" y="310623"/>
                      <a:pt x="615519" y="319090"/>
                    </a:cubicBezTo>
                    <a:cubicBezTo>
                      <a:pt x="635627" y="327557"/>
                      <a:pt x="697540" y="335494"/>
                      <a:pt x="672669" y="338140"/>
                    </a:cubicBezTo>
                    <a:cubicBezTo>
                      <a:pt x="647798" y="340786"/>
                      <a:pt x="466294" y="334965"/>
                      <a:pt x="466294" y="334965"/>
                    </a:cubicBezTo>
                    <a:lnTo>
                      <a:pt x="218644" y="334965"/>
                    </a:lnTo>
                    <a:lnTo>
                      <a:pt x="5919" y="334965"/>
                    </a:lnTo>
                    <a:cubicBezTo>
                      <a:pt x="-20010" y="334436"/>
                      <a:pt x="46665" y="336023"/>
                      <a:pt x="63069" y="331790"/>
                    </a:cubicBezTo>
                    <a:cubicBezTo>
                      <a:pt x="79473" y="327557"/>
                      <a:pt x="90586" y="319619"/>
                      <a:pt x="104344" y="309565"/>
                    </a:cubicBezTo>
                    <a:cubicBezTo>
                      <a:pt x="118102" y="299511"/>
                      <a:pt x="135036" y="285223"/>
                      <a:pt x="145619" y="271465"/>
                    </a:cubicBezTo>
                    <a:cubicBezTo>
                      <a:pt x="156202" y="257707"/>
                      <a:pt x="163082" y="243948"/>
                      <a:pt x="167844" y="227015"/>
                    </a:cubicBezTo>
                    <a:cubicBezTo>
                      <a:pt x="172606" y="210082"/>
                      <a:pt x="175252" y="190502"/>
                      <a:pt x="174194" y="169865"/>
                    </a:cubicBezTo>
                    <a:cubicBezTo>
                      <a:pt x="173136" y="149228"/>
                      <a:pt x="169432" y="122769"/>
                      <a:pt x="161494" y="103190"/>
                    </a:cubicBezTo>
                    <a:cubicBezTo>
                      <a:pt x="153556" y="83611"/>
                      <a:pt x="126569" y="50803"/>
                      <a:pt x="101169" y="33340"/>
                    </a:cubicBezTo>
                    <a:cubicBezTo>
                      <a:pt x="75769" y="15877"/>
                      <a:pt x="5919" y="6352"/>
                      <a:pt x="9094" y="159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2" name="Forme libre 341">
                <a:extLst>
                  <a:ext uri="{FF2B5EF4-FFF2-40B4-BE49-F238E27FC236}">
                    <a16:creationId xmlns:a16="http://schemas.microsoft.com/office/drawing/2014/main" id="{99DDBDC1-68A3-2B56-8FCE-2022F605EE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7525" y="4315484"/>
                <a:ext cx="192452" cy="96111"/>
              </a:xfrm>
              <a:custGeom>
                <a:avLst/>
                <a:gdLst>
                  <a:gd name="connsiteX0" fmla="*/ 9094 w 675738"/>
                  <a:gd name="connsiteY0" fmla="*/ 2941 h 340586"/>
                  <a:gd name="connsiteX1" fmla="*/ 120219 w 675738"/>
                  <a:gd name="connsiteY1" fmla="*/ 6116 h 340586"/>
                  <a:gd name="connsiteX2" fmla="*/ 294844 w 675738"/>
                  <a:gd name="connsiteY2" fmla="*/ 6116 h 340586"/>
                  <a:gd name="connsiteX3" fmla="*/ 377394 w 675738"/>
                  <a:gd name="connsiteY3" fmla="*/ 6116 h 340586"/>
                  <a:gd name="connsiteX4" fmla="*/ 437719 w 675738"/>
                  <a:gd name="connsiteY4" fmla="*/ 6116 h 340586"/>
                  <a:gd name="connsiteX5" fmla="*/ 498044 w 675738"/>
                  <a:gd name="connsiteY5" fmla="*/ 6116 h 340586"/>
                  <a:gd name="connsiteX6" fmla="*/ 561544 w 675738"/>
                  <a:gd name="connsiteY6" fmla="*/ 6116 h 340586"/>
                  <a:gd name="connsiteX7" fmla="*/ 621869 w 675738"/>
                  <a:gd name="connsiteY7" fmla="*/ 6116 h 340586"/>
                  <a:gd name="connsiteX8" fmla="*/ 663144 w 675738"/>
                  <a:gd name="connsiteY8" fmla="*/ 6116 h 340586"/>
                  <a:gd name="connsiteX9" fmla="*/ 672669 w 675738"/>
                  <a:gd name="connsiteY9" fmla="*/ 6116 h 340586"/>
                  <a:gd name="connsiteX10" fmla="*/ 615519 w 675738"/>
                  <a:gd name="connsiteY10" fmla="*/ 18816 h 340586"/>
                  <a:gd name="connsiteX11" fmla="*/ 555194 w 675738"/>
                  <a:gd name="connsiteY11" fmla="*/ 53741 h 340586"/>
                  <a:gd name="connsiteX12" fmla="*/ 523444 w 675738"/>
                  <a:gd name="connsiteY12" fmla="*/ 107716 h 340586"/>
                  <a:gd name="connsiteX13" fmla="*/ 513919 w 675738"/>
                  <a:gd name="connsiteY13" fmla="*/ 171216 h 340586"/>
                  <a:gd name="connsiteX14" fmla="*/ 520269 w 675738"/>
                  <a:gd name="connsiteY14" fmla="*/ 231541 h 340586"/>
                  <a:gd name="connsiteX15" fmla="*/ 552019 w 675738"/>
                  <a:gd name="connsiteY15" fmla="*/ 288691 h 340586"/>
                  <a:gd name="connsiteX16" fmla="*/ 586944 w 675738"/>
                  <a:gd name="connsiteY16" fmla="*/ 314091 h 340586"/>
                  <a:gd name="connsiteX17" fmla="*/ 672669 w 675738"/>
                  <a:gd name="connsiteY17" fmla="*/ 339491 h 340586"/>
                  <a:gd name="connsiteX18" fmla="*/ 466294 w 675738"/>
                  <a:gd name="connsiteY18" fmla="*/ 336316 h 340586"/>
                  <a:gd name="connsiteX19" fmla="*/ 218644 w 675738"/>
                  <a:gd name="connsiteY19" fmla="*/ 336316 h 340586"/>
                  <a:gd name="connsiteX20" fmla="*/ 5919 w 675738"/>
                  <a:gd name="connsiteY20" fmla="*/ 336316 h 340586"/>
                  <a:gd name="connsiteX21" fmla="*/ 63069 w 675738"/>
                  <a:gd name="connsiteY21" fmla="*/ 333141 h 340586"/>
                  <a:gd name="connsiteX22" fmla="*/ 104344 w 675738"/>
                  <a:gd name="connsiteY22" fmla="*/ 310916 h 340586"/>
                  <a:gd name="connsiteX23" fmla="*/ 126569 w 675738"/>
                  <a:gd name="connsiteY23" fmla="*/ 288691 h 340586"/>
                  <a:gd name="connsiteX24" fmla="*/ 167844 w 675738"/>
                  <a:gd name="connsiteY24" fmla="*/ 228366 h 340586"/>
                  <a:gd name="connsiteX25" fmla="*/ 174194 w 675738"/>
                  <a:gd name="connsiteY25" fmla="*/ 171216 h 340586"/>
                  <a:gd name="connsiteX26" fmla="*/ 161494 w 675738"/>
                  <a:gd name="connsiteY26" fmla="*/ 104541 h 340586"/>
                  <a:gd name="connsiteX27" fmla="*/ 126569 w 675738"/>
                  <a:gd name="connsiteY27" fmla="*/ 53741 h 340586"/>
                  <a:gd name="connsiteX28" fmla="*/ 9094 w 675738"/>
                  <a:gd name="connsiteY28" fmla="*/ 2941 h 340586"/>
                  <a:gd name="connsiteX0" fmla="*/ 9094 w 675738"/>
                  <a:gd name="connsiteY0" fmla="*/ 1590 h 339235"/>
                  <a:gd name="connsiteX1" fmla="*/ 120219 w 675738"/>
                  <a:gd name="connsiteY1" fmla="*/ 4765 h 339235"/>
                  <a:gd name="connsiteX2" fmla="*/ 294844 w 675738"/>
                  <a:gd name="connsiteY2" fmla="*/ 4765 h 339235"/>
                  <a:gd name="connsiteX3" fmla="*/ 377394 w 675738"/>
                  <a:gd name="connsiteY3" fmla="*/ 4765 h 339235"/>
                  <a:gd name="connsiteX4" fmla="*/ 437719 w 675738"/>
                  <a:gd name="connsiteY4" fmla="*/ 4765 h 339235"/>
                  <a:gd name="connsiteX5" fmla="*/ 498044 w 675738"/>
                  <a:gd name="connsiteY5" fmla="*/ 4765 h 339235"/>
                  <a:gd name="connsiteX6" fmla="*/ 561544 w 675738"/>
                  <a:gd name="connsiteY6" fmla="*/ 4765 h 339235"/>
                  <a:gd name="connsiteX7" fmla="*/ 621869 w 675738"/>
                  <a:gd name="connsiteY7" fmla="*/ 4765 h 339235"/>
                  <a:gd name="connsiteX8" fmla="*/ 663144 w 675738"/>
                  <a:gd name="connsiteY8" fmla="*/ 4765 h 339235"/>
                  <a:gd name="connsiteX9" fmla="*/ 672669 w 675738"/>
                  <a:gd name="connsiteY9" fmla="*/ 4765 h 339235"/>
                  <a:gd name="connsiteX10" fmla="*/ 615519 w 675738"/>
                  <a:gd name="connsiteY10" fmla="*/ 17465 h 339235"/>
                  <a:gd name="connsiteX11" fmla="*/ 555194 w 675738"/>
                  <a:gd name="connsiteY11" fmla="*/ 52390 h 339235"/>
                  <a:gd name="connsiteX12" fmla="*/ 523444 w 675738"/>
                  <a:gd name="connsiteY12" fmla="*/ 106365 h 339235"/>
                  <a:gd name="connsiteX13" fmla="*/ 513919 w 675738"/>
                  <a:gd name="connsiteY13" fmla="*/ 169865 h 339235"/>
                  <a:gd name="connsiteX14" fmla="*/ 520269 w 675738"/>
                  <a:gd name="connsiteY14" fmla="*/ 230190 h 339235"/>
                  <a:gd name="connsiteX15" fmla="*/ 552019 w 675738"/>
                  <a:gd name="connsiteY15" fmla="*/ 287340 h 339235"/>
                  <a:gd name="connsiteX16" fmla="*/ 586944 w 675738"/>
                  <a:gd name="connsiteY16" fmla="*/ 312740 h 339235"/>
                  <a:gd name="connsiteX17" fmla="*/ 672669 w 675738"/>
                  <a:gd name="connsiteY17" fmla="*/ 338140 h 339235"/>
                  <a:gd name="connsiteX18" fmla="*/ 466294 w 675738"/>
                  <a:gd name="connsiteY18" fmla="*/ 334965 h 339235"/>
                  <a:gd name="connsiteX19" fmla="*/ 218644 w 675738"/>
                  <a:gd name="connsiteY19" fmla="*/ 334965 h 339235"/>
                  <a:gd name="connsiteX20" fmla="*/ 5919 w 675738"/>
                  <a:gd name="connsiteY20" fmla="*/ 334965 h 339235"/>
                  <a:gd name="connsiteX21" fmla="*/ 63069 w 675738"/>
                  <a:gd name="connsiteY21" fmla="*/ 331790 h 339235"/>
                  <a:gd name="connsiteX22" fmla="*/ 104344 w 675738"/>
                  <a:gd name="connsiteY22" fmla="*/ 309565 h 339235"/>
                  <a:gd name="connsiteX23" fmla="*/ 126569 w 675738"/>
                  <a:gd name="connsiteY23" fmla="*/ 287340 h 339235"/>
                  <a:gd name="connsiteX24" fmla="*/ 167844 w 675738"/>
                  <a:gd name="connsiteY24" fmla="*/ 227015 h 339235"/>
                  <a:gd name="connsiteX25" fmla="*/ 174194 w 675738"/>
                  <a:gd name="connsiteY25" fmla="*/ 169865 h 339235"/>
                  <a:gd name="connsiteX26" fmla="*/ 161494 w 675738"/>
                  <a:gd name="connsiteY26" fmla="*/ 103190 h 339235"/>
                  <a:gd name="connsiteX27" fmla="*/ 101169 w 675738"/>
                  <a:gd name="connsiteY27" fmla="*/ 33340 h 339235"/>
                  <a:gd name="connsiteX28" fmla="*/ 9094 w 675738"/>
                  <a:gd name="connsiteY28" fmla="*/ 1590 h 339235"/>
                  <a:gd name="connsiteX0" fmla="*/ 9094 w 676889"/>
                  <a:gd name="connsiteY0" fmla="*/ 1590 h 339235"/>
                  <a:gd name="connsiteX1" fmla="*/ 120219 w 676889"/>
                  <a:gd name="connsiteY1" fmla="*/ 4765 h 339235"/>
                  <a:gd name="connsiteX2" fmla="*/ 294844 w 676889"/>
                  <a:gd name="connsiteY2" fmla="*/ 4765 h 339235"/>
                  <a:gd name="connsiteX3" fmla="*/ 377394 w 676889"/>
                  <a:gd name="connsiteY3" fmla="*/ 4765 h 339235"/>
                  <a:gd name="connsiteX4" fmla="*/ 437719 w 676889"/>
                  <a:gd name="connsiteY4" fmla="*/ 4765 h 339235"/>
                  <a:gd name="connsiteX5" fmla="*/ 498044 w 676889"/>
                  <a:gd name="connsiteY5" fmla="*/ 4765 h 339235"/>
                  <a:gd name="connsiteX6" fmla="*/ 561544 w 676889"/>
                  <a:gd name="connsiteY6" fmla="*/ 4765 h 339235"/>
                  <a:gd name="connsiteX7" fmla="*/ 621869 w 676889"/>
                  <a:gd name="connsiteY7" fmla="*/ 4765 h 339235"/>
                  <a:gd name="connsiteX8" fmla="*/ 663144 w 676889"/>
                  <a:gd name="connsiteY8" fmla="*/ 4765 h 339235"/>
                  <a:gd name="connsiteX9" fmla="*/ 672669 w 676889"/>
                  <a:gd name="connsiteY9" fmla="*/ 4765 h 339235"/>
                  <a:gd name="connsiteX10" fmla="*/ 599644 w 676889"/>
                  <a:gd name="connsiteY10" fmla="*/ 23815 h 339235"/>
                  <a:gd name="connsiteX11" fmla="*/ 555194 w 676889"/>
                  <a:gd name="connsiteY11" fmla="*/ 52390 h 339235"/>
                  <a:gd name="connsiteX12" fmla="*/ 523444 w 676889"/>
                  <a:gd name="connsiteY12" fmla="*/ 106365 h 339235"/>
                  <a:gd name="connsiteX13" fmla="*/ 513919 w 676889"/>
                  <a:gd name="connsiteY13" fmla="*/ 169865 h 339235"/>
                  <a:gd name="connsiteX14" fmla="*/ 520269 w 676889"/>
                  <a:gd name="connsiteY14" fmla="*/ 230190 h 339235"/>
                  <a:gd name="connsiteX15" fmla="*/ 552019 w 676889"/>
                  <a:gd name="connsiteY15" fmla="*/ 287340 h 339235"/>
                  <a:gd name="connsiteX16" fmla="*/ 586944 w 676889"/>
                  <a:gd name="connsiteY16" fmla="*/ 312740 h 339235"/>
                  <a:gd name="connsiteX17" fmla="*/ 672669 w 676889"/>
                  <a:gd name="connsiteY17" fmla="*/ 338140 h 339235"/>
                  <a:gd name="connsiteX18" fmla="*/ 466294 w 676889"/>
                  <a:gd name="connsiteY18" fmla="*/ 334965 h 339235"/>
                  <a:gd name="connsiteX19" fmla="*/ 218644 w 676889"/>
                  <a:gd name="connsiteY19" fmla="*/ 334965 h 339235"/>
                  <a:gd name="connsiteX20" fmla="*/ 5919 w 676889"/>
                  <a:gd name="connsiteY20" fmla="*/ 334965 h 339235"/>
                  <a:gd name="connsiteX21" fmla="*/ 63069 w 676889"/>
                  <a:gd name="connsiteY21" fmla="*/ 331790 h 339235"/>
                  <a:gd name="connsiteX22" fmla="*/ 104344 w 676889"/>
                  <a:gd name="connsiteY22" fmla="*/ 309565 h 339235"/>
                  <a:gd name="connsiteX23" fmla="*/ 126569 w 676889"/>
                  <a:gd name="connsiteY23" fmla="*/ 287340 h 339235"/>
                  <a:gd name="connsiteX24" fmla="*/ 167844 w 676889"/>
                  <a:gd name="connsiteY24" fmla="*/ 227015 h 339235"/>
                  <a:gd name="connsiteX25" fmla="*/ 174194 w 676889"/>
                  <a:gd name="connsiteY25" fmla="*/ 169865 h 339235"/>
                  <a:gd name="connsiteX26" fmla="*/ 161494 w 676889"/>
                  <a:gd name="connsiteY26" fmla="*/ 103190 h 339235"/>
                  <a:gd name="connsiteX27" fmla="*/ 101169 w 676889"/>
                  <a:gd name="connsiteY27" fmla="*/ 33340 h 339235"/>
                  <a:gd name="connsiteX28" fmla="*/ 9094 w 676889"/>
                  <a:gd name="connsiteY28" fmla="*/ 1590 h 339235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26569 w 678470"/>
                  <a:gd name="connsiteY23" fmla="*/ 287340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45619 w 678470"/>
                  <a:gd name="connsiteY23" fmla="*/ 271465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8470" h="338829">
                    <a:moveTo>
                      <a:pt x="9094" y="1590"/>
                    </a:moveTo>
                    <a:cubicBezTo>
                      <a:pt x="12269" y="-3172"/>
                      <a:pt x="72594" y="4236"/>
                      <a:pt x="120219" y="4765"/>
                    </a:cubicBezTo>
                    <a:cubicBezTo>
                      <a:pt x="167844" y="5294"/>
                      <a:pt x="294844" y="4765"/>
                      <a:pt x="294844" y="4765"/>
                    </a:cubicBezTo>
                    <a:lnTo>
                      <a:pt x="377394" y="4765"/>
                    </a:lnTo>
                    <a:lnTo>
                      <a:pt x="437719" y="4765"/>
                    </a:lnTo>
                    <a:lnTo>
                      <a:pt x="498044" y="4765"/>
                    </a:lnTo>
                    <a:lnTo>
                      <a:pt x="561544" y="4765"/>
                    </a:lnTo>
                    <a:lnTo>
                      <a:pt x="621869" y="4765"/>
                    </a:lnTo>
                    <a:lnTo>
                      <a:pt x="663144" y="4765"/>
                    </a:lnTo>
                    <a:cubicBezTo>
                      <a:pt x="671611" y="4765"/>
                      <a:pt x="683252" y="1590"/>
                      <a:pt x="672669" y="4765"/>
                    </a:cubicBezTo>
                    <a:cubicBezTo>
                      <a:pt x="662086" y="7940"/>
                      <a:pt x="619223" y="15877"/>
                      <a:pt x="599644" y="23815"/>
                    </a:cubicBezTo>
                    <a:cubicBezTo>
                      <a:pt x="580065" y="31753"/>
                      <a:pt x="567894" y="38632"/>
                      <a:pt x="555194" y="52390"/>
                    </a:cubicBezTo>
                    <a:cubicBezTo>
                      <a:pt x="542494" y="66148"/>
                      <a:pt x="530323" y="86786"/>
                      <a:pt x="523444" y="106365"/>
                    </a:cubicBezTo>
                    <a:cubicBezTo>
                      <a:pt x="516565" y="125944"/>
                      <a:pt x="514448" y="149228"/>
                      <a:pt x="513919" y="169865"/>
                    </a:cubicBezTo>
                    <a:cubicBezTo>
                      <a:pt x="513390" y="190502"/>
                      <a:pt x="513919" y="210611"/>
                      <a:pt x="520269" y="230190"/>
                    </a:cubicBezTo>
                    <a:cubicBezTo>
                      <a:pt x="526619" y="249769"/>
                      <a:pt x="536144" y="272523"/>
                      <a:pt x="552019" y="287340"/>
                    </a:cubicBezTo>
                    <a:cubicBezTo>
                      <a:pt x="567894" y="302157"/>
                      <a:pt x="595411" y="310623"/>
                      <a:pt x="615519" y="319090"/>
                    </a:cubicBezTo>
                    <a:cubicBezTo>
                      <a:pt x="635627" y="327557"/>
                      <a:pt x="697540" y="335494"/>
                      <a:pt x="672669" y="338140"/>
                    </a:cubicBezTo>
                    <a:cubicBezTo>
                      <a:pt x="647798" y="340786"/>
                      <a:pt x="466294" y="334965"/>
                      <a:pt x="466294" y="334965"/>
                    </a:cubicBezTo>
                    <a:lnTo>
                      <a:pt x="218644" y="334965"/>
                    </a:lnTo>
                    <a:lnTo>
                      <a:pt x="5919" y="334965"/>
                    </a:lnTo>
                    <a:cubicBezTo>
                      <a:pt x="-20010" y="334436"/>
                      <a:pt x="46665" y="336023"/>
                      <a:pt x="63069" y="331790"/>
                    </a:cubicBezTo>
                    <a:cubicBezTo>
                      <a:pt x="79473" y="327557"/>
                      <a:pt x="90586" y="319619"/>
                      <a:pt x="104344" y="309565"/>
                    </a:cubicBezTo>
                    <a:cubicBezTo>
                      <a:pt x="118102" y="299511"/>
                      <a:pt x="135036" y="285223"/>
                      <a:pt x="145619" y="271465"/>
                    </a:cubicBezTo>
                    <a:cubicBezTo>
                      <a:pt x="156202" y="257707"/>
                      <a:pt x="163082" y="243948"/>
                      <a:pt x="167844" y="227015"/>
                    </a:cubicBezTo>
                    <a:cubicBezTo>
                      <a:pt x="172606" y="210082"/>
                      <a:pt x="175252" y="190502"/>
                      <a:pt x="174194" y="169865"/>
                    </a:cubicBezTo>
                    <a:cubicBezTo>
                      <a:pt x="173136" y="149228"/>
                      <a:pt x="169432" y="122769"/>
                      <a:pt x="161494" y="103190"/>
                    </a:cubicBezTo>
                    <a:cubicBezTo>
                      <a:pt x="153556" y="83611"/>
                      <a:pt x="126569" y="50803"/>
                      <a:pt x="101169" y="33340"/>
                    </a:cubicBezTo>
                    <a:cubicBezTo>
                      <a:pt x="75769" y="15877"/>
                      <a:pt x="5919" y="6352"/>
                      <a:pt x="9094" y="159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3" name="Forme libre 342">
                <a:extLst>
                  <a:ext uri="{FF2B5EF4-FFF2-40B4-BE49-F238E27FC236}">
                    <a16:creationId xmlns:a16="http://schemas.microsoft.com/office/drawing/2014/main" id="{C42AC146-D18F-1913-2D2F-1F5DFC05D9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8406" y="4499797"/>
                <a:ext cx="192452" cy="96111"/>
              </a:xfrm>
              <a:custGeom>
                <a:avLst/>
                <a:gdLst>
                  <a:gd name="connsiteX0" fmla="*/ 9094 w 675738"/>
                  <a:gd name="connsiteY0" fmla="*/ 2941 h 340586"/>
                  <a:gd name="connsiteX1" fmla="*/ 120219 w 675738"/>
                  <a:gd name="connsiteY1" fmla="*/ 6116 h 340586"/>
                  <a:gd name="connsiteX2" fmla="*/ 294844 w 675738"/>
                  <a:gd name="connsiteY2" fmla="*/ 6116 h 340586"/>
                  <a:gd name="connsiteX3" fmla="*/ 377394 w 675738"/>
                  <a:gd name="connsiteY3" fmla="*/ 6116 h 340586"/>
                  <a:gd name="connsiteX4" fmla="*/ 437719 w 675738"/>
                  <a:gd name="connsiteY4" fmla="*/ 6116 h 340586"/>
                  <a:gd name="connsiteX5" fmla="*/ 498044 w 675738"/>
                  <a:gd name="connsiteY5" fmla="*/ 6116 h 340586"/>
                  <a:gd name="connsiteX6" fmla="*/ 561544 w 675738"/>
                  <a:gd name="connsiteY6" fmla="*/ 6116 h 340586"/>
                  <a:gd name="connsiteX7" fmla="*/ 621869 w 675738"/>
                  <a:gd name="connsiteY7" fmla="*/ 6116 h 340586"/>
                  <a:gd name="connsiteX8" fmla="*/ 663144 w 675738"/>
                  <a:gd name="connsiteY8" fmla="*/ 6116 h 340586"/>
                  <a:gd name="connsiteX9" fmla="*/ 672669 w 675738"/>
                  <a:gd name="connsiteY9" fmla="*/ 6116 h 340586"/>
                  <a:gd name="connsiteX10" fmla="*/ 615519 w 675738"/>
                  <a:gd name="connsiteY10" fmla="*/ 18816 h 340586"/>
                  <a:gd name="connsiteX11" fmla="*/ 555194 w 675738"/>
                  <a:gd name="connsiteY11" fmla="*/ 53741 h 340586"/>
                  <a:gd name="connsiteX12" fmla="*/ 523444 w 675738"/>
                  <a:gd name="connsiteY12" fmla="*/ 107716 h 340586"/>
                  <a:gd name="connsiteX13" fmla="*/ 513919 w 675738"/>
                  <a:gd name="connsiteY13" fmla="*/ 171216 h 340586"/>
                  <a:gd name="connsiteX14" fmla="*/ 520269 w 675738"/>
                  <a:gd name="connsiteY14" fmla="*/ 231541 h 340586"/>
                  <a:gd name="connsiteX15" fmla="*/ 552019 w 675738"/>
                  <a:gd name="connsiteY15" fmla="*/ 288691 h 340586"/>
                  <a:gd name="connsiteX16" fmla="*/ 586944 w 675738"/>
                  <a:gd name="connsiteY16" fmla="*/ 314091 h 340586"/>
                  <a:gd name="connsiteX17" fmla="*/ 672669 w 675738"/>
                  <a:gd name="connsiteY17" fmla="*/ 339491 h 340586"/>
                  <a:gd name="connsiteX18" fmla="*/ 466294 w 675738"/>
                  <a:gd name="connsiteY18" fmla="*/ 336316 h 340586"/>
                  <a:gd name="connsiteX19" fmla="*/ 218644 w 675738"/>
                  <a:gd name="connsiteY19" fmla="*/ 336316 h 340586"/>
                  <a:gd name="connsiteX20" fmla="*/ 5919 w 675738"/>
                  <a:gd name="connsiteY20" fmla="*/ 336316 h 340586"/>
                  <a:gd name="connsiteX21" fmla="*/ 63069 w 675738"/>
                  <a:gd name="connsiteY21" fmla="*/ 333141 h 340586"/>
                  <a:gd name="connsiteX22" fmla="*/ 104344 w 675738"/>
                  <a:gd name="connsiteY22" fmla="*/ 310916 h 340586"/>
                  <a:gd name="connsiteX23" fmla="*/ 126569 w 675738"/>
                  <a:gd name="connsiteY23" fmla="*/ 288691 h 340586"/>
                  <a:gd name="connsiteX24" fmla="*/ 167844 w 675738"/>
                  <a:gd name="connsiteY24" fmla="*/ 228366 h 340586"/>
                  <a:gd name="connsiteX25" fmla="*/ 174194 w 675738"/>
                  <a:gd name="connsiteY25" fmla="*/ 171216 h 340586"/>
                  <a:gd name="connsiteX26" fmla="*/ 161494 w 675738"/>
                  <a:gd name="connsiteY26" fmla="*/ 104541 h 340586"/>
                  <a:gd name="connsiteX27" fmla="*/ 126569 w 675738"/>
                  <a:gd name="connsiteY27" fmla="*/ 53741 h 340586"/>
                  <a:gd name="connsiteX28" fmla="*/ 9094 w 675738"/>
                  <a:gd name="connsiteY28" fmla="*/ 2941 h 340586"/>
                  <a:gd name="connsiteX0" fmla="*/ 9094 w 675738"/>
                  <a:gd name="connsiteY0" fmla="*/ 1590 h 339235"/>
                  <a:gd name="connsiteX1" fmla="*/ 120219 w 675738"/>
                  <a:gd name="connsiteY1" fmla="*/ 4765 h 339235"/>
                  <a:gd name="connsiteX2" fmla="*/ 294844 w 675738"/>
                  <a:gd name="connsiteY2" fmla="*/ 4765 h 339235"/>
                  <a:gd name="connsiteX3" fmla="*/ 377394 w 675738"/>
                  <a:gd name="connsiteY3" fmla="*/ 4765 h 339235"/>
                  <a:gd name="connsiteX4" fmla="*/ 437719 w 675738"/>
                  <a:gd name="connsiteY4" fmla="*/ 4765 h 339235"/>
                  <a:gd name="connsiteX5" fmla="*/ 498044 w 675738"/>
                  <a:gd name="connsiteY5" fmla="*/ 4765 h 339235"/>
                  <a:gd name="connsiteX6" fmla="*/ 561544 w 675738"/>
                  <a:gd name="connsiteY6" fmla="*/ 4765 h 339235"/>
                  <a:gd name="connsiteX7" fmla="*/ 621869 w 675738"/>
                  <a:gd name="connsiteY7" fmla="*/ 4765 h 339235"/>
                  <a:gd name="connsiteX8" fmla="*/ 663144 w 675738"/>
                  <a:gd name="connsiteY8" fmla="*/ 4765 h 339235"/>
                  <a:gd name="connsiteX9" fmla="*/ 672669 w 675738"/>
                  <a:gd name="connsiteY9" fmla="*/ 4765 h 339235"/>
                  <a:gd name="connsiteX10" fmla="*/ 615519 w 675738"/>
                  <a:gd name="connsiteY10" fmla="*/ 17465 h 339235"/>
                  <a:gd name="connsiteX11" fmla="*/ 555194 w 675738"/>
                  <a:gd name="connsiteY11" fmla="*/ 52390 h 339235"/>
                  <a:gd name="connsiteX12" fmla="*/ 523444 w 675738"/>
                  <a:gd name="connsiteY12" fmla="*/ 106365 h 339235"/>
                  <a:gd name="connsiteX13" fmla="*/ 513919 w 675738"/>
                  <a:gd name="connsiteY13" fmla="*/ 169865 h 339235"/>
                  <a:gd name="connsiteX14" fmla="*/ 520269 w 675738"/>
                  <a:gd name="connsiteY14" fmla="*/ 230190 h 339235"/>
                  <a:gd name="connsiteX15" fmla="*/ 552019 w 675738"/>
                  <a:gd name="connsiteY15" fmla="*/ 287340 h 339235"/>
                  <a:gd name="connsiteX16" fmla="*/ 586944 w 675738"/>
                  <a:gd name="connsiteY16" fmla="*/ 312740 h 339235"/>
                  <a:gd name="connsiteX17" fmla="*/ 672669 w 675738"/>
                  <a:gd name="connsiteY17" fmla="*/ 338140 h 339235"/>
                  <a:gd name="connsiteX18" fmla="*/ 466294 w 675738"/>
                  <a:gd name="connsiteY18" fmla="*/ 334965 h 339235"/>
                  <a:gd name="connsiteX19" fmla="*/ 218644 w 675738"/>
                  <a:gd name="connsiteY19" fmla="*/ 334965 h 339235"/>
                  <a:gd name="connsiteX20" fmla="*/ 5919 w 675738"/>
                  <a:gd name="connsiteY20" fmla="*/ 334965 h 339235"/>
                  <a:gd name="connsiteX21" fmla="*/ 63069 w 675738"/>
                  <a:gd name="connsiteY21" fmla="*/ 331790 h 339235"/>
                  <a:gd name="connsiteX22" fmla="*/ 104344 w 675738"/>
                  <a:gd name="connsiteY22" fmla="*/ 309565 h 339235"/>
                  <a:gd name="connsiteX23" fmla="*/ 126569 w 675738"/>
                  <a:gd name="connsiteY23" fmla="*/ 287340 h 339235"/>
                  <a:gd name="connsiteX24" fmla="*/ 167844 w 675738"/>
                  <a:gd name="connsiteY24" fmla="*/ 227015 h 339235"/>
                  <a:gd name="connsiteX25" fmla="*/ 174194 w 675738"/>
                  <a:gd name="connsiteY25" fmla="*/ 169865 h 339235"/>
                  <a:gd name="connsiteX26" fmla="*/ 161494 w 675738"/>
                  <a:gd name="connsiteY26" fmla="*/ 103190 h 339235"/>
                  <a:gd name="connsiteX27" fmla="*/ 101169 w 675738"/>
                  <a:gd name="connsiteY27" fmla="*/ 33340 h 339235"/>
                  <a:gd name="connsiteX28" fmla="*/ 9094 w 675738"/>
                  <a:gd name="connsiteY28" fmla="*/ 1590 h 339235"/>
                  <a:gd name="connsiteX0" fmla="*/ 9094 w 676889"/>
                  <a:gd name="connsiteY0" fmla="*/ 1590 h 339235"/>
                  <a:gd name="connsiteX1" fmla="*/ 120219 w 676889"/>
                  <a:gd name="connsiteY1" fmla="*/ 4765 h 339235"/>
                  <a:gd name="connsiteX2" fmla="*/ 294844 w 676889"/>
                  <a:gd name="connsiteY2" fmla="*/ 4765 h 339235"/>
                  <a:gd name="connsiteX3" fmla="*/ 377394 w 676889"/>
                  <a:gd name="connsiteY3" fmla="*/ 4765 h 339235"/>
                  <a:gd name="connsiteX4" fmla="*/ 437719 w 676889"/>
                  <a:gd name="connsiteY4" fmla="*/ 4765 h 339235"/>
                  <a:gd name="connsiteX5" fmla="*/ 498044 w 676889"/>
                  <a:gd name="connsiteY5" fmla="*/ 4765 h 339235"/>
                  <a:gd name="connsiteX6" fmla="*/ 561544 w 676889"/>
                  <a:gd name="connsiteY6" fmla="*/ 4765 h 339235"/>
                  <a:gd name="connsiteX7" fmla="*/ 621869 w 676889"/>
                  <a:gd name="connsiteY7" fmla="*/ 4765 h 339235"/>
                  <a:gd name="connsiteX8" fmla="*/ 663144 w 676889"/>
                  <a:gd name="connsiteY8" fmla="*/ 4765 h 339235"/>
                  <a:gd name="connsiteX9" fmla="*/ 672669 w 676889"/>
                  <a:gd name="connsiteY9" fmla="*/ 4765 h 339235"/>
                  <a:gd name="connsiteX10" fmla="*/ 599644 w 676889"/>
                  <a:gd name="connsiteY10" fmla="*/ 23815 h 339235"/>
                  <a:gd name="connsiteX11" fmla="*/ 555194 w 676889"/>
                  <a:gd name="connsiteY11" fmla="*/ 52390 h 339235"/>
                  <a:gd name="connsiteX12" fmla="*/ 523444 w 676889"/>
                  <a:gd name="connsiteY12" fmla="*/ 106365 h 339235"/>
                  <a:gd name="connsiteX13" fmla="*/ 513919 w 676889"/>
                  <a:gd name="connsiteY13" fmla="*/ 169865 h 339235"/>
                  <a:gd name="connsiteX14" fmla="*/ 520269 w 676889"/>
                  <a:gd name="connsiteY14" fmla="*/ 230190 h 339235"/>
                  <a:gd name="connsiteX15" fmla="*/ 552019 w 676889"/>
                  <a:gd name="connsiteY15" fmla="*/ 287340 h 339235"/>
                  <a:gd name="connsiteX16" fmla="*/ 586944 w 676889"/>
                  <a:gd name="connsiteY16" fmla="*/ 312740 h 339235"/>
                  <a:gd name="connsiteX17" fmla="*/ 672669 w 676889"/>
                  <a:gd name="connsiteY17" fmla="*/ 338140 h 339235"/>
                  <a:gd name="connsiteX18" fmla="*/ 466294 w 676889"/>
                  <a:gd name="connsiteY18" fmla="*/ 334965 h 339235"/>
                  <a:gd name="connsiteX19" fmla="*/ 218644 w 676889"/>
                  <a:gd name="connsiteY19" fmla="*/ 334965 h 339235"/>
                  <a:gd name="connsiteX20" fmla="*/ 5919 w 676889"/>
                  <a:gd name="connsiteY20" fmla="*/ 334965 h 339235"/>
                  <a:gd name="connsiteX21" fmla="*/ 63069 w 676889"/>
                  <a:gd name="connsiteY21" fmla="*/ 331790 h 339235"/>
                  <a:gd name="connsiteX22" fmla="*/ 104344 w 676889"/>
                  <a:gd name="connsiteY22" fmla="*/ 309565 h 339235"/>
                  <a:gd name="connsiteX23" fmla="*/ 126569 w 676889"/>
                  <a:gd name="connsiteY23" fmla="*/ 287340 h 339235"/>
                  <a:gd name="connsiteX24" fmla="*/ 167844 w 676889"/>
                  <a:gd name="connsiteY24" fmla="*/ 227015 h 339235"/>
                  <a:gd name="connsiteX25" fmla="*/ 174194 w 676889"/>
                  <a:gd name="connsiteY25" fmla="*/ 169865 h 339235"/>
                  <a:gd name="connsiteX26" fmla="*/ 161494 w 676889"/>
                  <a:gd name="connsiteY26" fmla="*/ 103190 h 339235"/>
                  <a:gd name="connsiteX27" fmla="*/ 101169 w 676889"/>
                  <a:gd name="connsiteY27" fmla="*/ 33340 h 339235"/>
                  <a:gd name="connsiteX28" fmla="*/ 9094 w 676889"/>
                  <a:gd name="connsiteY28" fmla="*/ 1590 h 339235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26569 w 678470"/>
                  <a:gd name="connsiteY23" fmla="*/ 287340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45619 w 678470"/>
                  <a:gd name="connsiteY23" fmla="*/ 271465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8470" h="338829">
                    <a:moveTo>
                      <a:pt x="9094" y="1590"/>
                    </a:moveTo>
                    <a:cubicBezTo>
                      <a:pt x="12269" y="-3172"/>
                      <a:pt x="72594" y="4236"/>
                      <a:pt x="120219" y="4765"/>
                    </a:cubicBezTo>
                    <a:cubicBezTo>
                      <a:pt x="167844" y="5294"/>
                      <a:pt x="294844" y="4765"/>
                      <a:pt x="294844" y="4765"/>
                    </a:cubicBezTo>
                    <a:lnTo>
                      <a:pt x="377394" y="4765"/>
                    </a:lnTo>
                    <a:lnTo>
                      <a:pt x="437719" y="4765"/>
                    </a:lnTo>
                    <a:lnTo>
                      <a:pt x="498044" y="4765"/>
                    </a:lnTo>
                    <a:lnTo>
                      <a:pt x="561544" y="4765"/>
                    </a:lnTo>
                    <a:lnTo>
                      <a:pt x="621869" y="4765"/>
                    </a:lnTo>
                    <a:lnTo>
                      <a:pt x="663144" y="4765"/>
                    </a:lnTo>
                    <a:cubicBezTo>
                      <a:pt x="671611" y="4765"/>
                      <a:pt x="683252" y="1590"/>
                      <a:pt x="672669" y="4765"/>
                    </a:cubicBezTo>
                    <a:cubicBezTo>
                      <a:pt x="662086" y="7940"/>
                      <a:pt x="619223" y="15877"/>
                      <a:pt x="599644" y="23815"/>
                    </a:cubicBezTo>
                    <a:cubicBezTo>
                      <a:pt x="580065" y="31753"/>
                      <a:pt x="567894" y="38632"/>
                      <a:pt x="555194" y="52390"/>
                    </a:cubicBezTo>
                    <a:cubicBezTo>
                      <a:pt x="542494" y="66148"/>
                      <a:pt x="530323" y="86786"/>
                      <a:pt x="523444" y="106365"/>
                    </a:cubicBezTo>
                    <a:cubicBezTo>
                      <a:pt x="516565" y="125944"/>
                      <a:pt x="514448" y="149228"/>
                      <a:pt x="513919" y="169865"/>
                    </a:cubicBezTo>
                    <a:cubicBezTo>
                      <a:pt x="513390" y="190502"/>
                      <a:pt x="513919" y="210611"/>
                      <a:pt x="520269" y="230190"/>
                    </a:cubicBezTo>
                    <a:cubicBezTo>
                      <a:pt x="526619" y="249769"/>
                      <a:pt x="536144" y="272523"/>
                      <a:pt x="552019" y="287340"/>
                    </a:cubicBezTo>
                    <a:cubicBezTo>
                      <a:pt x="567894" y="302157"/>
                      <a:pt x="595411" y="310623"/>
                      <a:pt x="615519" y="319090"/>
                    </a:cubicBezTo>
                    <a:cubicBezTo>
                      <a:pt x="635627" y="327557"/>
                      <a:pt x="697540" y="335494"/>
                      <a:pt x="672669" y="338140"/>
                    </a:cubicBezTo>
                    <a:cubicBezTo>
                      <a:pt x="647798" y="340786"/>
                      <a:pt x="466294" y="334965"/>
                      <a:pt x="466294" y="334965"/>
                    </a:cubicBezTo>
                    <a:lnTo>
                      <a:pt x="218644" y="334965"/>
                    </a:lnTo>
                    <a:lnTo>
                      <a:pt x="5919" y="334965"/>
                    </a:lnTo>
                    <a:cubicBezTo>
                      <a:pt x="-20010" y="334436"/>
                      <a:pt x="46665" y="336023"/>
                      <a:pt x="63069" y="331790"/>
                    </a:cubicBezTo>
                    <a:cubicBezTo>
                      <a:pt x="79473" y="327557"/>
                      <a:pt x="90586" y="319619"/>
                      <a:pt x="104344" y="309565"/>
                    </a:cubicBezTo>
                    <a:cubicBezTo>
                      <a:pt x="118102" y="299511"/>
                      <a:pt x="135036" y="285223"/>
                      <a:pt x="145619" y="271465"/>
                    </a:cubicBezTo>
                    <a:cubicBezTo>
                      <a:pt x="156202" y="257707"/>
                      <a:pt x="163082" y="243948"/>
                      <a:pt x="167844" y="227015"/>
                    </a:cubicBezTo>
                    <a:cubicBezTo>
                      <a:pt x="172606" y="210082"/>
                      <a:pt x="175252" y="190502"/>
                      <a:pt x="174194" y="169865"/>
                    </a:cubicBezTo>
                    <a:cubicBezTo>
                      <a:pt x="173136" y="149228"/>
                      <a:pt x="169432" y="122769"/>
                      <a:pt x="161494" y="103190"/>
                    </a:cubicBezTo>
                    <a:cubicBezTo>
                      <a:pt x="153556" y="83611"/>
                      <a:pt x="126569" y="50803"/>
                      <a:pt x="101169" y="33340"/>
                    </a:cubicBezTo>
                    <a:cubicBezTo>
                      <a:pt x="75769" y="15877"/>
                      <a:pt x="5919" y="6352"/>
                      <a:pt x="9094" y="159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4" name="Forme libre 343">
                <a:extLst>
                  <a:ext uri="{FF2B5EF4-FFF2-40B4-BE49-F238E27FC236}">
                    <a16:creationId xmlns:a16="http://schemas.microsoft.com/office/drawing/2014/main" id="{09717491-2719-F1BA-4882-FCD9360589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5459" y="4681707"/>
                <a:ext cx="192452" cy="96111"/>
              </a:xfrm>
              <a:custGeom>
                <a:avLst/>
                <a:gdLst>
                  <a:gd name="connsiteX0" fmla="*/ 9094 w 675738"/>
                  <a:gd name="connsiteY0" fmla="*/ 2941 h 340586"/>
                  <a:gd name="connsiteX1" fmla="*/ 120219 w 675738"/>
                  <a:gd name="connsiteY1" fmla="*/ 6116 h 340586"/>
                  <a:gd name="connsiteX2" fmla="*/ 294844 w 675738"/>
                  <a:gd name="connsiteY2" fmla="*/ 6116 h 340586"/>
                  <a:gd name="connsiteX3" fmla="*/ 377394 w 675738"/>
                  <a:gd name="connsiteY3" fmla="*/ 6116 h 340586"/>
                  <a:gd name="connsiteX4" fmla="*/ 437719 w 675738"/>
                  <a:gd name="connsiteY4" fmla="*/ 6116 h 340586"/>
                  <a:gd name="connsiteX5" fmla="*/ 498044 w 675738"/>
                  <a:gd name="connsiteY5" fmla="*/ 6116 h 340586"/>
                  <a:gd name="connsiteX6" fmla="*/ 561544 w 675738"/>
                  <a:gd name="connsiteY6" fmla="*/ 6116 h 340586"/>
                  <a:gd name="connsiteX7" fmla="*/ 621869 w 675738"/>
                  <a:gd name="connsiteY7" fmla="*/ 6116 h 340586"/>
                  <a:gd name="connsiteX8" fmla="*/ 663144 w 675738"/>
                  <a:gd name="connsiteY8" fmla="*/ 6116 h 340586"/>
                  <a:gd name="connsiteX9" fmla="*/ 672669 w 675738"/>
                  <a:gd name="connsiteY9" fmla="*/ 6116 h 340586"/>
                  <a:gd name="connsiteX10" fmla="*/ 615519 w 675738"/>
                  <a:gd name="connsiteY10" fmla="*/ 18816 h 340586"/>
                  <a:gd name="connsiteX11" fmla="*/ 555194 w 675738"/>
                  <a:gd name="connsiteY11" fmla="*/ 53741 h 340586"/>
                  <a:gd name="connsiteX12" fmla="*/ 523444 w 675738"/>
                  <a:gd name="connsiteY12" fmla="*/ 107716 h 340586"/>
                  <a:gd name="connsiteX13" fmla="*/ 513919 w 675738"/>
                  <a:gd name="connsiteY13" fmla="*/ 171216 h 340586"/>
                  <a:gd name="connsiteX14" fmla="*/ 520269 w 675738"/>
                  <a:gd name="connsiteY14" fmla="*/ 231541 h 340586"/>
                  <a:gd name="connsiteX15" fmla="*/ 552019 w 675738"/>
                  <a:gd name="connsiteY15" fmla="*/ 288691 h 340586"/>
                  <a:gd name="connsiteX16" fmla="*/ 586944 w 675738"/>
                  <a:gd name="connsiteY16" fmla="*/ 314091 h 340586"/>
                  <a:gd name="connsiteX17" fmla="*/ 672669 w 675738"/>
                  <a:gd name="connsiteY17" fmla="*/ 339491 h 340586"/>
                  <a:gd name="connsiteX18" fmla="*/ 466294 w 675738"/>
                  <a:gd name="connsiteY18" fmla="*/ 336316 h 340586"/>
                  <a:gd name="connsiteX19" fmla="*/ 218644 w 675738"/>
                  <a:gd name="connsiteY19" fmla="*/ 336316 h 340586"/>
                  <a:gd name="connsiteX20" fmla="*/ 5919 w 675738"/>
                  <a:gd name="connsiteY20" fmla="*/ 336316 h 340586"/>
                  <a:gd name="connsiteX21" fmla="*/ 63069 w 675738"/>
                  <a:gd name="connsiteY21" fmla="*/ 333141 h 340586"/>
                  <a:gd name="connsiteX22" fmla="*/ 104344 w 675738"/>
                  <a:gd name="connsiteY22" fmla="*/ 310916 h 340586"/>
                  <a:gd name="connsiteX23" fmla="*/ 126569 w 675738"/>
                  <a:gd name="connsiteY23" fmla="*/ 288691 h 340586"/>
                  <a:gd name="connsiteX24" fmla="*/ 167844 w 675738"/>
                  <a:gd name="connsiteY24" fmla="*/ 228366 h 340586"/>
                  <a:gd name="connsiteX25" fmla="*/ 174194 w 675738"/>
                  <a:gd name="connsiteY25" fmla="*/ 171216 h 340586"/>
                  <a:gd name="connsiteX26" fmla="*/ 161494 w 675738"/>
                  <a:gd name="connsiteY26" fmla="*/ 104541 h 340586"/>
                  <a:gd name="connsiteX27" fmla="*/ 126569 w 675738"/>
                  <a:gd name="connsiteY27" fmla="*/ 53741 h 340586"/>
                  <a:gd name="connsiteX28" fmla="*/ 9094 w 675738"/>
                  <a:gd name="connsiteY28" fmla="*/ 2941 h 340586"/>
                  <a:gd name="connsiteX0" fmla="*/ 9094 w 675738"/>
                  <a:gd name="connsiteY0" fmla="*/ 1590 h 339235"/>
                  <a:gd name="connsiteX1" fmla="*/ 120219 w 675738"/>
                  <a:gd name="connsiteY1" fmla="*/ 4765 h 339235"/>
                  <a:gd name="connsiteX2" fmla="*/ 294844 w 675738"/>
                  <a:gd name="connsiteY2" fmla="*/ 4765 h 339235"/>
                  <a:gd name="connsiteX3" fmla="*/ 377394 w 675738"/>
                  <a:gd name="connsiteY3" fmla="*/ 4765 h 339235"/>
                  <a:gd name="connsiteX4" fmla="*/ 437719 w 675738"/>
                  <a:gd name="connsiteY4" fmla="*/ 4765 h 339235"/>
                  <a:gd name="connsiteX5" fmla="*/ 498044 w 675738"/>
                  <a:gd name="connsiteY5" fmla="*/ 4765 h 339235"/>
                  <a:gd name="connsiteX6" fmla="*/ 561544 w 675738"/>
                  <a:gd name="connsiteY6" fmla="*/ 4765 h 339235"/>
                  <a:gd name="connsiteX7" fmla="*/ 621869 w 675738"/>
                  <a:gd name="connsiteY7" fmla="*/ 4765 h 339235"/>
                  <a:gd name="connsiteX8" fmla="*/ 663144 w 675738"/>
                  <a:gd name="connsiteY8" fmla="*/ 4765 h 339235"/>
                  <a:gd name="connsiteX9" fmla="*/ 672669 w 675738"/>
                  <a:gd name="connsiteY9" fmla="*/ 4765 h 339235"/>
                  <a:gd name="connsiteX10" fmla="*/ 615519 w 675738"/>
                  <a:gd name="connsiteY10" fmla="*/ 17465 h 339235"/>
                  <a:gd name="connsiteX11" fmla="*/ 555194 w 675738"/>
                  <a:gd name="connsiteY11" fmla="*/ 52390 h 339235"/>
                  <a:gd name="connsiteX12" fmla="*/ 523444 w 675738"/>
                  <a:gd name="connsiteY12" fmla="*/ 106365 h 339235"/>
                  <a:gd name="connsiteX13" fmla="*/ 513919 w 675738"/>
                  <a:gd name="connsiteY13" fmla="*/ 169865 h 339235"/>
                  <a:gd name="connsiteX14" fmla="*/ 520269 w 675738"/>
                  <a:gd name="connsiteY14" fmla="*/ 230190 h 339235"/>
                  <a:gd name="connsiteX15" fmla="*/ 552019 w 675738"/>
                  <a:gd name="connsiteY15" fmla="*/ 287340 h 339235"/>
                  <a:gd name="connsiteX16" fmla="*/ 586944 w 675738"/>
                  <a:gd name="connsiteY16" fmla="*/ 312740 h 339235"/>
                  <a:gd name="connsiteX17" fmla="*/ 672669 w 675738"/>
                  <a:gd name="connsiteY17" fmla="*/ 338140 h 339235"/>
                  <a:gd name="connsiteX18" fmla="*/ 466294 w 675738"/>
                  <a:gd name="connsiteY18" fmla="*/ 334965 h 339235"/>
                  <a:gd name="connsiteX19" fmla="*/ 218644 w 675738"/>
                  <a:gd name="connsiteY19" fmla="*/ 334965 h 339235"/>
                  <a:gd name="connsiteX20" fmla="*/ 5919 w 675738"/>
                  <a:gd name="connsiteY20" fmla="*/ 334965 h 339235"/>
                  <a:gd name="connsiteX21" fmla="*/ 63069 w 675738"/>
                  <a:gd name="connsiteY21" fmla="*/ 331790 h 339235"/>
                  <a:gd name="connsiteX22" fmla="*/ 104344 w 675738"/>
                  <a:gd name="connsiteY22" fmla="*/ 309565 h 339235"/>
                  <a:gd name="connsiteX23" fmla="*/ 126569 w 675738"/>
                  <a:gd name="connsiteY23" fmla="*/ 287340 h 339235"/>
                  <a:gd name="connsiteX24" fmla="*/ 167844 w 675738"/>
                  <a:gd name="connsiteY24" fmla="*/ 227015 h 339235"/>
                  <a:gd name="connsiteX25" fmla="*/ 174194 w 675738"/>
                  <a:gd name="connsiteY25" fmla="*/ 169865 h 339235"/>
                  <a:gd name="connsiteX26" fmla="*/ 161494 w 675738"/>
                  <a:gd name="connsiteY26" fmla="*/ 103190 h 339235"/>
                  <a:gd name="connsiteX27" fmla="*/ 101169 w 675738"/>
                  <a:gd name="connsiteY27" fmla="*/ 33340 h 339235"/>
                  <a:gd name="connsiteX28" fmla="*/ 9094 w 675738"/>
                  <a:gd name="connsiteY28" fmla="*/ 1590 h 339235"/>
                  <a:gd name="connsiteX0" fmla="*/ 9094 w 676889"/>
                  <a:gd name="connsiteY0" fmla="*/ 1590 h 339235"/>
                  <a:gd name="connsiteX1" fmla="*/ 120219 w 676889"/>
                  <a:gd name="connsiteY1" fmla="*/ 4765 h 339235"/>
                  <a:gd name="connsiteX2" fmla="*/ 294844 w 676889"/>
                  <a:gd name="connsiteY2" fmla="*/ 4765 h 339235"/>
                  <a:gd name="connsiteX3" fmla="*/ 377394 w 676889"/>
                  <a:gd name="connsiteY3" fmla="*/ 4765 h 339235"/>
                  <a:gd name="connsiteX4" fmla="*/ 437719 w 676889"/>
                  <a:gd name="connsiteY4" fmla="*/ 4765 h 339235"/>
                  <a:gd name="connsiteX5" fmla="*/ 498044 w 676889"/>
                  <a:gd name="connsiteY5" fmla="*/ 4765 h 339235"/>
                  <a:gd name="connsiteX6" fmla="*/ 561544 w 676889"/>
                  <a:gd name="connsiteY6" fmla="*/ 4765 h 339235"/>
                  <a:gd name="connsiteX7" fmla="*/ 621869 w 676889"/>
                  <a:gd name="connsiteY7" fmla="*/ 4765 h 339235"/>
                  <a:gd name="connsiteX8" fmla="*/ 663144 w 676889"/>
                  <a:gd name="connsiteY8" fmla="*/ 4765 h 339235"/>
                  <a:gd name="connsiteX9" fmla="*/ 672669 w 676889"/>
                  <a:gd name="connsiteY9" fmla="*/ 4765 h 339235"/>
                  <a:gd name="connsiteX10" fmla="*/ 599644 w 676889"/>
                  <a:gd name="connsiteY10" fmla="*/ 23815 h 339235"/>
                  <a:gd name="connsiteX11" fmla="*/ 555194 w 676889"/>
                  <a:gd name="connsiteY11" fmla="*/ 52390 h 339235"/>
                  <a:gd name="connsiteX12" fmla="*/ 523444 w 676889"/>
                  <a:gd name="connsiteY12" fmla="*/ 106365 h 339235"/>
                  <a:gd name="connsiteX13" fmla="*/ 513919 w 676889"/>
                  <a:gd name="connsiteY13" fmla="*/ 169865 h 339235"/>
                  <a:gd name="connsiteX14" fmla="*/ 520269 w 676889"/>
                  <a:gd name="connsiteY14" fmla="*/ 230190 h 339235"/>
                  <a:gd name="connsiteX15" fmla="*/ 552019 w 676889"/>
                  <a:gd name="connsiteY15" fmla="*/ 287340 h 339235"/>
                  <a:gd name="connsiteX16" fmla="*/ 586944 w 676889"/>
                  <a:gd name="connsiteY16" fmla="*/ 312740 h 339235"/>
                  <a:gd name="connsiteX17" fmla="*/ 672669 w 676889"/>
                  <a:gd name="connsiteY17" fmla="*/ 338140 h 339235"/>
                  <a:gd name="connsiteX18" fmla="*/ 466294 w 676889"/>
                  <a:gd name="connsiteY18" fmla="*/ 334965 h 339235"/>
                  <a:gd name="connsiteX19" fmla="*/ 218644 w 676889"/>
                  <a:gd name="connsiteY19" fmla="*/ 334965 h 339235"/>
                  <a:gd name="connsiteX20" fmla="*/ 5919 w 676889"/>
                  <a:gd name="connsiteY20" fmla="*/ 334965 h 339235"/>
                  <a:gd name="connsiteX21" fmla="*/ 63069 w 676889"/>
                  <a:gd name="connsiteY21" fmla="*/ 331790 h 339235"/>
                  <a:gd name="connsiteX22" fmla="*/ 104344 w 676889"/>
                  <a:gd name="connsiteY22" fmla="*/ 309565 h 339235"/>
                  <a:gd name="connsiteX23" fmla="*/ 126569 w 676889"/>
                  <a:gd name="connsiteY23" fmla="*/ 287340 h 339235"/>
                  <a:gd name="connsiteX24" fmla="*/ 167844 w 676889"/>
                  <a:gd name="connsiteY24" fmla="*/ 227015 h 339235"/>
                  <a:gd name="connsiteX25" fmla="*/ 174194 w 676889"/>
                  <a:gd name="connsiteY25" fmla="*/ 169865 h 339235"/>
                  <a:gd name="connsiteX26" fmla="*/ 161494 w 676889"/>
                  <a:gd name="connsiteY26" fmla="*/ 103190 h 339235"/>
                  <a:gd name="connsiteX27" fmla="*/ 101169 w 676889"/>
                  <a:gd name="connsiteY27" fmla="*/ 33340 h 339235"/>
                  <a:gd name="connsiteX28" fmla="*/ 9094 w 676889"/>
                  <a:gd name="connsiteY28" fmla="*/ 1590 h 339235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26569 w 678470"/>
                  <a:gd name="connsiteY23" fmla="*/ 287340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45619 w 678470"/>
                  <a:gd name="connsiteY23" fmla="*/ 271465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8470" h="338829">
                    <a:moveTo>
                      <a:pt x="9094" y="1590"/>
                    </a:moveTo>
                    <a:cubicBezTo>
                      <a:pt x="12269" y="-3172"/>
                      <a:pt x="72594" y="4236"/>
                      <a:pt x="120219" y="4765"/>
                    </a:cubicBezTo>
                    <a:cubicBezTo>
                      <a:pt x="167844" y="5294"/>
                      <a:pt x="294844" y="4765"/>
                      <a:pt x="294844" y="4765"/>
                    </a:cubicBezTo>
                    <a:lnTo>
                      <a:pt x="377394" y="4765"/>
                    </a:lnTo>
                    <a:lnTo>
                      <a:pt x="437719" y="4765"/>
                    </a:lnTo>
                    <a:lnTo>
                      <a:pt x="498044" y="4765"/>
                    </a:lnTo>
                    <a:lnTo>
                      <a:pt x="561544" y="4765"/>
                    </a:lnTo>
                    <a:lnTo>
                      <a:pt x="621869" y="4765"/>
                    </a:lnTo>
                    <a:lnTo>
                      <a:pt x="663144" y="4765"/>
                    </a:lnTo>
                    <a:cubicBezTo>
                      <a:pt x="671611" y="4765"/>
                      <a:pt x="683252" y="1590"/>
                      <a:pt x="672669" y="4765"/>
                    </a:cubicBezTo>
                    <a:cubicBezTo>
                      <a:pt x="662086" y="7940"/>
                      <a:pt x="619223" y="15877"/>
                      <a:pt x="599644" y="23815"/>
                    </a:cubicBezTo>
                    <a:cubicBezTo>
                      <a:pt x="580065" y="31753"/>
                      <a:pt x="567894" y="38632"/>
                      <a:pt x="555194" y="52390"/>
                    </a:cubicBezTo>
                    <a:cubicBezTo>
                      <a:pt x="542494" y="66148"/>
                      <a:pt x="530323" y="86786"/>
                      <a:pt x="523444" y="106365"/>
                    </a:cubicBezTo>
                    <a:cubicBezTo>
                      <a:pt x="516565" y="125944"/>
                      <a:pt x="514448" y="149228"/>
                      <a:pt x="513919" y="169865"/>
                    </a:cubicBezTo>
                    <a:cubicBezTo>
                      <a:pt x="513390" y="190502"/>
                      <a:pt x="513919" y="210611"/>
                      <a:pt x="520269" y="230190"/>
                    </a:cubicBezTo>
                    <a:cubicBezTo>
                      <a:pt x="526619" y="249769"/>
                      <a:pt x="536144" y="272523"/>
                      <a:pt x="552019" y="287340"/>
                    </a:cubicBezTo>
                    <a:cubicBezTo>
                      <a:pt x="567894" y="302157"/>
                      <a:pt x="595411" y="310623"/>
                      <a:pt x="615519" y="319090"/>
                    </a:cubicBezTo>
                    <a:cubicBezTo>
                      <a:pt x="635627" y="327557"/>
                      <a:pt x="697540" y="335494"/>
                      <a:pt x="672669" y="338140"/>
                    </a:cubicBezTo>
                    <a:cubicBezTo>
                      <a:pt x="647798" y="340786"/>
                      <a:pt x="466294" y="334965"/>
                      <a:pt x="466294" y="334965"/>
                    </a:cubicBezTo>
                    <a:lnTo>
                      <a:pt x="218644" y="334965"/>
                    </a:lnTo>
                    <a:lnTo>
                      <a:pt x="5919" y="334965"/>
                    </a:lnTo>
                    <a:cubicBezTo>
                      <a:pt x="-20010" y="334436"/>
                      <a:pt x="46665" y="336023"/>
                      <a:pt x="63069" y="331790"/>
                    </a:cubicBezTo>
                    <a:cubicBezTo>
                      <a:pt x="79473" y="327557"/>
                      <a:pt x="90586" y="319619"/>
                      <a:pt x="104344" y="309565"/>
                    </a:cubicBezTo>
                    <a:cubicBezTo>
                      <a:pt x="118102" y="299511"/>
                      <a:pt x="135036" y="285223"/>
                      <a:pt x="145619" y="271465"/>
                    </a:cubicBezTo>
                    <a:cubicBezTo>
                      <a:pt x="156202" y="257707"/>
                      <a:pt x="163082" y="243948"/>
                      <a:pt x="167844" y="227015"/>
                    </a:cubicBezTo>
                    <a:cubicBezTo>
                      <a:pt x="172606" y="210082"/>
                      <a:pt x="175252" y="190502"/>
                      <a:pt x="174194" y="169865"/>
                    </a:cubicBezTo>
                    <a:cubicBezTo>
                      <a:pt x="173136" y="149228"/>
                      <a:pt x="169432" y="122769"/>
                      <a:pt x="161494" y="103190"/>
                    </a:cubicBezTo>
                    <a:cubicBezTo>
                      <a:pt x="153556" y="83611"/>
                      <a:pt x="126569" y="50803"/>
                      <a:pt x="101169" y="33340"/>
                    </a:cubicBezTo>
                    <a:cubicBezTo>
                      <a:pt x="75769" y="15877"/>
                      <a:pt x="5919" y="6352"/>
                      <a:pt x="9094" y="159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5" name="Forme libre 344">
                <a:extLst>
                  <a:ext uri="{FF2B5EF4-FFF2-40B4-BE49-F238E27FC236}">
                    <a16:creationId xmlns:a16="http://schemas.microsoft.com/office/drawing/2014/main" id="{4E4A2F9D-8B54-4E17-C7F0-24FB5027B4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2926" y="4497138"/>
                <a:ext cx="192452" cy="96111"/>
              </a:xfrm>
              <a:custGeom>
                <a:avLst/>
                <a:gdLst>
                  <a:gd name="connsiteX0" fmla="*/ 9094 w 675738"/>
                  <a:gd name="connsiteY0" fmla="*/ 2941 h 340586"/>
                  <a:gd name="connsiteX1" fmla="*/ 120219 w 675738"/>
                  <a:gd name="connsiteY1" fmla="*/ 6116 h 340586"/>
                  <a:gd name="connsiteX2" fmla="*/ 294844 w 675738"/>
                  <a:gd name="connsiteY2" fmla="*/ 6116 h 340586"/>
                  <a:gd name="connsiteX3" fmla="*/ 377394 w 675738"/>
                  <a:gd name="connsiteY3" fmla="*/ 6116 h 340586"/>
                  <a:gd name="connsiteX4" fmla="*/ 437719 w 675738"/>
                  <a:gd name="connsiteY4" fmla="*/ 6116 h 340586"/>
                  <a:gd name="connsiteX5" fmla="*/ 498044 w 675738"/>
                  <a:gd name="connsiteY5" fmla="*/ 6116 h 340586"/>
                  <a:gd name="connsiteX6" fmla="*/ 561544 w 675738"/>
                  <a:gd name="connsiteY6" fmla="*/ 6116 h 340586"/>
                  <a:gd name="connsiteX7" fmla="*/ 621869 w 675738"/>
                  <a:gd name="connsiteY7" fmla="*/ 6116 h 340586"/>
                  <a:gd name="connsiteX8" fmla="*/ 663144 w 675738"/>
                  <a:gd name="connsiteY8" fmla="*/ 6116 h 340586"/>
                  <a:gd name="connsiteX9" fmla="*/ 672669 w 675738"/>
                  <a:gd name="connsiteY9" fmla="*/ 6116 h 340586"/>
                  <a:gd name="connsiteX10" fmla="*/ 615519 w 675738"/>
                  <a:gd name="connsiteY10" fmla="*/ 18816 h 340586"/>
                  <a:gd name="connsiteX11" fmla="*/ 555194 w 675738"/>
                  <a:gd name="connsiteY11" fmla="*/ 53741 h 340586"/>
                  <a:gd name="connsiteX12" fmla="*/ 523444 w 675738"/>
                  <a:gd name="connsiteY12" fmla="*/ 107716 h 340586"/>
                  <a:gd name="connsiteX13" fmla="*/ 513919 w 675738"/>
                  <a:gd name="connsiteY13" fmla="*/ 171216 h 340586"/>
                  <a:gd name="connsiteX14" fmla="*/ 520269 w 675738"/>
                  <a:gd name="connsiteY14" fmla="*/ 231541 h 340586"/>
                  <a:gd name="connsiteX15" fmla="*/ 552019 w 675738"/>
                  <a:gd name="connsiteY15" fmla="*/ 288691 h 340586"/>
                  <a:gd name="connsiteX16" fmla="*/ 586944 w 675738"/>
                  <a:gd name="connsiteY16" fmla="*/ 314091 h 340586"/>
                  <a:gd name="connsiteX17" fmla="*/ 672669 w 675738"/>
                  <a:gd name="connsiteY17" fmla="*/ 339491 h 340586"/>
                  <a:gd name="connsiteX18" fmla="*/ 466294 w 675738"/>
                  <a:gd name="connsiteY18" fmla="*/ 336316 h 340586"/>
                  <a:gd name="connsiteX19" fmla="*/ 218644 w 675738"/>
                  <a:gd name="connsiteY19" fmla="*/ 336316 h 340586"/>
                  <a:gd name="connsiteX20" fmla="*/ 5919 w 675738"/>
                  <a:gd name="connsiteY20" fmla="*/ 336316 h 340586"/>
                  <a:gd name="connsiteX21" fmla="*/ 63069 w 675738"/>
                  <a:gd name="connsiteY21" fmla="*/ 333141 h 340586"/>
                  <a:gd name="connsiteX22" fmla="*/ 104344 w 675738"/>
                  <a:gd name="connsiteY22" fmla="*/ 310916 h 340586"/>
                  <a:gd name="connsiteX23" fmla="*/ 126569 w 675738"/>
                  <a:gd name="connsiteY23" fmla="*/ 288691 h 340586"/>
                  <a:gd name="connsiteX24" fmla="*/ 167844 w 675738"/>
                  <a:gd name="connsiteY24" fmla="*/ 228366 h 340586"/>
                  <a:gd name="connsiteX25" fmla="*/ 174194 w 675738"/>
                  <a:gd name="connsiteY25" fmla="*/ 171216 h 340586"/>
                  <a:gd name="connsiteX26" fmla="*/ 161494 w 675738"/>
                  <a:gd name="connsiteY26" fmla="*/ 104541 h 340586"/>
                  <a:gd name="connsiteX27" fmla="*/ 126569 w 675738"/>
                  <a:gd name="connsiteY27" fmla="*/ 53741 h 340586"/>
                  <a:gd name="connsiteX28" fmla="*/ 9094 w 675738"/>
                  <a:gd name="connsiteY28" fmla="*/ 2941 h 340586"/>
                  <a:gd name="connsiteX0" fmla="*/ 9094 w 675738"/>
                  <a:gd name="connsiteY0" fmla="*/ 1590 h 339235"/>
                  <a:gd name="connsiteX1" fmla="*/ 120219 w 675738"/>
                  <a:gd name="connsiteY1" fmla="*/ 4765 h 339235"/>
                  <a:gd name="connsiteX2" fmla="*/ 294844 w 675738"/>
                  <a:gd name="connsiteY2" fmla="*/ 4765 h 339235"/>
                  <a:gd name="connsiteX3" fmla="*/ 377394 w 675738"/>
                  <a:gd name="connsiteY3" fmla="*/ 4765 h 339235"/>
                  <a:gd name="connsiteX4" fmla="*/ 437719 w 675738"/>
                  <a:gd name="connsiteY4" fmla="*/ 4765 h 339235"/>
                  <a:gd name="connsiteX5" fmla="*/ 498044 w 675738"/>
                  <a:gd name="connsiteY5" fmla="*/ 4765 h 339235"/>
                  <a:gd name="connsiteX6" fmla="*/ 561544 w 675738"/>
                  <a:gd name="connsiteY6" fmla="*/ 4765 h 339235"/>
                  <a:gd name="connsiteX7" fmla="*/ 621869 w 675738"/>
                  <a:gd name="connsiteY7" fmla="*/ 4765 h 339235"/>
                  <a:gd name="connsiteX8" fmla="*/ 663144 w 675738"/>
                  <a:gd name="connsiteY8" fmla="*/ 4765 h 339235"/>
                  <a:gd name="connsiteX9" fmla="*/ 672669 w 675738"/>
                  <a:gd name="connsiteY9" fmla="*/ 4765 h 339235"/>
                  <a:gd name="connsiteX10" fmla="*/ 615519 w 675738"/>
                  <a:gd name="connsiteY10" fmla="*/ 17465 h 339235"/>
                  <a:gd name="connsiteX11" fmla="*/ 555194 w 675738"/>
                  <a:gd name="connsiteY11" fmla="*/ 52390 h 339235"/>
                  <a:gd name="connsiteX12" fmla="*/ 523444 w 675738"/>
                  <a:gd name="connsiteY12" fmla="*/ 106365 h 339235"/>
                  <a:gd name="connsiteX13" fmla="*/ 513919 w 675738"/>
                  <a:gd name="connsiteY13" fmla="*/ 169865 h 339235"/>
                  <a:gd name="connsiteX14" fmla="*/ 520269 w 675738"/>
                  <a:gd name="connsiteY14" fmla="*/ 230190 h 339235"/>
                  <a:gd name="connsiteX15" fmla="*/ 552019 w 675738"/>
                  <a:gd name="connsiteY15" fmla="*/ 287340 h 339235"/>
                  <a:gd name="connsiteX16" fmla="*/ 586944 w 675738"/>
                  <a:gd name="connsiteY16" fmla="*/ 312740 h 339235"/>
                  <a:gd name="connsiteX17" fmla="*/ 672669 w 675738"/>
                  <a:gd name="connsiteY17" fmla="*/ 338140 h 339235"/>
                  <a:gd name="connsiteX18" fmla="*/ 466294 w 675738"/>
                  <a:gd name="connsiteY18" fmla="*/ 334965 h 339235"/>
                  <a:gd name="connsiteX19" fmla="*/ 218644 w 675738"/>
                  <a:gd name="connsiteY19" fmla="*/ 334965 h 339235"/>
                  <a:gd name="connsiteX20" fmla="*/ 5919 w 675738"/>
                  <a:gd name="connsiteY20" fmla="*/ 334965 h 339235"/>
                  <a:gd name="connsiteX21" fmla="*/ 63069 w 675738"/>
                  <a:gd name="connsiteY21" fmla="*/ 331790 h 339235"/>
                  <a:gd name="connsiteX22" fmla="*/ 104344 w 675738"/>
                  <a:gd name="connsiteY22" fmla="*/ 309565 h 339235"/>
                  <a:gd name="connsiteX23" fmla="*/ 126569 w 675738"/>
                  <a:gd name="connsiteY23" fmla="*/ 287340 h 339235"/>
                  <a:gd name="connsiteX24" fmla="*/ 167844 w 675738"/>
                  <a:gd name="connsiteY24" fmla="*/ 227015 h 339235"/>
                  <a:gd name="connsiteX25" fmla="*/ 174194 w 675738"/>
                  <a:gd name="connsiteY25" fmla="*/ 169865 h 339235"/>
                  <a:gd name="connsiteX26" fmla="*/ 161494 w 675738"/>
                  <a:gd name="connsiteY26" fmla="*/ 103190 h 339235"/>
                  <a:gd name="connsiteX27" fmla="*/ 101169 w 675738"/>
                  <a:gd name="connsiteY27" fmla="*/ 33340 h 339235"/>
                  <a:gd name="connsiteX28" fmla="*/ 9094 w 675738"/>
                  <a:gd name="connsiteY28" fmla="*/ 1590 h 339235"/>
                  <a:gd name="connsiteX0" fmla="*/ 9094 w 676889"/>
                  <a:gd name="connsiteY0" fmla="*/ 1590 h 339235"/>
                  <a:gd name="connsiteX1" fmla="*/ 120219 w 676889"/>
                  <a:gd name="connsiteY1" fmla="*/ 4765 h 339235"/>
                  <a:gd name="connsiteX2" fmla="*/ 294844 w 676889"/>
                  <a:gd name="connsiteY2" fmla="*/ 4765 h 339235"/>
                  <a:gd name="connsiteX3" fmla="*/ 377394 w 676889"/>
                  <a:gd name="connsiteY3" fmla="*/ 4765 h 339235"/>
                  <a:gd name="connsiteX4" fmla="*/ 437719 w 676889"/>
                  <a:gd name="connsiteY4" fmla="*/ 4765 h 339235"/>
                  <a:gd name="connsiteX5" fmla="*/ 498044 w 676889"/>
                  <a:gd name="connsiteY5" fmla="*/ 4765 h 339235"/>
                  <a:gd name="connsiteX6" fmla="*/ 561544 w 676889"/>
                  <a:gd name="connsiteY6" fmla="*/ 4765 h 339235"/>
                  <a:gd name="connsiteX7" fmla="*/ 621869 w 676889"/>
                  <a:gd name="connsiteY7" fmla="*/ 4765 h 339235"/>
                  <a:gd name="connsiteX8" fmla="*/ 663144 w 676889"/>
                  <a:gd name="connsiteY8" fmla="*/ 4765 h 339235"/>
                  <a:gd name="connsiteX9" fmla="*/ 672669 w 676889"/>
                  <a:gd name="connsiteY9" fmla="*/ 4765 h 339235"/>
                  <a:gd name="connsiteX10" fmla="*/ 599644 w 676889"/>
                  <a:gd name="connsiteY10" fmla="*/ 23815 h 339235"/>
                  <a:gd name="connsiteX11" fmla="*/ 555194 w 676889"/>
                  <a:gd name="connsiteY11" fmla="*/ 52390 h 339235"/>
                  <a:gd name="connsiteX12" fmla="*/ 523444 w 676889"/>
                  <a:gd name="connsiteY12" fmla="*/ 106365 h 339235"/>
                  <a:gd name="connsiteX13" fmla="*/ 513919 w 676889"/>
                  <a:gd name="connsiteY13" fmla="*/ 169865 h 339235"/>
                  <a:gd name="connsiteX14" fmla="*/ 520269 w 676889"/>
                  <a:gd name="connsiteY14" fmla="*/ 230190 h 339235"/>
                  <a:gd name="connsiteX15" fmla="*/ 552019 w 676889"/>
                  <a:gd name="connsiteY15" fmla="*/ 287340 h 339235"/>
                  <a:gd name="connsiteX16" fmla="*/ 586944 w 676889"/>
                  <a:gd name="connsiteY16" fmla="*/ 312740 h 339235"/>
                  <a:gd name="connsiteX17" fmla="*/ 672669 w 676889"/>
                  <a:gd name="connsiteY17" fmla="*/ 338140 h 339235"/>
                  <a:gd name="connsiteX18" fmla="*/ 466294 w 676889"/>
                  <a:gd name="connsiteY18" fmla="*/ 334965 h 339235"/>
                  <a:gd name="connsiteX19" fmla="*/ 218644 w 676889"/>
                  <a:gd name="connsiteY19" fmla="*/ 334965 h 339235"/>
                  <a:gd name="connsiteX20" fmla="*/ 5919 w 676889"/>
                  <a:gd name="connsiteY20" fmla="*/ 334965 h 339235"/>
                  <a:gd name="connsiteX21" fmla="*/ 63069 w 676889"/>
                  <a:gd name="connsiteY21" fmla="*/ 331790 h 339235"/>
                  <a:gd name="connsiteX22" fmla="*/ 104344 w 676889"/>
                  <a:gd name="connsiteY22" fmla="*/ 309565 h 339235"/>
                  <a:gd name="connsiteX23" fmla="*/ 126569 w 676889"/>
                  <a:gd name="connsiteY23" fmla="*/ 287340 h 339235"/>
                  <a:gd name="connsiteX24" fmla="*/ 167844 w 676889"/>
                  <a:gd name="connsiteY24" fmla="*/ 227015 h 339235"/>
                  <a:gd name="connsiteX25" fmla="*/ 174194 w 676889"/>
                  <a:gd name="connsiteY25" fmla="*/ 169865 h 339235"/>
                  <a:gd name="connsiteX26" fmla="*/ 161494 w 676889"/>
                  <a:gd name="connsiteY26" fmla="*/ 103190 h 339235"/>
                  <a:gd name="connsiteX27" fmla="*/ 101169 w 676889"/>
                  <a:gd name="connsiteY27" fmla="*/ 33340 h 339235"/>
                  <a:gd name="connsiteX28" fmla="*/ 9094 w 676889"/>
                  <a:gd name="connsiteY28" fmla="*/ 1590 h 339235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26569 w 678470"/>
                  <a:gd name="connsiteY23" fmla="*/ 287340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  <a:gd name="connsiteX0" fmla="*/ 9094 w 678470"/>
                  <a:gd name="connsiteY0" fmla="*/ 1590 h 338829"/>
                  <a:gd name="connsiteX1" fmla="*/ 120219 w 678470"/>
                  <a:gd name="connsiteY1" fmla="*/ 4765 h 338829"/>
                  <a:gd name="connsiteX2" fmla="*/ 294844 w 678470"/>
                  <a:gd name="connsiteY2" fmla="*/ 4765 h 338829"/>
                  <a:gd name="connsiteX3" fmla="*/ 377394 w 678470"/>
                  <a:gd name="connsiteY3" fmla="*/ 4765 h 338829"/>
                  <a:gd name="connsiteX4" fmla="*/ 437719 w 678470"/>
                  <a:gd name="connsiteY4" fmla="*/ 4765 h 338829"/>
                  <a:gd name="connsiteX5" fmla="*/ 498044 w 678470"/>
                  <a:gd name="connsiteY5" fmla="*/ 4765 h 338829"/>
                  <a:gd name="connsiteX6" fmla="*/ 561544 w 678470"/>
                  <a:gd name="connsiteY6" fmla="*/ 4765 h 338829"/>
                  <a:gd name="connsiteX7" fmla="*/ 621869 w 678470"/>
                  <a:gd name="connsiteY7" fmla="*/ 4765 h 338829"/>
                  <a:gd name="connsiteX8" fmla="*/ 663144 w 678470"/>
                  <a:gd name="connsiteY8" fmla="*/ 4765 h 338829"/>
                  <a:gd name="connsiteX9" fmla="*/ 672669 w 678470"/>
                  <a:gd name="connsiteY9" fmla="*/ 4765 h 338829"/>
                  <a:gd name="connsiteX10" fmla="*/ 599644 w 678470"/>
                  <a:gd name="connsiteY10" fmla="*/ 23815 h 338829"/>
                  <a:gd name="connsiteX11" fmla="*/ 555194 w 678470"/>
                  <a:gd name="connsiteY11" fmla="*/ 52390 h 338829"/>
                  <a:gd name="connsiteX12" fmla="*/ 523444 w 678470"/>
                  <a:gd name="connsiteY12" fmla="*/ 106365 h 338829"/>
                  <a:gd name="connsiteX13" fmla="*/ 513919 w 678470"/>
                  <a:gd name="connsiteY13" fmla="*/ 169865 h 338829"/>
                  <a:gd name="connsiteX14" fmla="*/ 520269 w 678470"/>
                  <a:gd name="connsiteY14" fmla="*/ 230190 h 338829"/>
                  <a:gd name="connsiteX15" fmla="*/ 552019 w 678470"/>
                  <a:gd name="connsiteY15" fmla="*/ 287340 h 338829"/>
                  <a:gd name="connsiteX16" fmla="*/ 615519 w 678470"/>
                  <a:gd name="connsiteY16" fmla="*/ 319090 h 338829"/>
                  <a:gd name="connsiteX17" fmla="*/ 672669 w 678470"/>
                  <a:gd name="connsiteY17" fmla="*/ 338140 h 338829"/>
                  <a:gd name="connsiteX18" fmla="*/ 466294 w 678470"/>
                  <a:gd name="connsiteY18" fmla="*/ 334965 h 338829"/>
                  <a:gd name="connsiteX19" fmla="*/ 218644 w 678470"/>
                  <a:gd name="connsiteY19" fmla="*/ 334965 h 338829"/>
                  <a:gd name="connsiteX20" fmla="*/ 5919 w 678470"/>
                  <a:gd name="connsiteY20" fmla="*/ 334965 h 338829"/>
                  <a:gd name="connsiteX21" fmla="*/ 63069 w 678470"/>
                  <a:gd name="connsiteY21" fmla="*/ 331790 h 338829"/>
                  <a:gd name="connsiteX22" fmla="*/ 104344 w 678470"/>
                  <a:gd name="connsiteY22" fmla="*/ 309565 h 338829"/>
                  <a:gd name="connsiteX23" fmla="*/ 145619 w 678470"/>
                  <a:gd name="connsiteY23" fmla="*/ 271465 h 338829"/>
                  <a:gd name="connsiteX24" fmla="*/ 167844 w 678470"/>
                  <a:gd name="connsiteY24" fmla="*/ 227015 h 338829"/>
                  <a:gd name="connsiteX25" fmla="*/ 174194 w 678470"/>
                  <a:gd name="connsiteY25" fmla="*/ 169865 h 338829"/>
                  <a:gd name="connsiteX26" fmla="*/ 161494 w 678470"/>
                  <a:gd name="connsiteY26" fmla="*/ 103190 h 338829"/>
                  <a:gd name="connsiteX27" fmla="*/ 101169 w 678470"/>
                  <a:gd name="connsiteY27" fmla="*/ 33340 h 338829"/>
                  <a:gd name="connsiteX28" fmla="*/ 9094 w 678470"/>
                  <a:gd name="connsiteY28" fmla="*/ 1590 h 338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8470" h="338829">
                    <a:moveTo>
                      <a:pt x="9094" y="1590"/>
                    </a:moveTo>
                    <a:cubicBezTo>
                      <a:pt x="12269" y="-3172"/>
                      <a:pt x="72594" y="4236"/>
                      <a:pt x="120219" y="4765"/>
                    </a:cubicBezTo>
                    <a:cubicBezTo>
                      <a:pt x="167844" y="5294"/>
                      <a:pt x="294844" y="4765"/>
                      <a:pt x="294844" y="4765"/>
                    </a:cubicBezTo>
                    <a:lnTo>
                      <a:pt x="377394" y="4765"/>
                    </a:lnTo>
                    <a:lnTo>
                      <a:pt x="437719" y="4765"/>
                    </a:lnTo>
                    <a:lnTo>
                      <a:pt x="498044" y="4765"/>
                    </a:lnTo>
                    <a:lnTo>
                      <a:pt x="561544" y="4765"/>
                    </a:lnTo>
                    <a:lnTo>
                      <a:pt x="621869" y="4765"/>
                    </a:lnTo>
                    <a:lnTo>
                      <a:pt x="663144" y="4765"/>
                    </a:lnTo>
                    <a:cubicBezTo>
                      <a:pt x="671611" y="4765"/>
                      <a:pt x="683252" y="1590"/>
                      <a:pt x="672669" y="4765"/>
                    </a:cubicBezTo>
                    <a:cubicBezTo>
                      <a:pt x="662086" y="7940"/>
                      <a:pt x="619223" y="15877"/>
                      <a:pt x="599644" y="23815"/>
                    </a:cubicBezTo>
                    <a:cubicBezTo>
                      <a:pt x="580065" y="31753"/>
                      <a:pt x="567894" y="38632"/>
                      <a:pt x="555194" y="52390"/>
                    </a:cubicBezTo>
                    <a:cubicBezTo>
                      <a:pt x="542494" y="66148"/>
                      <a:pt x="530323" y="86786"/>
                      <a:pt x="523444" y="106365"/>
                    </a:cubicBezTo>
                    <a:cubicBezTo>
                      <a:pt x="516565" y="125944"/>
                      <a:pt x="514448" y="149228"/>
                      <a:pt x="513919" y="169865"/>
                    </a:cubicBezTo>
                    <a:cubicBezTo>
                      <a:pt x="513390" y="190502"/>
                      <a:pt x="513919" y="210611"/>
                      <a:pt x="520269" y="230190"/>
                    </a:cubicBezTo>
                    <a:cubicBezTo>
                      <a:pt x="526619" y="249769"/>
                      <a:pt x="536144" y="272523"/>
                      <a:pt x="552019" y="287340"/>
                    </a:cubicBezTo>
                    <a:cubicBezTo>
                      <a:pt x="567894" y="302157"/>
                      <a:pt x="595411" y="310623"/>
                      <a:pt x="615519" y="319090"/>
                    </a:cubicBezTo>
                    <a:cubicBezTo>
                      <a:pt x="635627" y="327557"/>
                      <a:pt x="697540" y="335494"/>
                      <a:pt x="672669" y="338140"/>
                    </a:cubicBezTo>
                    <a:cubicBezTo>
                      <a:pt x="647798" y="340786"/>
                      <a:pt x="466294" y="334965"/>
                      <a:pt x="466294" y="334965"/>
                    </a:cubicBezTo>
                    <a:lnTo>
                      <a:pt x="218644" y="334965"/>
                    </a:lnTo>
                    <a:lnTo>
                      <a:pt x="5919" y="334965"/>
                    </a:lnTo>
                    <a:cubicBezTo>
                      <a:pt x="-20010" y="334436"/>
                      <a:pt x="46665" y="336023"/>
                      <a:pt x="63069" y="331790"/>
                    </a:cubicBezTo>
                    <a:cubicBezTo>
                      <a:pt x="79473" y="327557"/>
                      <a:pt x="90586" y="319619"/>
                      <a:pt x="104344" y="309565"/>
                    </a:cubicBezTo>
                    <a:cubicBezTo>
                      <a:pt x="118102" y="299511"/>
                      <a:pt x="135036" y="285223"/>
                      <a:pt x="145619" y="271465"/>
                    </a:cubicBezTo>
                    <a:cubicBezTo>
                      <a:pt x="156202" y="257707"/>
                      <a:pt x="163082" y="243948"/>
                      <a:pt x="167844" y="227015"/>
                    </a:cubicBezTo>
                    <a:cubicBezTo>
                      <a:pt x="172606" y="210082"/>
                      <a:pt x="175252" y="190502"/>
                      <a:pt x="174194" y="169865"/>
                    </a:cubicBezTo>
                    <a:cubicBezTo>
                      <a:pt x="173136" y="149228"/>
                      <a:pt x="169432" y="122769"/>
                      <a:pt x="161494" y="103190"/>
                    </a:cubicBezTo>
                    <a:cubicBezTo>
                      <a:pt x="153556" y="83611"/>
                      <a:pt x="126569" y="50803"/>
                      <a:pt x="101169" y="33340"/>
                    </a:cubicBezTo>
                    <a:cubicBezTo>
                      <a:pt x="75769" y="15877"/>
                      <a:pt x="5919" y="6352"/>
                      <a:pt x="9094" y="159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10628935-F682-71F0-70AB-C73D88EF1F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017805" y="2286172"/>
              <a:ext cx="708717" cy="865914"/>
              <a:chOff x="9588686" y="3595416"/>
              <a:chExt cx="854504" cy="1044036"/>
            </a:xfrm>
          </p:grpSpPr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59B2CBD3-445D-3D25-B6D1-76549E316EBF}"/>
                  </a:ext>
                </a:extLst>
              </p:cNvPr>
              <p:cNvSpPr/>
              <p:nvPr/>
            </p:nvSpPr>
            <p:spPr>
              <a:xfrm>
                <a:off x="9588689" y="3595416"/>
                <a:ext cx="735910" cy="2923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2" name="Groupe 331">
                <a:extLst>
                  <a:ext uri="{FF2B5EF4-FFF2-40B4-BE49-F238E27FC236}">
                    <a16:creationId xmlns:a16="http://schemas.microsoft.com/office/drawing/2014/main" id="{7F258151-475C-9D4E-7891-AE148E0D45A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588686" y="3632245"/>
                <a:ext cx="854504" cy="1007207"/>
                <a:chOff x="16752465" y="19151154"/>
                <a:chExt cx="3912151" cy="5040509"/>
              </a:xfrm>
            </p:grpSpPr>
            <p:pic>
              <p:nvPicPr>
                <p:cNvPr id="333" name="Image 332">
                  <a:extLst>
                    <a:ext uri="{FF2B5EF4-FFF2-40B4-BE49-F238E27FC236}">
                      <a16:creationId xmlns:a16="http://schemas.microsoft.com/office/drawing/2014/main" id="{471B9478-F1DA-3FEB-5856-CC1CE6BD2E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16362701" y="20432683"/>
                  <a:ext cx="4148744" cy="3369216"/>
                </a:xfrm>
                <a:prstGeom prst="rect">
                  <a:avLst/>
                </a:prstGeom>
              </p:spPr>
            </p:pic>
            <p:cxnSp>
              <p:nvCxnSpPr>
                <p:cNvPr id="334" name="Connecteur droit avec flèche 333">
                  <a:extLst>
                    <a:ext uri="{FF2B5EF4-FFF2-40B4-BE49-F238E27FC236}">
                      <a16:creationId xmlns:a16="http://schemas.microsoft.com/office/drawing/2014/main" id="{79CE5C43-D108-EB2E-FA7F-2EEA843BC133}"/>
                    </a:ext>
                  </a:extLst>
                </p:cNvPr>
                <p:cNvCxnSpPr/>
                <p:nvPr/>
              </p:nvCxnSpPr>
              <p:spPr>
                <a:xfrm>
                  <a:off x="17138757" y="19375872"/>
                  <a:ext cx="2611841" cy="0"/>
                </a:xfrm>
                <a:prstGeom prst="straightConnector1">
                  <a:avLst/>
                </a:prstGeom>
                <a:ln w="57150">
                  <a:solidFill>
                    <a:schemeClr val="bg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5" name="ZoneTexte 334">
                  <a:extLst>
                    <a:ext uri="{FF2B5EF4-FFF2-40B4-BE49-F238E27FC236}">
                      <a16:creationId xmlns:a16="http://schemas.microsoft.com/office/drawing/2014/main" id="{1F7B5542-5E05-3B2B-2138-F865A343489F}"/>
                    </a:ext>
                  </a:extLst>
                </p:cNvPr>
                <p:cNvSpPr txBox="1"/>
                <p:nvPr/>
              </p:nvSpPr>
              <p:spPr>
                <a:xfrm>
                  <a:off x="17076772" y="19151154"/>
                  <a:ext cx="3587844" cy="11986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9mm</a:t>
                  </a:r>
                  <a:endParaRPr lang="fr-F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F7F2DC36-144A-83E0-84AA-44D190426077}"/>
                </a:ext>
              </a:extLst>
            </p:cNvPr>
            <p:cNvGrpSpPr/>
            <p:nvPr/>
          </p:nvGrpSpPr>
          <p:grpSpPr>
            <a:xfrm>
              <a:off x="1003549" y="5156872"/>
              <a:ext cx="7437916" cy="488957"/>
              <a:chOff x="495954" y="5911663"/>
              <a:chExt cx="10031291" cy="488942"/>
            </a:xfrm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2967794A-D7A5-BDC5-CA04-7835B9351B6F}"/>
                  </a:ext>
                </a:extLst>
              </p:cNvPr>
              <p:cNvSpPr/>
              <p:nvPr/>
            </p:nvSpPr>
            <p:spPr>
              <a:xfrm>
                <a:off x="510199" y="6034940"/>
                <a:ext cx="10003147" cy="240193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Evaluation biologique et/ou pharmaco-technique</a:t>
                </a:r>
              </a:p>
            </p:txBody>
          </p:sp>
          <p:sp>
            <p:nvSpPr>
              <p:cNvPr id="329" name="Triangle 328">
                <a:extLst>
                  <a:ext uri="{FF2B5EF4-FFF2-40B4-BE49-F238E27FC236}">
                    <a16:creationId xmlns:a16="http://schemas.microsoft.com/office/drawing/2014/main" id="{807D4C89-8F7F-17A1-2E7C-7029B9543FCE}"/>
                  </a:ext>
                </a:extLst>
              </p:cNvPr>
              <p:cNvSpPr/>
              <p:nvPr/>
            </p:nvSpPr>
            <p:spPr>
              <a:xfrm rot="10800000">
                <a:off x="495954" y="6275638"/>
                <a:ext cx="10003146" cy="124967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0" name="Triangle 329">
                <a:extLst>
                  <a:ext uri="{FF2B5EF4-FFF2-40B4-BE49-F238E27FC236}">
                    <a16:creationId xmlns:a16="http://schemas.microsoft.com/office/drawing/2014/main" id="{6C8355A6-E7A4-604C-D8B5-32B3FDFDE924}"/>
                  </a:ext>
                </a:extLst>
              </p:cNvPr>
              <p:cNvSpPr/>
              <p:nvPr/>
            </p:nvSpPr>
            <p:spPr>
              <a:xfrm rot="10800000" flipV="1">
                <a:off x="524100" y="5911663"/>
                <a:ext cx="10003145" cy="124967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EE8D465-9DAA-47AD-DF4A-9AB179ACD97E}"/>
                </a:ext>
              </a:extLst>
            </p:cNvPr>
            <p:cNvSpPr/>
            <p:nvPr/>
          </p:nvSpPr>
          <p:spPr>
            <a:xfrm>
              <a:off x="31613" y="778966"/>
              <a:ext cx="2009288" cy="36933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Design chimique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677FECD-CD25-A022-ABFE-7205F0290D59}"/>
                </a:ext>
              </a:extLst>
            </p:cNvPr>
            <p:cNvSpPr txBox="1"/>
            <p:nvPr/>
          </p:nvSpPr>
          <p:spPr>
            <a:xfrm>
              <a:off x="3087376" y="1542962"/>
              <a:ext cx="1613543" cy="280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Fabrication additive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0972F897-A656-6464-18C1-411D62380F4D}"/>
                </a:ext>
              </a:extLst>
            </p:cNvPr>
            <p:cNvSpPr txBox="1"/>
            <p:nvPr/>
          </p:nvSpPr>
          <p:spPr>
            <a:xfrm>
              <a:off x="6104317" y="1491102"/>
              <a:ext cx="2228816" cy="49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Microporosité, taille et cristallinité des grains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5595BF3-FC79-F483-B59E-0568B58D5677}"/>
                </a:ext>
              </a:extLst>
            </p:cNvPr>
            <p:cNvSpPr txBox="1"/>
            <p:nvPr/>
          </p:nvSpPr>
          <p:spPr>
            <a:xfrm>
              <a:off x="8287699" y="1479052"/>
              <a:ext cx="2635955" cy="280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Molécules actives</a:t>
              </a:r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0F3A85BA-F241-1B21-B9CF-9F29DCDA9FBF}"/>
                </a:ext>
              </a:extLst>
            </p:cNvPr>
            <p:cNvGrpSpPr/>
            <p:nvPr/>
          </p:nvGrpSpPr>
          <p:grpSpPr>
            <a:xfrm>
              <a:off x="31613" y="4030827"/>
              <a:ext cx="6019466" cy="500747"/>
              <a:chOff x="105800" y="3553772"/>
              <a:chExt cx="4452700" cy="500747"/>
            </a:xfrm>
          </p:grpSpPr>
          <p:sp>
            <p:nvSpPr>
              <p:cNvPr id="326" name="Flèche droite rayée 325">
                <a:extLst>
                  <a:ext uri="{FF2B5EF4-FFF2-40B4-BE49-F238E27FC236}">
                    <a16:creationId xmlns:a16="http://schemas.microsoft.com/office/drawing/2014/main" id="{FE4743B2-36E5-9FA2-3BF5-6CE8494179C0}"/>
                  </a:ext>
                </a:extLst>
              </p:cNvPr>
              <p:cNvSpPr/>
              <p:nvPr/>
            </p:nvSpPr>
            <p:spPr>
              <a:xfrm>
                <a:off x="105800" y="3553772"/>
                <a:ext cx="4452700" cy="500747"/>
              </a:xfrm>
              <a:prstGeom prst="stripedRightArrow">
                <a:avLst/>
              </a:prstGeom>
              <a:ln w="127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25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7" name="ZoneTexte 326">
                <a:extLst>
                  <a:ext uri="{FF2B5EF4-FFF2-40B4-BE49-F238E27FC236}">
                    <a16:creationId xmlns:a16="http://schemas.microsoft.com/office/drawing/2014/main" id="{3766FBBA-2FA8-A4D2-E25B-08A810DE8704}"/>
                  </a:ext>
                </a:extLst>
              </p:cNvPr>
              <p:cNvSpPr txBox="1"/>
              <p:nvPr/>
            </p:nvSpPr>
            <p:spPr>
              <a:xfrm>
                <a:off x="132606" y="3675602"/>
                <a:ext cx="936577" cy="257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r>
                  <a:rPr lang="fr-FR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Biocompatibilité </a:t>
                </a:r>
                <a:endParaRPr lang="fr-FR" sz="16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F50FEC5E-D0E0-CA38-AA5E-C7D2956D31BC}"/>
                </a:ext>
              </a:extLst>
            </p:cNvPr>
            <p:cNvGrpSpPr/>
            <p:nvPr/>
          </p:nvGrpSpPr>
          <p:grpSpPr>
            <a:xfrm>
              <a:off x="31613" y="4396134"/>
              <a:ext cx="8307664" cy="500747"/>
              <a:chOff x="510199" y="5360976"/>
              <a:chExt cx="8061320" cy="500747"/>
            </a:xfrm>
          </p:grpSpPr>
          <p:sp>
            <p:nvSpPr>
              <p:cNvPr id="324" name="Flèche droite rayée 323">
                <a:extLst>
                  <a:ext uri="{FF2B5EF4-FFF2-40B4-BE49-F238E27FC236}">
                    <a16:creationId xmlns:a16="http://schemas.microsoft.com/office/drawing/2014/main" id="{3955C445-A014-E87B-91E8-B6B4BF4BD39F}"/>
                  </a:ext>
                </a:extLst>
              </p:cNvPr>
              <p:cNvSpPr/>
              <p:nvPr/>
            </p:nvSpPr>
            <p:spPr>
              <a:xfrm>
                <a:off x="510199" y="5360976"/>
                <a:ext cx="8036015" cy="500747"/>
              </a:xfrm>
              <a:prstGeom prst="stripedRightArrow">
                <a:avLst/>
              </a:prstGeom>
              <a:ln w="127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26000">
                      <a:schemeClr val="tx1">
                        <a:lumMod val="65000"/>
                        <a:lumOff val="35000"/>
                      </a:schemeClr>
                    </a:gs>
                    <a:gs pos="6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5" name="ZoneTexte 324">
                <a:extLst>
                  <a:ext uri="{FF2B5EF4-FFF2-40B4-BE49-F238E27FC236}">
                    <a16:creationId xmlns:a16="http://schemas.microsoft.com/office/drawing/2014/main" id="{04EFC421-E5A0-D159-549F-B311CD2D8A73}"/>
                  </a:ext>
                </a:extLst>
              </p:cNvPr>
              <p:cNvSpPr txBox="1"/>
              <p:nvPr/>
            </p:nvSpPr>
            <p:spPr>
              <a:xfrm>
                <a:off x="524672" y="5482806"/>
                <a:ext cx="8046847" cy="257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ctr">
                <a:spAutoFit/>
              </a:bodyPr>
              <a:lstStyle/>
              <a:p>
                <a:r>
                  <a:rPr lang="fr-FR" sz="16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Ostéoconductivité</a:t>
                </a:r>
                <a:r>
                  <a:rPr lang="fr-FR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: </a:t>
                </a:r>
                <a:r>
                  <a:rPr lang="fr-FR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adhérence, colonisation cellulaire et vasculaire  /  </a:t>
                </a:r>
                <a:r>
                  <a:rPr lang="fr-FR" sz="16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Biodégradabilité </a:t>
                </a:r>
                <a:r>
                  <a:rPr lang="fr-FR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dissolution, résorption </a:t>
                </a:r>
                <a:r>
                  <a:rPr lang="fr-FR" sz="1600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ostéoclastique</a:t>
                </a:r>
                <a:endParaRPr lang="fr-FR" sz="16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95A9B92D-9113-4EB5-280A-ADB9D3433F40}"/>
                </a:ext>
              </a:extLst>
            </p:cNvPr>
            <p:cNvGrpSpPr/>
            <p:nvPr/>
          </p:nvGrpSpPr>
          <p:grpSpPr>
            <a:xfrm>
              <a:off x="31613" y="4752444"/>
              <a:ext cx="10711952" cy="500747"/>
              <a:chOff x="510199" y="5676086"/>
              <a:chExt cx="10249521" cy="500747"/>
            </a:xfrm>
          </p:grpSpPr>
          <p:sp>
            <p:nvSpPr>
              <p:cNvPr id="322" name="Flèche droite rayée 321">
                <a:extLst>
                  <a:ext uri="{FF2B5EF4-FFF2-40B4-BE49-F238E27FC236}">
                    <a16:creationId xmlns:a16="http://schemas.microsoft.com/office/drawing/2014/main" id="{A8FD45F2-A7B5-B87A-6F94-4014B91F30AF}"/>
                  </a:ext>
                </a:extLst>
              </p:cNvPr>
              <p:cNvSpPr/>
              <p:nvPr/>
            </p:nvSpPr>
            <p:spPr>
              <a:xfrm>
                <a:off x="510199" y="5676086"/>
                <a:ext cx="10249521" cy="500747"/>
              </a:xfrm>
              <a:prstGeom prst="stripedRightArrow">
                <a:avLst/>
              </a:prstGeom>
              <a:ln w="127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35000">
                      <a:schemeClr val="tx1">
                        <a:lumMod val="65000"/>
                        <a:lumOff val="35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0" scaled="0"/>
                </a:gra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ZoneTexte 322">
                <a:extLst>
                  <a:ext uri="{FF2B5EF4-FFF2-40B4-BE49-F238E27FC236}">
                    <a16:creationId xmlns:a16="http://schemas.microsoft.com/office/drawing/2014/main" id="{E706B1B0-036E-2C69-EF12-0104DE14937E}"/>
                  </a:ext>
                </a:extLst>
              </p:cNvPr>
              <p:cNvSpPr txBox="1"/>
              <p:nvPr/>
            </p:nvSpPr>
            <p:spPr>
              <a:xfrm>
                <a:off x="524672" y="5797916"/>
                <a:ext cx="10220656" cy="257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fr-FR" sz="16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Ostéoinductivité</a:t>
                </a:r>
                <a:r>
                  <a:rPr lang="fr-FR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: </a:t>
                </a:r>
                <a:r>
                  <a:rPr lang="fr-FR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stimulation d’activités cellulaires spécifiques 	               </a:t>
                </a:r>
                <a:r>
                  <a:rPr lang="fr-F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et/ou</a:t>
                </a:r>
                <a:r>
                  <a:rPr lang="fr-FR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                                         </a:t>
                </a:r>
                <a:r>
                  <a:rPr lang="fr-FR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Traitement ciblé : </a:t>
                </a:r>
                <a:r>
                  <a:rPr lang="fr-FR" sz="16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libération contrôlée de principes actifs</a:t>
                </a:r>
                <a:endParaRPr lang="fr-FR" sz="1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F621AF1C-0D41-5725-A15A-A0FA8B7C1BD0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 flipH="1">
              <a:off x="5647696" y="2226784"/>
              <a:ext cx="532104" cy="1283281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802DC245-4CE2-5535-8D1A-EFB483690A20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 flipH="1" flipV="1">
              <a:off x="5647696" y="3575369"/>
              <a:ext cx="532876" cy="908153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718E262-9F79-73FF-5454-7845C105CA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2944" y="3510065"/>
              <a:ext cx="69504" cy="65304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5A893E33-A897-2DC8-CBE4-B2778D06232B}"/>
                </a:ext>
              </a:extLst>
            </p:cNvPr>
            <p:cNvGrpSpPr/>
            <p:nvPr/>
          </p:nvGrpSpPr>
          <p:grpSpPr>
            <a:xfrm>
              <a:off x="6180650" y="2226062"/>
              <a:ext cx="1356599" cy="2261522"/>
              <a:chOff x="6270751" y="2113208"/>
              <a:chExt cx="1356599" cy="2261522"/>
            </a:xfrm>
          </p:grpSpPr>
          <p:cxnSp>
            <p:nvCxnSpPr>
              <p:cNvPr id="313" name="Connecteur droit avec flèche 312">
                <a:extLst>
                  <a:ext uri="{FF2B5EF4-FFF2-40B4-BE49-F238E27FC236}">
                    <a16:creationId xmlns:a16="http://schemas.microsoft.com/office/drawing/2014/main" id="{0C827A8C-7E6F-26EB-63B8-A2503FEFE806}"/>
                  </a:ext>
                </a:extLst>
              </p:cNvPr>
              <p:cNvCxnSpPr/>
              <p:nvPr/>
            </p:nvCxnSpPr>
            <p:spPr>
              <a:xfrm flipV="1">
                <a:off x="7094281" y="2113930"/>
                <a:ext cx="0" cy="22608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4" name="ZoneTexte 313">
                <a:extLst>
                  <a:ext uri="{FF2B5EF4-FFF2-40B4-BE49-F238E27FC236}">
                    <a16:creationId xmlns:a16="http://schemas.microsoft.com/office/drawing/2014/main" id="{6C3EA248-6C5C-C6B3-1C6D-BD1808AA6726}"/>
                  </a:ext>
                </a:extLst>
              </p:cNvPr>
              <p:cNvSpPr txBox="1"/>
              <p:nvPr/>
            </p:nvSpPr>
            <p:spPr>
              <a:xfrm>
                <a:off x="7026424" y="2141225"/>
                <a:ext cx="600926" cy="315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Temps</a:t>
                </a:r>
              </a:p>
              <a:p>
                <a:r>
                  <a:rPr lang="fr-FR" sz="1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T°C</a:t>
                </a:r>
                <a:endParaRPr lang="fr-F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5" name="Groupe 314">
                <a:extLst>
                  <a:ext uri="{FF2B5EF4-FFF2-40B4-BE49-F238E27FC236}">
                    <a16:creationId xmlns:a16="http://schemas.microsoft.com/office/drawing/2014/main" id="{C59EAD2A-79DB-E4F1-6801-2B5B765B65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270751" y="2113208"/>
                <a:ext cx="770010" cy="2261522"/>
                <a:chOff x="6168161" y="1868124"/>
                <a:chExt cx="880069" cy="2584764"/>
              </a:xfrm>
            </p:grpSpPr>
            <p:grpSp>
              <p:nvGrpSpPr>
                <p:cNvPr id="316" name="Groupe 315">
                  <a:extLst>
                    <a:ext uri="{FF2B5EF4-FFF2-40B4-BE49-F238E27FC236}">
                      <a16:creationId xmlns:a16="http://schemas.microsoft.com/office/drawing/2014/main" id="{D547D8F6-5BD7-41E4-6B52-FA14A0899F7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168161" y="1868124"/>
                  <a:ext cx="880069" cy="2584764"/>
                  <a:chOff x="4775200" y="1130300"/>
                  <a:chExt cx="976923" cy="2869224"/>
                </a:xfrm>
              </p:grpSpPr>
              <p:pic>
                <p:nvPicPr>
                  <p:cNvPr id="319" name="Image 318" descr="Une image contenant capture d’écran, nature&#10;&#10;Description générée automatiquement">
                    <a:extLst>
                      <a:ext uri="{FF2B5EF4-FFF2-40B4-BE49-F238E27FC236}">
                        <a16:creationId xmlns:a16="http://schemas.microsoft.com/office/drawing/2014/main" id="{B28A9009-B860-DDAF-170C-99B129893A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775200" y="1130300"/>
                    <a:ext cx="976923" cy="956408"/>
                  </a:xfrm>
                  <a:prstGeom prst="rect">
                    <a:avLst/>
                  </a:prstGeom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</p:pic>
              <p:pic>
                <p:nvPicPr>
                  <p:cNvPr id="320" name="Image 319" descr="Une image contenant capture d’écran, nature&#10;&#10;Description générée automatiquement">
                    <a:extLst>
                      <a:ext uri="{FF2B5EF4-FFF2-40B4-BE49-F238E27FC236}">
                        <a16:creationId xmlns:a16="http://schemas.microsoft.com/office/drawing/2014/main" id="{1679EFC5-DCCC-923E-95DC-32A06D7697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775200" y="2086708"/>
                    <a:ext cx="976923" cy="956408"/>
                  </a:xfrm>
                  <a:prstGeom prst="rect">
                    <a:avLst/>
                  </a:prstGeom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</p:pic>
              <p:pic>
                <p:nvPicPr>
                  <p:cNvPr id="321" name="Image 320" descr="Une image contenant capture d’écran, nature&#10;&#10;Description générée automatiquement">
                    <a:extLst>
                      <a:ext uri="{FF2B5EF4-FFF2-40B4-BE49-F238E27FC236}">
                        <a16:creationId xmlns:a16="http://schemas.microsoft.com/office/drawing/2014/main" id="{BF4C810A-D33C-5F34-05F6-71F0B296C8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775200" y="3043116"/>
                    <a:ext cx="976923" cy="956408"/>
                  </a:xfrm>
                  <a:prstGeom prst="rect">
                    <a:avLst/>
                  </a:prstGeom>
                  <a:ln>
                    <a:solidFill>
                      <a:schemeClr val="tx2">
                        <a:lumMod val="75000"/>
                      </a:schemeClr>
                    </a:solidFill>
                  </a:ln>
                </p:spPr>
              </p:pic>
            </p:grpSp>
            <p:sp>
              <p:nvSpPr>
                <p:cNvPr id="317" name="Rectangle 316">
                  <a:extLst>
                    <a:ext uri="{FF2B5EF4-FFF2-40B4-BE49-F238E27FC236}">
                      <a16:creationId xmlns:a16="http://schemas.microsoft.com/office/drawing/2014/main" id="{0AE04351-C2AD-46B3-DD31-D595AD65FF03}"/>
                    </a:ext>
                  </a:extLst>
                </p:cNvPr>
                <p:cNvSpPr/>
                <p:nvPr/>
              </p:nvSpPr>
              <p:spPr>
                <a:xfrm>
                  <a:off x="6357995" y="1900841"/>
                  <a:ext cx="500400" cy="881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8" name="ZoneTexte 317">
                  <a:extLst>
                    <a:ext uri="{FF2B5EF4-FFF2-40B4-BE49-F238E27FC236}">
                      <a16:creationId xmlns:a16="http://schemas.microsoft.com/office/drawing/2014/main" id="{04393689-E697-69EF-0E15-F1DBCB98FF2E}"/>
                    </a:ext>
                  </a:extLst>
                </p:cNvPr>
                <p:cNvSpPr txBox="1"/>
                <p:nvPr/>
              </p:nvSpPr>
              <p:spPr>
                <a:xfrm>
                  <a:off x="6397240" y="1949921"/>
                  <a:ext cx="415857" cy="2203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b="1" dirty="0">
                      <a:solidFill>
                        <a:schemeClr val="bg1">
                          <a:lumMod val="95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5 µm</a:t>
                  </a:r>
                  <a:endParaRPr lang="fr-FR" sz="36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1BA43AFB-599B-BEAE-C298-34E07D87D5D9}"/>
                </a:ext>
              </a:extLst>
            </p:cNvPr>
            <p:cNvSpPr txBox="1"/>
            <p:nvPr/>
          </p:nvSpPr>
          <p:spPr>
            <a:xfrm>
              <a:off x="6029847" y="1889706"/>
              <a:ext cx="2267776" cy="3973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Frittage (conventionnel, </a:t>
              </a:r>
            </a:p>
            <a:p>
              <a:r>
                <a:rPr lang="fr-FR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	    atmosphère contrôlée)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6BD7591D-C8D6-654E-F473-1D18FE1A2AD5}"/>
                </a:ext>
              </a:extLst>
            </p:cNvPr>
            <p:cNvSpPr txBox="1"/>
            <p:nvPr/>
          </p:nvSpPr>
          <p:spPr>
            <a:xfrm>
              <a:off x="7130671" y="2706862"/>
              <a:ext cx="1206957" cy="233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Frittage flash (SPS)</a:t>
              </a: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FBAF9E08-E260-57B1-E57C-68EEAE60E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51579" y="2279124"/>
              <a:ext cx="695682" cy="669152"/>
            </a:xfrm>
            <a:prstGeom prst="rect">
              <a:avLst/>
            </a:prstGeom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85BD60CA-E4B0-8EDC-1B38-B84D6F0E8B85}"/>
                </a:ext>
              </a:extLst>
            </p:cNvPr>
            <p:cNvSpPr txBox="1"/>
            <p:nvPr/>
          </p:nvSpPr>
          <p:spPr>
            <a:xfrm>
              <a:off x="5230392" y="2951366"/>
              <a:ext cx="302331" cy="25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↓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49D6D225-DE7E-40B8-7250-489F1F8A3220}"/>
                </a:ext>
              </a:extLst>
            </p:cNvPr>
            <p:cNvSpPr txBox="1"/>
            <p:nvPr/>
          </p:nvSpPr>
          <p:spPr>
            <a:xfrm>
              <a:off x="4631238" y="2070597"/>
              <a:ext cx="1500640" cy="198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Os trabéculaire humain</a:t>
              </a:r>
              <a:endParaRPr lang="fr-FR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8AB4A0C6-97D6-3A52-B8E7-77EECC55C54C}"/>
                </a:ext>
              </a:extLst>
            </p:cNvPr>
            <p:cNvSpPr txBox="1"/>
            <p:nvPr/>
          </p:nvSpPr>
          <p:spPr>
            <a:xfrm>
              <a:off x="108668" y="1532945"/>
              <a:ext cx="1834543" cy="444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Phosphates de calcium</a:t>
              </a:r>
            </a:p>
            <a:p>
              <a:endParaRPr lang="fr-FR" sz="14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43BE4B8D-B988-7636-A220-B133EB94D77D}"/>
                </a:ext>
              </a:extLst>
            </p:cNvPr>
            <p:cNvGrpSpPr/>
            <p:nvPr/>
          </p:nvGrpSpPr>
          <p:grpSpPr>
            <a:xfrm>
              <a:off x="31613" y="2349175"/>
              <a:ext cx="2081947" cy="1525509"/>
              <a:chOff x="33808" y="1753597"/>
              <a:chExt cx="2081947" cy="1525509"/>
            </a:xfrm>
          </p:grpSpPr>
          <p:pic>
            <p:nvPicPr>
              <p:cNvPr id="307" name="Image 306">
                <a:extLst>
                  <a:ext uri="{FF2B5EF4-FFF2-40B4-BE49-F238E27FC236}">
                    <a16:creationId xmlns:a16="http://schemas.microsoft.com/office/drawing/2014/main" id="{C08C8EF9-89B1-DB4C-FDC6-1E37086BEC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4863" y="2650735"/>
                <a:ext cx="1851687" cy="628371"/>
              </a:xfrm>
              <a:prstGeom prst="rect">
                <a:avLst/>
              </a:prstGeom>
            </p:spPr>
          </p:pic>
          <p:sp>
            <p:nvSpPr>
              <p:cNvPr id="308" name="ZoneTexte 307">
                <a:extLst>
                  <a:ext uri="{FF2B5EF4-FFF2-40B4-BE49-F238E27FC236}">
                    <a16:creationId xmlns:a16="http://schemas.microsoft.com/office/drawing/2014/main" id="{47FEDF9C-C4BB-295E-99BE-4E9AA802CC73}"/>
                  </a:ext>
                </a:extLst>
              </p:cNvPr>
              <p:cNvSpPr txBox="1"/>
              <p:nvPr/>
            </p:nvSpPr>
            <p:spPr>
              <a:xfrm>
                <a:off x="931756" y="2211110"/>
                <a:ext cx="717391" cy="397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Dopage :</a:t>
                </a:r>
              </a:p>
              <a:p>
                <a:endParaRPr lang="fr-FR" sz="12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9" name="Picture 13" descr="IMG_7523">
                <a:extLst>
                  <a:ext uri="{FF2B5EF4-FFF2-40B4-BE49-F238E27FC236}">
                    <a16:creationId xmlns:a16="http://schemas.microsoft.com/office/drawing/2014/main" id="{47BD91B8-880A-B6C9-825B-47896AA48C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08" y="1753597"/>
                <a:ext cx="664604" cy="715373"/>
              </a:xfrm>
              <a:prstGeom prst="roundRect">
                <a:avLst>
                  <a:gd name="adj" fmla="val 0"/>
                </a:avLst>
              </a:prstGeom>
              <a:ln>
                <a:noFill/>
              </a:ln>
              <a:effectLst/>
            </p:spPr>
          </p:pic>
          <p:sp>
            <p:nvSpPr>
              <p:cNvPr id="310" name="Arc 309">
                <a:extLst>
                  <a:ext uri="{FF2B5EF4-FFF2-40B4-BE49-F238E27FC236}">
                    <a16:creationId xmlns:a16="http://schemas.microsoft.com/office/drawing/2014/main" id="{7C055420-C31E-C289-44FF-75F1A3BF9DA0}"/>
                  </a:ext>
                </a:extLst>
              </p:cNvPr>
              <p:cNvSpPr/>
              <p:nvPr/>
            </p:nvSpPr>
            <p:spPr>
              <a:xfrm>
                <a:off x="684375" y="2206217"/>
                <a:ext cx="305480" cy="853140"/>
              </a:xfrm>
              <a:prstGeom prst="arc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1" name="ZoneTexte 310">
                <a:extLst>
                  <a:ext uri="{FF2B5EF4-FFF2-40B4-BE49-F238E27FC236}">
                    <a16:creationId xmlns:a16="http://schemas.microsoft.com/office/drawing/2014/main" id="{5D83FAFB-ABB1-28EA-D58F-F118B0C37E8B}"/>
                  </a:ext>
                </a:extLst>
              </p:cNvPr>
              <p:cNvSpPr txBox="1"/>
              <p:nvPr/>
            </p:nvSpPr>
            <p:spPr>
              <a:xfrm>
                <a:off x="990436" y="2409016"/>
                <a:ext cx="1046205" cy="210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Cu, Si, CO</a:t>
                </a:r>
                <a:r>
                  <a:rPr lang="fr-FR" sz="12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fr-FR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fr-FR" sz="1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etc.</a:t>
                </a:r>
                <a:endParaRPr lang="fr-FR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2" name="ZoneTexte 311">
                <a:extLst>
                  <a:ext uri="{FF2B5EF4-FFF2-40B4-BE49-F238E27FC236}">
                    <a16:creationId xmlns:a16="http://schemas.microsoft.com/office/drawing/2014/main" id="{4A13F191-CEE2-B62A-B23F-4051D324CABC}"/>
                  </a:ext>
                </a:extLst>
              </p:cNvPr>
              <p:cNvSpPr txBox="1"/>
              <p:nvPr/>
            </p:nvSpPr>
            <p:spPr>
              <a:xfrm>
                <a:off x="640132" y="1775729"/>
                <a:ext cx="1475623" cy="397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Hydroxyapatite</a:t>
                </a:r>
              </a:p>
              <a:p>
                <a:r>
                  <a:rPr lang="fr-FR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Phosphate tricalcique β</a:t>
                </a:r>
              </a:p>
            </p:txBody>
          </p:sp>
        </p:grp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4426C590-359B-587E-32E3-ADCDE6A787DA}"/>
                </a:ext>
              </a:extLst>
            </p:cNvPr>
            <p:cNvCxnSpPr>
              <a:cxnSpLocks/>
            </p:cNvCxnSpPr>
            <p:nvPr/>
          </p:nvCxnSpPr>
          <p:spPr>
            <a:xfrm>
              <a:off x="2074532" y="1539922"/>
              <a:ext cx="0" cy="240948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5F58559C-90F5-4B88-C39D-FAB87879844D}"/>
                </a:ext>
              </a:extLst>
            </p:cNvPr>
            <p:cNvCxnSpPr>
              <a:cxnSpLocks/>
            </p:cNvCxnSpPr>
            <p:nvPr/>
          </p:nvCxnSpPr>
          <p:spPr>
            <a:xfrm>
              <a:off x="8474090" y="1539411"/>
              <a:ext cx="0" cy="294410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21A4B742-97A9-C84C-9596-F7934D24FC89}"/>
                </a:ext>
              </a:extLst>
            </p:cNvPr>
            <p:cNvGrpSpPr/>
            <p:nvPr/>
          </p:nvGrpSpPr>
          <p:grpSpPr>
            <a:xfrm>
              <a:off x="31613" y="1176477"/>
              <a:ext cx="2036292" cy="367200"/>
              <a:chOff x="67139" y="1311387"/>
              <a:chExt cx="2036292" cy="3672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CE85E5F0-7159-260A-C06C-A74C67B6AF08}"/>
                  </a:ext>
                </a:extLst>
              </p:cNvPr>
              <p:cNvSpPr/>
              <p:nvPr/>
            </p:nvSpPr>
            <p:spPr>
              <a:xfrm>
                <a:off x="67139" y="1311387"/>
                <a:ext cx="1939411" cy="367200"/>
              </a:xfrm>
              <a:prstGeom prst="rect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Synthèse </a:t>
                </a:r>
              </a:p>
            </p:txBody>
          </p:sp>
          <p:sp>
            <p:nvSpPr>
              <p:cNvPr id="306" name="Triangle 305">
                <a:extLst>
                  <a:ext uri="{FF2B5EF4-FFF2-40B4-BE49-F238E27FC236}">
                    <a16:creationId xmlns:a16="http://schemas.microsoft.com/office/drawing/2014/main" id="{C1548C67-E858-475E-C1D5-DD830AC7F77F}"/>
                  </a:ext>
                </a:extLst>
              </p:cNvPr>
              <p:cNvSpPr/>
              <p:nvPr/>
            </p:nvSpPr>
            <p:spPr>
              <a:xfrm rot="5400000">
                <a:off x="1869353" y="1440903"/>
                <a:ext cx="363594" cy="104562"/>
              </a:xfrm>
              <a:prstGeom prst="triangl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5F59EC69-3591-A80B-FB65-F0C47783DCDC}"/>
                </a:ext>
              </a:extLst>
            </p:cNvPr>
            <p:cNvGrpSpPr/>
            <p:nvPr/>
          </p:nvGrpSpPr>
          <p:grpSpPr>
            <a:xfrm>
              <a:off x="2102455" y="1174745"/>
              <a:ext cx="3931044" cy="367200"/>
              <a:chOff x="2102455" y="1309655"/>
              <a:chExt cx="3931044" cy="367200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C2D31198-AEA8-9E02-7D38-C4ACB49D31DE}"/>
                  </a:ext>
                </a:extLst>
              </p:cNvPr>
              <p:cNvSpPr/>
              <p:nvPr/>
            </p:nvSpPr>
            <p:spPr>
              <a:xfrm>
                <a:off x="2102455" y="1309655"/>
                <a:ext cx="3835037" cy="367200"/>
              </a:xfrm>
              <a:prstGeom prst="rect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Mise en forme</a:t>
                </a:r>
              </a:p>
            </p:txBody>
          </p:sp>
          <p:sp>
            <p:nvSpPr>
              <p:cNvPr id="304" name="Triangle 303">
                <a:extLst>
                  <a:ext uri="{FF2B5EF4-FFF2-40B4-BE49-F238E27FC236}">
                    <a16:creationId xmlns:a16="http://schemas.microsoft.com/office/drawing/2014/main" id="{BBA00254-6771-7C36-B44A-785B6413CB4B}"/>
                  </a:ext>
                </a:extLst>
              </p:cNvPr>
              <p:cNvSpPr/>
              <p:nvPr/>
            </p:nvSpPr>
            <p:spPr>
              <a:xfrm rot="5400000">
                <a:off x="5799421" y="1440974"/>
                <a:ext cx="363594" cy="10456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EC543631-8A5F-2B7C-6B85-BF2921B92FEA}"/>
                </a:ext>
              </a:extLst>
            </p:cNvPr>
            <p:cNvSpPr/>
            <p:nvPr/>
          </p:nvSpPr>
          <p:spPr>
            <a:xfrm rot="5400000">
              <a:off x="8198401" y="1303820"/>
              <a:ext cx="361243" cy="111257"/>
            </a:xfrm>
            <a:prstGeom prst="triangl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518F173F-B860-1EBF-3E84-CA068D66D8C6}"/>
                </a:ext>
              </a:extLst>
            </p:cNvPr>
            <p:cNvGrpSpPr/>
            <p:nvPr/>
          </p:nvGrpSpPr>
          <p:grpSpPr>
            <a:xfrm>
              <a:off x="8474090" y="778966"/>
              <a:ext cx="2263173" cy="744913"/>
              <a:chOff x="8461099" y="913876"/>
              <a:chExt cx="2050090" cy="744913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F84B11BB-4DD5-E317-59A1-41EE49659394}"/>
                  </a:ext>
                </a:extLst>
              </p:cNvPr>
              <p:cNvSpPr/>
              <p:nvPr/>
            </p:nvSpPr>
            <p:spPr>
              <a:xfrm>
                <a:off x="8461099" y="913876"/>
                <a:ext cx="1934212" cy="744913"/>
              </a:xfrm>
              <a:prstGeom prst="rect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Fonctionnalisation</a:t>
                </a:r>
              </a:p>
            </p:txBody>
          </p:sp>
          <p:sp>
            <p:nvSpPr>
              <p:cNvPr id="302" name="Triangle 301">
                <a:extLst>
                  <a:ext uri="{FF2B5EF4-FFF2-40B4-BE49-F238E27FC236}">
                    <a16:creationId xmlns:a16="http://schemas.microsoft.com/office/drawing/2014/main" id="{C036F2F9-582D-2502-F6B0-4BD50A54C221}"/>
                  </a:ext>
                </a:extLst>
              </p:cNvPr>
              <p:cNvSpPr/>
              <p:nvPr/>
            </p:nvSpPr>
            <p:spPr>
              <a:xfrm rot="5400000">
                <a:off x="10090468" y="1224688"/>
                <a:ext cx="718917" cy="12252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E6BA14CF-7C3F-B4A9-FA3C-D4A279817CDC}"/>
                </a:ext>
              </a:extLst>
            </p:cNvPr>
            <p:cNvSpPr txBox="1"/>
            <p:nvPr/>
          </p:nvSpPr>
          <p:spPr>
            <a:xfrm>
              <a:off x="8826882" y="2065468"/>
              <a:ext cx="889637" cy="198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i="1" dirty="0">
                  <a:highlight>
                    <a:srgbClr val="EBF5D7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Adsorption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82061B85-DB44-A586-AE35-A172DDBF54C9}"/>
                </a:ext>
              </a:extLst>
            </p:cNvPr>
            <p:cNvSpPr txBox="1"/>
            <p:nvPr/>
          </p:nvSpPr>
          <p:spPr>
            <a:xfrm>
              <a:off x="8607896" y="3081936"/>
              <a:ext cx="1120938" cy="198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i="1" dirty="0">
                  <a:highlight>
                    <a:srgbClr val="DDF3FE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Inclusion en hydrogels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B77FC450-A101-69B1-7A6B-ACCC7D056D70}"/>
                </a:ext>
              </a:extLst>
            </p:cNvPr>
            <p:cNvSpPr txBox="1"/>
            <p:nvPr/>
          </p:nvSpPr>
          <p:spPr>
            <a:xfrm>
              <a:off x="8530618" y="1675175"/>
              <a:ext cx="2150116" cy="39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ex : facteurs de croissance, </a:t>
              </a:r>
            </a:p>
            <a:p>
              <a:pPr algn="ctr"/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cytokines, antibiotiques, etc.</a:t>
              </a:r>
            </a:p>
          </p:txBody>
        </p:sp>
        <p:pic>
          <p:nvPicPr>
            <p:cNvPr id="51" name="Image 50" descr="Une image contenant capture d’écran, ligne, léger, nuit&#10;&#10;Description générée automatiquement">
              <a:extLst>
                <a:ext uri="{FF2B5EF4-FFF2-40B4-BE49-F238E27FC236}">
                  <a16:creationId xmlns:a16="http://schemas.microsoft.com/office/drawing/2014/main" id="{F050A9DB-AD2B-AAE4-A0CF-7CB4AC14B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44594" y="5643800"/>
              <a:ext cx="1717551" cy="1215509"/>
            </a:xfrm>
            <a:prstGeom prst="rect">
              <a:avLst/>
            </a:prstGeom>
          </p:spPr>
        </p:pic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AFE618D5-DB69-6860-754D-EF6BF7F94820}"/>
                </a:ext>
              </a:extLst>
            </p:cNvPr>
            <p:cNvGrpSpPr/>
            <p:nvPr/>
          </p:nvGrpSpPr>
          <p:grpSpPr>
            <a:xfrm>
              <a:off x="10786724" y="1148298"/>
              <a:ext cx="484357" cy="4460635"/>
              <a:chOff x="10517891" y="913875"/>
              <a:chExt cx="484357" cy="4722091"/>
            </a:xfrm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CB9BE7D3-FC38-48E1-C40F-2FD5E0DFA2D4}"/>
                  </a:ext>
                </a:extLst>
              </p:cNvPr>
              <p:cNvSpPr/>
              <p:nvPr/>
            </p:nvSpPr>
            <p:spPr>
              <a:xfrm rot="16200000">
                <a:off x="8337734" y="3094032"/>
                <a:ext cx="4722091" cy="36177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Clinique</a:t>
                </a:r>
              </a:p>
            </p:txBody>
          </p:sp>
          <p:sp>
            <p:nvSpPr>
              <p:cNvPr id="300" name="Triangle 299">
                <a:extLst>
                  <a:ext uri="{FF2B5EF4-FFF2-40B4-BE49-F238E27FC236}">
                    <a16:creationId xmlns:a16="http://schemas.microsoft.com/office/drawing/2014/main" id="{AC9C093C-93D3-F270-28B6-FEA40891E297}"/>
                  </a:ext>
                </a:extLst>
              </p:cNvPr>
              <p:cNvSpPr/>
              <p:nvPr/>
            </p:nvSpPr>
            <p:spPr>
              <a:xfrm rot="5400000">
                <a:off x="8577149" y="3202449"/>
                <a:ext cx="4713672" cy="136526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F3B59452-6FFD-3A5F-FF7E-120CEBFFACF6}"/>
                </a:ext>
              </a:extLst>
            </p:cNvPr>
            <p:cNvSpPr txBox="1"/>
            <p:nvPr/>
          </p:nvSpPr>
          <p:spPr>
            <a:xfrm>
              <a:off x="6580815" y="5555448"/>
              <a:ext cx="2229972" cy="280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Développement de modèles</a:t>
              </a:r>
            </a:p>
          </p:txBody>
        </p: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C9855738-5F0B-C17B-20A9-956A4454F153}"/>
                </a:ext>
              </a:extLst>
            </p:cNvPr>
            <p:cNvSpPr txBox="1"/>
            <p:nvPr/>
          </p:nvSpPr>
          <p:spPr>
            <a:xfrm>
              <a:off x="596516" y="5568718"/>
              <a:ext cx="3632924" cy="280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Compréhension de l’interface vivant-matériaux</a:t>
              </a:r>
            </a:p>
          </p:txBody>
        </p: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342C42B4-8DC9-8AAE-47DC-B4AA42F38E53}"/>
                </a:ext>
              </a:extLst>
            </p:cNvPr>
            <p:cNvGrpSpPr/>
            <p:nvPr/>
          </p:nvGrpSpPr>
          <p:grpSpPr>
            <a:xfrm>
              <a:off x="2455541" y="5775990"/>
              <a:ext cx="1500640" cy="858245"/>
              <a:chOff x="2784178" y="5814646"/>
              <a:chExt cx="1500640" cy="858245"/>
            </a:xfrm>
          </p:grpSpPr>
          <p:pic>
            <p:nvPicPr>
              <p:cNvPr id="297" name="Image 296" descr="stereo 9 face2-1b.jpg">
                <a:extLst>
                  <a:ext uri="{FF2B5EF4-FFF2-40B4-BE49-F238E27FC236}">
                    <a16:creationId xmlns:a16="http://schemas.microsoft.com/office/drawing/2014/main" id="{6AAE4DAC-6C8B-19C7-D864-FCDA1985B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97286" y="6032837"/>
                <a:ext cx="674424" cy="640054"/>
              </a:xfrm>
              <a:prstGeom prst="rect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</p:pic>
          <p:sp>
            <p:nvSpPr>
              <p:cNvPr id="298" name="ZoneTexte 297">
                <a:extLst>
                  <a:ext uri="{FF2B5EF4-FFF2-40B4-BE49-F238E27FC236}">
                    <a16:creationId xmlns:a16="http://schemas.microsoft.com/office/drawing/2014/main" id="{591AD1F7-382D-D380-F998-96CBB1BEAFBF}"/>
                  </a:ext>
                </a:extLst>
              </p:cNvPr>
              <p:cNvSpPr txBox="1"/>
              <p:nvPr/>
            </p:nvSpPr>
            <p:spPr>
              <a:xfrm>
                <a:off x="2784178" y="5814646"/>
                <a:ext cx="1500640" cy="233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 ovo</a:t>
                </a:r>
                <a:endParaRPr lang="fr-FR" sz="28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16B8E2D9-328F-1A0E-C00D-671EC6F0CA9C}"/>
                </a:ext>
              </a:extLst>
            </p:cNvPr>
            <p:cNvSpPr txBox="1"/>
            <p:nvPr/>
          </p:nvSpPr>
          <p:spPr>
            <a:xfrm>
              <a:off x="-402221" y="5886499"/>
              <a:ext cx="1500640" cy="233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In vitro</a:t>
              </a:r>
            </a:p>
          </p:txBody>
        </p: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493D1174-9B46-CEC5-C4AE-1400BE72E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61142" y="5830191"/>
              <a:ext cx="1452057" cy="816783"/>
            </a:xfrm>
            <a:prstGeom prst="rect">
              <a:avLst/>
            </a:prstGeom>
          </p:spPr>
        </p:pic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F8238F22-22C4-4E57-DBAB-6DADEA981118}"/>
                </a:ext>
              </a:extLst>
            </p:cNvPr>
            <p:cNvSpPr txBox="1"/>
            <p:nvPr/>
          </p:nvSpPr>
          <p:spPr>
            <a:xfrm>
              <a:off x="6636585" y="6614945"/>
              <a:ext cx="1928489" cy="210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Bioréacteur à flux par perfusion</a:t>
              </a:r>
              <a:endParaRPr lang="fr-FR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92E8444E-9BCE-F263-5540-DF036734D15A}"/>
                </a:ext>
              </a:extLst>
            </p:cNvPr>
            <p:cNvSpPr txBox="1"/>
            <p:nvPr/>
          </p:nvSpPr>
          <p:spPr>
            <a:xfrm>
              <a:off x="8204271" y="5973194"/>
              <a:ext cx="2031962" cy="631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Mono, </a:t>
              </a:r>
              <a:r>
                <a:rPr lang="fr-FR" sz="12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co-culture</a:t>
              </a:r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↑</a:t>
              </a:r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 cellulaire, dégradation des matériaux, libération de PA </a:t>
              </a:r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→</a:t>
              </a:r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fr-FR" sz="1200" dirty="0"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</a:t>
              </a:r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</a:t>
              </a:r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en 3D dynamique</a:t>
              </a:r>
              <a:endParaRPr lang="fr-FR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AF65D98A-3A3B-922C-5AD1-8BFBC25A52B2}"/>
                </a:ext>
              </a:extLst>
            </p:cNvPr>
            <p:cNvSpPr txBox="1"/>
            <p:nvPr/>
          </p:nvSpPr>
          <p:spPr>
            <a:xfrm>
              <a:off x="4199948" y="5608934"/>
              <a:ext cx="2319536" cy="350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Signatures biologiques spécifiques par imageries multimodales</a:t>
              </a:r>
            </a:p>
          </p:txBody>
        </p: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67A70310-83B2-828D-FB55-C3766FF1E8D0}"/>
                </a:ext>
              </a:extLst>
            </p:cNvPr>
            <p:cNvGrpSpPr/>
            <p:nvPr/>
          </p:nvGrpSpPr>
          <p:grpSpPr>
            <a:xfrm>
              <a:off x="2234877" y="1796163"/>
              <a:ext cx="3351035" cy="1499484"/>
              <a:chOff x="2240701" y="2132303"/>
              <a:chExt cx="3351035" cy="1499484"/>
            </a:xfrm>
          </p:grpSpPr>
          <p:grpSp>
            <p:nvGrpSpPr>
              <p:cNvPr id="283" name="Groupe 282">
                <a:extLst>
                  <a:ext uri="{FF2B5EF4-FFF2-40B4-BE49-F238E27FC236}">
                    <a16:creationId xmlns:a16="http://schemas.microsoft.com/office/drawing/2014/main" id="{1A54B20F-12E3-589A-0499-F257493BBE3A}"/>
                  </a:ext>
                </a:extLst>
              </p:cNvPr>
              <p:cNvGrpSpPr/>
              <p:nvPr/>
            </p:nvGrpSpPr>
            <p:grpSpPr>
              <a:xfrm>
                <a:off x="3354593" y="2138344"/>
                <a:ext cx="2237143" cy="1383473"/>
                <a:chOff x="3390573" y="2139309"/>
                <a:chExt cx="2237143" cy="1383473"/>
              </a:xfrm>
            </p:grpSpPr>
            <p:pic>
              <p:nvPicPr>
                <p:cNvPr id="290" name="Image 289">
                  <a:extLst>
                    <a:ext uri="{FF2B5EF4-FFF2-40B4-BE49-F238E27FC236}">
                      <a16:creationId xmlns:a16="http://schemas.microsoft.com/office/drawing/2014/main" id="{B928166C-5C06-221F-A6A5-5F89758825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57469" t="28251" r="3080" b="9713"/>
                <a:stretch/>
              </p:blipFill>
              <p:spPr>
                <a:xfrm>
                  <a:off x="3390573" y="3038972"/>
                  <a:ext cx="1231094" cy="48381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</p:spPr>
            </p:pic>
            <p:grpSp>
              <p:nvGrpSpPr>
                <p:cNvPr id="291" name="Groupe 290">
                  <a:extLst>
                    <a:ext uri="{FF2B5EF4-FFF2-40B4-BE49-F238E27FC236}">
                      <a16:creationId xmlns:a16="http://schemas.microsoft.com/office/drawing/2014/main" id="{02718A77-2AC3-B7AC-3466-3522D563FD66}"/>
                    </a:ext>
                  </a:extLst>
                </p:cNvPr>
                <p:cNvGrpSpPr/>
                <p:nvPr/>
              </p:nvGrpSpPr>
              <p:grpSpPr>
                <a:xfrm>
                  <a:off x="3390573" y="2480595"/>
                  <a:ext cx="1231094" cy="558377"/>
                  <a:chOff x="5641451" y="3294529"/>
                  <a:chExt cx="2289027" cy="1038214"/>
                </a:xfrm>
              </p:grpSpPr>
              <p:grpSp>
                <p:nvGrpSpPr>
                  <p:cNvPr id="293" name="Groupe 292">
                    <a:extLst>
                      <a:ext uri="{FF2B5EF4-FFF2-40B4-BE49-F238E27FC236}">
                        <a16:creationId xmlns:a16="http://schemas.microsoft.com/office/drawing/2014/main" id="{960A879F-0DA5-65DA-A9CC-637DF7D2F23C}"/>
                      </a:ext>
                    </a:extLst>
                  </p:cNvPr>
                  <p:cNvGrpSpPr/>
                  <p:nvPr/>
                </p:nvGrpSpPr>
                <p:grpSpPr>
                  <a:xfrm>
                    <a:off x="5641451" y="3294529"/>
                    <a:ext cx="2289027" cy="1038214"/>
                    <a:chOff x="5641451" y="3294529"/>
                    <a:chExt cx="2289027" cy="1038214"/>
                  </a:xfrm>
                </p:grpSpPr>
                <p:pic>
                  <p:nvPicPr>
                    <p:cNvPr id="295" name="Image 294" descr="AXE4_Bioceramiques_Mise en forme_2.png">
                      <a:extLst>
                        <a:ext uri="{FF2B5EF4-FFF2-40B4-BE49-F238E27FC236}">
                          <a16:creationId xmlns:a16="http://schemas.microsoft.com/office/drawing/2014/main" id="{10432EE0-3B58-75BC-1EEC-F6BFCDD0D72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5641451" y="3294529"/>
                      <a:ext cx="2289027" cy="103821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96" name="ZoneTexte 295">
                      <a:extLst>
                        <a:ext uri="{FF2B5EF4-FFF2-40B4-BE49-F238E27FC236}">
                          <a16:creationId xmlns:a16="http://schemas.microsoft.com/office/drawing/2014/main" id="{C9747CA9-D87E-3E0D-47A9-344DED37B6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94598" y="3978492"/>
                      <a:ext cx="556130" cy="30419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cm</a:t>
                      </a:r>
                      <a:endParaRPr lang="fr-FR" sz="16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cxnSp>
                <p:nvCxnSpPr>
                  <p:cNvPr id="294" name="Connecteur droit 293">
                    <a:extLst>
                      <a:ext uri="{FF2B5EF4-FFF2-40B4-BE49-F238E27FC236}">
                        <a16:creationId xmlns:a16="http://schemas.microsoft.com/office/drawing/2014/main" id="{370A9973-ABE6-64BB-14A8-67595316B131}"/>
                      </a:ext>
                    </a:extLst>
                  </p:cNvPr>
                  <p:cNvCxnSpPr/>
                  <p:nvPr/>
                </p:nvCxnSpPr>
                <p:spPr>
                  <a:xfrm>
                    <a:off x="6881577" y="4268264"/>
                    <a:ext cx="993599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92" name="ZoneTexte 291">
                  <a:extLst>
                    <a:ext uri="{FF2B5EF4-FFF2-40B4-BE49-F238E27FC236}">
                      <a16:creationId xmlns:a16="http://schemas.microsoft.com/office/drawing/2014/main" id="{11BF2476-0454-5E3E-F6DF-0CD67F7BEB29}"/>
                    </a:ext>
                  </a:extLst>
                </p:cNvPr>
                <p:cNvSpPr txBox="1"/>
                <p:nvPr/>
              </p:nvSpPr>
              <p:spPr>
                <a:xfrm>
                  <a:off x="3989319" y="2139309"/>
                  <a:ext cx="1638397" cy="2337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400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(Micro-)stéréolithographie</a:t>
                  </a:r>
                </a:p>
              </p:txBody>
            </p:sp>
          </p:grpSp>
          <p:grpSp>
            <p:nvGrpSpPr>
              <p:cNvPr id="284" name="Groupe 283">
                <a:extLst>
                  <a:ext uri="{FF2B5EF4-FFF2-40B4-BE49-F238E27FC236}">
                    <a16:creationId xmlns:a16="http://schemas.microsoft.com/office/drawing/2014/main" id="{2148AAAB-2A8B-DB1F-6C1D-E45C5576C416}"/>
                  </a:ext>
                </a:extLst>
              </p:cNvPr>
              <p:cNvGrpSpPr/>
              <p:nvPr/>
            </p:nvGrpSpPr>
            <p:grpSpPr>
              <a:xfrm>
                <a:off x="2240701" y="2132303"/>
                <a:ext cx="1114827" cy="1499484"/>
                <a:chOff x="2240701" y="2132303"/>
                <a:chExt cx="1114827" cy="1499484"/>
              </a:xfrm>
            </p:grpSpPr>
            <p:pic>
              <p:nvPicPr>
                <p:cNvPr id="285" name="Image 284" descr="AXE4_Bioceramiques_Mise en forme_2.png">
                  <a:extLst>
                    <a:ext uri="{FF2B5EF4-FFF2-40B4-BE49-F238E27FC236}">
                      <a16:creationId xmlns:a16="http://schemas.microsoft.com/office/drawing/2014/main" id="{07D87803-263C-972E-2502-20EF61A42F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7151"/>
                <a:stretch/>
              </p:blipFill>
              <p:spPr>
                <a:xfrm>
                  <a:off x="2240701" y="3038007"/>
                  <a:ext cx="1114827" cy="593780"/>
                </a:xfrm>
                <a:prstGeom prst="rect">
                  <a:avLst/>
                </a:prstGeom>
              </p:spPr>
            </p:pic>
            <p:sp>
              <p:nvSpPr>
                <p:cNvPr id="286" name="ZoneTexte 285">
                  <a:extLst>
                    <a:ext uri="{FF2B5EF4-FFF2-40B4-BE49-F238E27FC236}">
                      <a16:creationId xmlns:a16="http://schemas.microsoft.com/office/drawing/2014/main" id="{41579C3D-9407-80D9-1EAC-869FE1A16BD3}"/>
                    </a:ext>
                  </a:extLst>
                </p:cNvPr>
                <p:cNvSpPr txBox="1"/>
                <p:nvPr/>
              </p:nvSpPr>
              <p:spPr>
                <a:xfrm>
                  <a:off x="2249636" y="2132303"/>
                  <a:ext cx="1036313" cy="2337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Micro-extrusion</a:t>
                  </a:r>
                </a:p>
              </p:txBody>
            </p:sp>
            <p:grpSp>
              <p:nvGrpSpPr>
                <p:cNvPr id="287" name="Groupe 286">
                  <a:extLst>
                    <a:ext uri="{FF2B5EF4-FFF2-40B4-BE49-F238E27FC236}">
                      <a16:creationId xmlns:a16="http://schemas.microsoft.com/office/drawing/2014/main" id="{D1A3553A-AE17-2078-242B-E106012E8425}"/>
                    </a:ext>
                  </a:extLst>
                </p:cNvPr>
                <p:cNvGrpSpPr/>
                <p:nvPr/>
              </p:nvGrpSpPr>
              <p:grpSpPr>
                <a:xfrm>
                  <a:off x="2240701" y="2476595"/>
                  <a:ext cx="1114827" cy="561413"/>
                  <a:chOff x="2240701" y="2476595"/>
                  <a:chExt cx="1114827" cy="561413"/>
                </a:xfrm>
              </p:grpSpPr>
              <p:pic>
                <p:nvPicPr>
                  <p:cNvPr id="288" name="Image 287" descr="AXE4_Bioceramiques_Mise en forme_2.png">
                    <a:extLst>
                      <a:ext uri="{FF2B5EF4-FFF2-40B4-BE49-F238E27FC236}">
                        <a16:creationId xmlns:a16="http://schemas.microsoft.com/office/drawing/2014/main" id="{11B36E64-B77C-9CE0-424A-D34FB66B63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240701" y="2479631"/>
                    <a:ext cx="1114827" cy="558377"/>
                  </a:xfrm>
                  <a:prstGeom prst="rect">
                    <a:avLst/>
                  </a:prstGeom>
                </p:spPr>
              </p:pic>
              <p:sp>
                <p:nvSpPr>
                  <p:cNvPr id="289" name="Rectangle 288">
                    <a:extLst>
                      <a:ext uri="{FF2B5EF4-FFF2-40B4-BE49-F238E27FC236}">
                        <a16:creationId xmlns:a16="http://schemas.microsoft.com/office/drawing/2014/main" id="{91FA9FD8-80A7-CE39-A100-C5ADCECAE4A5}"/>
                      </a:ext>
                    </a:extLst>
                  </p:cNvPr>
                  <p:cNvSpPr/>
                  <p:nvPr/>
                </p:nvSpPr>
                <p:spPr>
                  <a:xfrm>
                    <a:off x="3244952" y="2476595"/>
                    <a:ext cx="65190" cy="57600"/>
                  </a:xfrm>
                  <a:prstGeom prst="rect">
                    <a:avLst/>
                  </a:prstGeom>
                  <a:solidFill>
                    <a:srgbClr val="5F564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24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039750C9-7A74-19D4-56DB-FB8409D1CAD3}"/>
                </a:ext>
              </a:extLst>
            </p:cNvPr>
            <p:cNvSpPr txBox="1"/>
            <p:nvPr/>
          </p:nvSpPr>
          <p:spPr>
            <a:xfrm>
              <a:off x="82207" y="1804268"/>
              <a:ext cx="1935105" cy="3973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Voie liquide (précipitation)</a:t>
              </a:r>
            </a:p>
            <a:p>
              <a:pPr algn="ctr"/>
              <a:r>
                <a:rPr lang="fr-FR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Voie solide (haute température)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D0FF7543-B460-D43B-0D9C-8686E7F6B382}"/>
                </a:ext>
              </a:extLst>
            </p:cNvPr>
            <p:cNvSpPr txBox="1"/>
            <p:nvPr/>
          </p:nvSpPr>
          <p:spPr>
            <a:xfrm>
              <a:off x="2207873" y="3273753"/>
              <a:ext cx="2347022" cy="444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Macroporosité</a:t>
              </a:r>
            </a:p>
            <a:p>
              <a:pPr algn="ctr"/>
              <a:r>
                <a:rPr lang="fr-F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 taille, géométrie ↑,      bio-inspirée →</a:t>
              </a:r>
              <a:endParaRPr lang="fr-FR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5" name="Picture 14">
              <a:extLst>
                <a:ext uri="{FF2B5EF4-FFF2-40B4-BE49-F238E27FC236}">
                  <a16:creationId xmlns:a16="http://schemas.microsoft.com/office/drawing/2014/main" id="{F170770E-C54A-E8F9-FF23-E1B2BB62B7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1706" y="3008612"/>
              <a:ext cx="871266" cy="66253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6" name="Groupe 255">
              <a:extLst>
                <a:ext uri="{FF2B5EF4-FFF2-40B4-BE49-F238E27FC236}">
                  <a16:creationId xmlns:a16="http://schemas.microsoft.com/office/drawing/2014/main" id="{5BAE4015-D9BF-6AD8-04B7-E3D8FEB5B6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202" y="45359"/>
              <a:ext cx="857359" cy="617298"/>
              <a:chOff x="4067944" y="3680110"/>
              <a:chExt cx="3600400" cy="2592288"/>
            </a:xfrm>
          </p:grpSpPr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0FBE5828-F5C9-E20E-B35C-6FDDEA66D366}"/>
                  </a:ext>
                </a:extLst>
              </p:cNvPr>
              <p:cNvSpPr/>
              <p:nvPr/>
            </p:nvSpPr>
            <p:spPr>
              <a:xfrm>
                <a:off x="4067944" y="3680110"/>
                <a:ext cx="3600400" cy="25922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/>
              </a:p>
            </p:txBody>
          </p:sp>
          <p:pic>
            <p:nvPicPr>
              <p:cNvPr id="282" name="Picture 12">
                <a:extLst>
                  <a:ext uri="{FF2B5EF4-FFF2-40B4-BE49-F238E27FC236}">
                    <a16:creationId xmlns:a16="http://schemas.microsoft.com/office/drawing/2014/main" id="{3CA49409-24A1-A0DB-0D64-345FF43FF4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0794" y="3750704"/>
                <a:ext cx="3314700" cy="2451100"/>
              </a:xfrm>
              <a:prstGeom prst="rect">
                <a:avLst/>
              </a:prstGeom>
              <a:noFill/>
              <a:ln w="31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7" name="Groupe 256">
              <a:extLst>
                <a:ext uri="{FF2B5EF4-FFF2-40B4-BE49-F238E27FC236}">
                  <a16:creationId xmlns:a16="http://schemas.microsoft.com/office/drawing/2014/main" id="{19E958DD-C8B2-1455-8A52-2ABCA7947D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20518" y="2953497"/>
              <a:ext cx="1026604" cy="794482"/>
              <a:chOff x="6118260" y="3031975"/>
              <a:chExt cx="2389894" cy="1849523"/>
            </a:xfrm>
          </p:grpSpPr>
          <p:pic>
            <p:nvPicPr>
              <p:cNvPr id="279" name="Image 278">
                <a:extLst>
                  <a:ext uri="{FF2B5EF4-FFF2-40B4-BE49-F238E27FC236}">
                    <a16:creationId xmlns:a16="http://schemas.microsoft.com/office/drawing/2014/main" id="{3826440D-475B-C6BE-8F77-23FEC80FCF19}"/>
                  </a:ext>
                </a:extLst>
              </p:cNvPr>
              <p:cNvPicPr/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18260" y="3031975"/>
                <a:ext cx="2389894" cy="17280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80" name="ZoneTexte 279">
                <a:extLst>
                  <a:ext uri="{FF2B5EF4-FFF2-40B4-BE49-F238E27FC236}">
                    <a16:creationId xmlns:a16="http://schemas.microsoft.com/office/drawing/2014/main" id="{9A64CFB5-F238-7743-9FE8-5FD8253F2746}"/>
                  </a:ext>
                </a:extLst>
              </p:cNvPr>
              <p:cNvSpPr txBox="1"/>
              <p:nvPr/>
            </p:nvSpPr>
            <p:spPr>
              <a:xfrm>
                <a:off x="6150718" y="4500641"/>
                <a:ext cx="1494418" cy="3808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360000"/>
                <a:r>
                  <a:rPr lang="fr-FR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fr-FR" sz="800" b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SPS</a:t>
                </a:r>
                <a:r>
                  <a:rPr lang="fr-FR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= 150°C</a:t>
                </a:r>
              </a:p>
            </p:txBody>
          </p:sp>
        </p:grpSp>
        <p:sp>
          <p:nvSpPr>
            <p:cNvPr id="258" name="ZoneTexte 257">
              <a:extLst>
                <a:ext uri="{FF2B5EF4-FFF2-40B4-BE49-F238E27FC236}">
                  <a16:creationId xmlns:a16="http://schemas.microsoft.com/office/drawing/2014/main" id="{1401903B-49F6-29A6-C1A7-49FFD1AC5D4B}"/>
                </a:ext>
              </a:extLst>
            </p:cNvPr>
            <p:cNvSpPr txBox="1"/>
            <p:nvPr/>
          </p:nvSpPr>
          <p:spPr>
            <a:xfrm>
              <a:off x="8287699" y="3396319"/>
              <a:ext cx="2635955" cy="280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Cellules</a:t>
              </a:r>
            </a:p>
          </p:txBody>
        </p:sp>
        <p:grpSp>
          <p:nvGrpSpPr>
            <p:cNvPr id="259" name="Groupe 258">
              <a:extLst>
                <a:ext uri="{FF2B5EF4-FFF2-40B4-BE49-F238E27FC236}">
                  <a16:creationId xmlns:a16="http://schemas.microsoft.com/office/drawing/2014/main" id="{A9182D16-B0A6-4810-1BBC-3D52495FD45D}"/>
                </a:ext>
              </a:extLst>
            </p:cNvPr>
            <p:cNvGrpSpPr/>
            <p:nvPr/>
          </p:nvGrpSpPr>
          <p:grpSpPr>
            <a:xfrm>
              <a:off x="8612472" y="3685757"/>
              <a:ext cx="2010932" cy="1009076"/>
              <a:chOff x="8486863" y="3700271"/>
              <a:chExt cx="2010932" cy="1009076"/>
            </a:xfrm>
          </p:grpSpPr>
          <p:pic>
            <p:nvPicPr>
              <p:cNvPr id="277" name="Image 276">
                <a:extLst>
                  <a:ext uri="{FF2B5EF4-FFF2-40B4-BE49-F238E27FC236}">
                    <a16:creationId xmlns:a16="http://schemas.microsoft.com/office/drawing/2014/main" id="{F9966D40-6753-BEAE-0958-B1B5F55CDF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9574373" y="3785924"/>
                <a:ext cx="1009076" cy="837769"/>
              </a:xfrm>
              <a:prstGeom prst="rect">
                <a:avLst/>
              </a:prstGeom>
            </p:spPr>
          </p:pic>
          <p:sp>
            <p:nvSpPr>
              <p:cNvPr id="278" name="ZoneTexte 277">
                <a:extLst>
                  <a:ext uri="{FF2B5EF4-FFF2-40B4-BE49-F238E27FC236}">
                    <a16:creationId xmlns:a16="http://schemas.microsoft.com/office/drawing/2014/main" id="{493F803D-E642-2F2C-3EE4-30AC8CB4AF99}"/>
                  </a:ext>
                </a:extLst>
              </p:cNvPr>
              <p:cNvSpPr txBox="1"/>
              <p:nvPr/>
            </p:nvSpPr>
            <p:spPr>
              <a:xfrm>
                <a:off x="8486863" y="4074003"/>
                <a:ext cx="1124673" cy="233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i="1" dirty="0" err="1">
                    <a:highlight>
                      <a:srgbClr val="DDF3FE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Bioimpression</a:t>
                </a:r>
                <a:r>
                  <a:rPr lang="fr-FR" sz="1400" i="1" dirty="0">
                    <a:highlight>
                      <a:srgbClr val="DDF3FE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3D</a:t>
                </a:r>
              </a:p>
            </p:txBody>
          </p:sp>
        </p:grpSp>
        <p:grpSp>
          <p:nvGrpSpPr>
            <p:cNvPr id="260" name="Groupe 259">
              <a:extLst>
                <a:ext uri="{FF2B5EF4-FFF2-40B4-BE49-F238E27FC236}">
                  <a16:creationId xmlns:a16="http://schemas.microsoft.com/office/drawing/2014/main" id="{DDDAD7DE-6D3D-7D46-5FDC-76449B2F2FD8}"/>
                </a:ext>
              </a:extLst>
            </p:cNvPr>
            <p:cNvGrpSpPr/>
            <p:nvPr/>
          </p:nvGrpSpPr>
          <p:grpSpPr>
            <a:xfrm>
              <a:off x="4212391" y="5873762"/>
              <a:ext cx="2294651" cy="1004953"/>
              <a:chOff x="4349635" y="5863896"/>
              <a:chExt cx="2294651" cy="1004953"/>
            </a:xfrm>
          </p:grpSpPr>
          <p:cxnSp>
            <p:nvCxnSpPr>
              <p:cNvPr id="266" name="Connecteur droit 265">
                <a:extLst>
                  <a:ext uri="{FF2B5EF4-FFF2-40B4-BE49-F238E27FC236}">
                    <a16:creationId xmlns:a16="http://schemas.microsoft.com/office/drawing/2014/main" id="{B11BC93A-E90F-E4D8-B396-AF7477102A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4286" y="5863896"/>
                <a:ext cx="0" cy="962005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7" name="Image 266">
                <a:extLst>
                  <a:ext uri="{FF2B5EF4-FFF2-40B4-BE49-F238E27FC236}">
                    <a16:creationId xmlns:a16="http://schemas.microsoft.com/office/drawing/2014/main" id="{1DF8FE15-47D7-0B66-87E1-DC2E6FC174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14472" y="6072750"/>
                <a:ext cx="568162" cy="631732"/>
              </a:xfrm>
              <a:prstGeom prst="rect">
                <a:avLst/>
              </a:prstGeom>
            </p:spPr>
          </p:pic>
          <p:pic>
            <p:nvPicPr>
              <p:cNvPr id="268" name="Image 267">
                <a:extLst>
                  <a:ext uri="{FF2B5EF4-FFF2-40B4-BE49-F238E27FC236}">
                    <a16:creationId xmlns:a16="http://schemas.microsoft.com/office/drawing/2014/main" id="{266D37E7-E705-8202-DFDE-22A7848793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24146" y="6057471"/>
                <a:ext cx="783711" cy="646647"/>
              </a:xfrm>
              <a:prstGeom prst="rect">
                <a:avLst/>
              </a:prstGeom>
            </p:spPr>
          </p:pic>
          <p:sp>
            <p:nvSpPr>
              <p:cNvPr id="269" name="ZoneTexte 268">
                <a:extLst>
                  <a:ext uri="{FF2B5EF4-FFF2-40B4-BE49-F238E27FC236}">
                    <a16:creationId xmlns:a16="http://schemas.microsoft.com/office/drawing/2014/main" id="{A0C49B87-D5DF-16A4-5019-F24F6C060945}"/>
                  </a:ext>
                </a:extLst>
              </p:cNvPr>
              <p:cNvSpPr txBox="1"/>
              <p:nvPr/>
            </p:nvSpPr>
            <p:spPr>
              <a:xfrm>
                <a:off x="4558601" y="5902642"/>
                <a:ext cx="568162" cy="198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SHG</a:t>
                </a:r>
                <a:endParaRPr lang="fr-FR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0" name="ZoneTexte 269">
                <a:extLst>
                  <a:ext uri="{FF2B5EF4-FFF2-40B4-BE49-F238E27FC236}">
                    <a16:creationId xmlns:a16="http://schemas.microsoft.com/office/drawing/2014/main" id="{3636790B-516F-924F-FF57-BAB90DEE2AA3}"/>
                  </a:ext>
                </a:extLst>
              </p:cNvPr>
              <p:cNvSpPr txBox="1"/>
              <p:nvPr/>
            </p:nvSpPr>
            <p:spPr>
              <a:xfrm>
                <a:off x="5149121" y="5902642"/>
                <a:ext cx="769988" cy="198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CARS</a:t>
                </a:r>
                <a:endParaRPr lang="fr-FR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1" name="ZoneTexte 270">
                <a:extLst>
                  <a:ext uri="{FF2B5EF4-FFF2-40B4-BE49-F238E27FC236}">
                    <a16:creationId xmlns:a16="http://schemas.microsoft.com/office/drawing/2014/main" id="{DB3B65AE-5D9A-FBF4-8B7B-98B638445FDF}"/>
                  </a:ext>
                </a:extLst>
              </p:cNvPr>
              <p:cNvSpPr txBox="1"/>
              <p:nvPr/>
            </p:nvSpPr>
            <p:spPr>
              <a:xfrm>
                <a:off x="4981644" y="6670191"/>
                <a:ext cx="1069523" cy="198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Cellules</a:t>
                </a:r>
                <a:endParaRPr lang="fr-FR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72" name="Groupe 271">
                <a:extLst>
                  <a:ext uri="{FF2B5EF4-FFF2-40B4-BE49-F238E27FC236}">
                    <a16:creationId xmlns:a16="http://schemas.microsoft.com/office/drawing/2014/main" id="{791B9F66-6596-36A6-AAA7-27F6EA5EC5E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18728" y="6463565"/>
                <a:ext cx="677364" cy="319320"/>
                <a:chOff x="2627784" y="292106"/>
                <a:chExt cx="1316646" cy="620688"/>
              </a:xfrm>
              <a:effectLst/>
            </p:grpSpPr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408D7862-40C7-EF3A-BF38-8FEDF5F66AA8}"/>
                    </a:ext>
                  </a:extLst>
                </p:cNvPr>
                <p:cNvSpPr/>
                <p:nvPr/>
              </p:nvSpPr>
              <p:spPr>
                <a:xfrm>
                  <a:off x="2627784" y="292106"/>
                  <a:ext cx="1316646" cy="6206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400"/>
                </a:p>
              </p:txBody>
            </p:sp>
            <p:pic>
              <p:nvPicPr>
                <p:cNvPr id="276" name="Picture 8">
                  <a:extLst>
                    <a:ext uri="{FF2B5EF4-FFF2-40B4-BE49-F238E27FC236}">
                      <a16:creationId xmlns:a16="http://schemas.microsoft.com/office/drawing/2014/main" id="{B8BB7B4F-0E7C-01C8-886C-F80E4921A8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3193" y="386460"/>
                  <a:ext cx="1165828" cy="431981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</p:grpSp>
          <p:pic>
            <p:nvPicPr>
              <p:cNvPr id="273" name="Picture 4" descr=" ">
                <a:extLst>
                  <a:ext uri="{FF2B5EF4-FFF2-40B4-BE49-F238E27FC236}">
                    <a16:creationId xmlns:a16="http://schemas.microsoft.com/office/drawing/2014/main" id="{4C8AE381-1D81-8DF9-B484-AEBF9E3AD2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6918" y="6023754"/>
                <a:ext cx="391189" cy="409384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4" name="ZoneTexte 273">
                <a:extLst>
                  <a:ext uri="{FF2B5EF4-FFF2-40B4-BE49-F238E27FC236}">
                    <a16:creationId xmlns:a16="http://schemas.microsoft.com/office/drawing/2014/main" id="{DC020024-B65B-0769-5FAC-4DCD0E566211}"/>
                  </a:ext>
                </a:extLst>
              </p:cNvPr>
              <p:cNvSpPr txBox="1"/>
              <p:nvPr/>
            </p:nvSpPr>
            <p:spPr>
              <a:xfrm>
                <a:off x="4349635" y="6670191"/>
                <a:ext cx="857966" cy="198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Collagène I</a:t>
                </a:r>
                <a:endParaRPr lang="fr-FR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1" name="Image 260" descr="Une image contenant Caractère coloré, Graphique, capture d’écran, cercle&#10;&#10;Description générée automatiquement">
              <a:extLst>
                <a:ext uri="{FF2B5EF4-FFF2-40B4-BE49-F238E27FC236}">
                  <a16:creationId xmlns:a16="http://schemas.microsoft.com/office/drawing/2014/main" id="{E93ADDB9-CF35-C48E-E65B-6373E7DF8E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341" y="5968433"/>
              <a:ext cx="2691715" cy="661585"/>
            </a:xfrm>
            <a:prstGeom prst="rect">
              <a:avLst/>
            </a:prstGeom>
          </p:spPr>
        </p:pic>
        <p:sp>
          <p:nvSpPr>
            <p:cNvPr id="262" name="ZoneTexte 261">
              <a:extLst>
                <a:ext uri="{FF2B5EF4-FFF2-40B4-BE49-F238E27FC236}">
                  <a16:creationId xmlns:a16="http://schemas.microsoft.com/office/drawing/2014/main" id="{29D2F00E-6FB1-200D-6F4E-C169EBFCEF1A}"/>
                </a:ext>
              </a:extLst>
            </p:cNvPr>
            <p:cNvSpPr txBox="1"/>
            <p:nvPr/>
          </p:nvSpPr>
          <p:spPr>
            <a:xfrm>
              <a:off x="-161318" y="6630018"/>
              <a:ext cx="4011686" cy="233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Colonisation des macropores (cellules, vaisseaux sanguins)</a:t>
              </a:r>
              <a:endParaRPr lang="fr-FR" sz="28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63" name="Image 262" descr="Une image contenant pluie, assis&#10;&#10;Description générée automatiquement">
              <a:extLst>
                <a:ext uri="{FF2B5EF4-FFF2-40B4-BE49-F238E27FC236}">
                  <a16:creationId xmlns:a16="http://schemas.microsoft.com/office/drawing/2014/main" id="{770D8D2F-51B6-C4EA-2616-E9F9AE1C6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1672" y="5189355"/>
              <a:ext cx="893897" cy="760981"/>
            </a:xfrm>
            <a:prstGeom prst="rect">
              <a:avLst/>
            </a:prstGeom>
          </p:spPr>
        </p:pic>
        <p:sp>
          <p:nvSpPr>
            <p:cNvPr id="264" name="ZoneTexte 263">
              <a:extLst>
                <a:ext uri="{FF2B5EF4-FFF2-40B4-BE49-F238E27FC236}">
                  <a16:creationId xmlns:a16="http://schemas.microsoft.com/office/drawing/2014/main" id="{35691309-29CF-17C1-E79E-F897420A43DD}"/>
                </a:ext>
              </a:extLst>
            </p:cNvPr>
            <p:cNvSpPr txBox="1"/>
            <p:nvPr/>
          </p:nvSpPr>
          <p:spPr>
            <a:xfrm>
              <a:off x="9112592" y="5375923"/>
              <a:ext cx="602931" cy="280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9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fr-FR" sz="9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  <a:p>
              <a:pPr algn="ctr"/>
              <a:r>
                <a:rPr lang="fr-FR" sz="9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endothéliale</a:t>
              </a:r>
            </a:p>
          </p:txBody>
        </p:sp>
        <p:sp>
          <p:nvSpPr>
            <p:cNvPr id="265" name="ZoneTexte 264">
              <a:extLst>
                <a:ext uri="{FF2B5EF4-FFF2-40B4-BE49-F238E27FC236}">
                  <a16:creationId xmlns:a16="http://schemas.microsoft.com/office/drawing/2014/main" id="{66FDAE33-35CC-FC74-54D5-B82BCDC546BA}"/>
                </a:ext>
              </a:extLst>
            </p:cNvPr>
            <p:cNvSpPr txBox="1"/>
            <p:nvPr/>
          </p:nvSpPr>
          <p:spPr>
            <a:xfrm>
              <a:off x="8823520" y="5148706"/>
              <a:ext cx="644022" cy="175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Cell</a:t>
              </a:r>
              <a:r>
                <a:rPr lang="fr-FR" sz="9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osseuses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D83F66F-1424-7079-7140-FD3F39914F5A}"/>
              </a:ext>
            </a:extLst>
          </p:cNvPr>
          <p:cNvSpPr/>
          <p:nvPr/>
        </p:nvSpPr>
        <p:spPr>
          <a:xfrm>
            <a:off x="1371600" y="1046846"/>
            <a:ext cx="11223620" cy="539205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7A8F64-C3B7-05B2-B606-46935A3BECD2}"/>
              </a:ext>
            </a:extLst>
          </p:cNvPr>
          <p:cNvSpPr/>
          <p:nvPr/>
        </p:nvSpPr>
        <p:spPr>
          <a:xfrm>
            <a:off x="1379809" y="6298141"/>
            <a:ext cx="11223620" cy="470137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38439D-FF3C-A42F-BB3D-566DF0A63E92}"/>
              </a:ext>
            </a:extLst>
          </p:cNvPr>
          <p:cNvSpPr/>
          <p:nvPr/>
        </p:nvSpPr>
        <p:spPr>
          <a:xfrm>
            <a:off x="1108284" y="7487205"/>
            <a:ext cx="9100427" cy="1610617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11D373F-EC2E-4406-5796-D2E4E1FBA2AC}"/>
              </a:ext>
            </a:extLst>
          </p:cNvPr>
          <p:cNvGrpSpPr/>
          <p:nvPr/>
        </p:nvGrpSpPr>
        <p:grpSpPr>
          <a:xfrm>
            <a:off x="11406239" y="3183421"/>
            <a:ext cx="1701437" cy="737392"/>
            <a:chOff x="11472110" y="2751005"/>
            <a:chExt cx="1701437" cy="737392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39D6907-D357-1932-ED86-B628E46CC723}"/>
                </a:ext>
              </a:extLst>
            </p:cNvPr>
            <p:cNvSpPr/>
            <p:nvPr/>
          </p:nvSpPr>
          <p:spPr>
            <a:xfrm rot="19197177">
              <a:off x="11472110" y="3051367"/>
              <a:ext cx="1701437" cy="437030"/>
            </a:xfrm>
            <a:prstGeom prst="roundRect">
              <a:avLst/>
            </a:prstGeom>
            <a:solidFill>
              <a:srgbClr val="EB4A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 err="1"/>
                <a:t>FunModulaR</a:t>
              </a:r>
              <a:endParaRPr lang="fr-FR" dirty="0"/>
            </a:p>
          </p:txBody>
        </p:sp>
        <p:pic>
          <p:nvPicPr>
            <p:cNvPr id="6" name="Image 5" descr="Une image contenant Graphique, Police, logo, graphisme&#10;&#10;Le contenu généré par l’IA peut être incorrect.">
              <a:extLst>
                <a:ext uri="{FF2B5EF4-FFF2-40B4-BE49-F238E27FC236}">
                  <a16:creationId xmlns:a16="http://schemas.microsoft.com/office/drawing/2014/main" id="{69A67024-7AE5-CEC7-9461-DE6DE5F5A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145192">
              <a:off x="12659337" y="2751005"/>
              <a:ext cx="349892" cy="185670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2D993CF-B186-C24A-DDC6-72644E2917B9}"/>
              </a:ext>
            </a:extLst>
          </p:cNvPr>
          <p:cNvGrpSpPr/>
          <p:nvPr/>
        </p:nvGrpSpPr>
        <p:grpSpPr>
          <a:xfrm rot="2393669">
            <a:off x="11262154" y="6723359"/>
            <a:ext cx="1456147" cy="658480"/>
            <a:chOff x="11688641" y="2751005"/>
            <a:chExt cx="1456147" cy="65848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D4A91B5-D429-6E02-3306-909092855EDC}"/>
                </a:ext>
              </a:extLst>
            </p:cNvPr>
            <p:cNvSpPr/>
            <p:nvPr/>
          </p:nvSpPr>
          <p:spPr>
            <a:xfrm rot="19197177">
              <a:off x="11688641" y="2972455"/>
              <a:ext cx="1456147" cy="437030"/>
            </a:xfrm>
            <a:prstGeom prst="roundRect">
              <a:avLst/>
            </a:prstGeom>
            <a:solidFill>
              <a:srgbClr val="EB4A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 err="1"/>
                <a:t>CharaBioC</a:t>
              </a:r>
              <a:endParaRPr lang="fr-FR" dirty="0"/>
            </a:p>
          </p:txBody>
        </p:sp>
        <p:pic>
          <p:nvPicPr>
            <p:cNvPr id="13" name="Image 12" descr="Une image contenant Graphique, Police, logo, graphisme&#10;&#10;Le contenu généré par l’IA peut être incorrect.">
              <a:extLst>
                <a:ext uri="{FF2B5EF4-FFF2-40B4-BE49-F238E27FC236}">
                  <a16:creationId xmlns:a16="http://schemas.microsoft.com/office/drawing/2014/main" id="{AF403937-350F-13CD-0C3F-AB1955DAD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145192">
              <a:off x="12659337" y="2751005"/>
              <a:ext cx="349892" cy="18567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8" name="Titre 7">
            <a:extLst>
              <a:ext uri="{FF2B5EF4-FFF2-40B4-BE49-F238E27FC236}">
                <a16:creationId xmlns:a16="http://schemas.microsoft.com/office/drawing/2014/main" id="{EAE893AE-6E51-3372-7199-E2ADDB839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84393FA-1EA2-0CF8-545A-8A1581E70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629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capture d’écran, texte, conception&#10;&#10;Le contenu généré par l’IA peut être incorrect.">
            <a:extLst>
              <a:ext uri="{FF2B5EF4-FFF2-40B4-BE49-F238E27FC236}">
                <a16:creationId xmlns:a16="http://schemas.microsoft.com/office/drawing/2014/main" id="{62FC458D-0CFC-0433-27D7-6D5794AD6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7"/>
              </a:clrFrom>
              <a:clrTo>
                <a:srgbClr val="FFFD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25000" y="3467155"/>
            <a:ext cx="864576" cy="10172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39E11FD-A940-BB3D-D1F7-6309F20ACCB4}"/>
              </a:ext>
            </a:extLst>
          </p:cNvPr>
          <p:cNvSpPr txBox="1"/>
          <p:nvPr/>
        </p:nvSpPr>
        <p:spPr>
          <a:xfrm>
            <a:off x="0" y="77569"/>
            <a:ext cx="573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>
                    <a:lumMod val="95000"/>
                  </a:schemeClr>
                </a:solidFill>
              </a:rPr>
              <a:t>Contexte et problématiques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63CFDC3-EF37-EE0E-BC4F-F5D38C2317D4}"/>
              </a:ext>
            </a:extLst>
          </p:cNvPr>
          <p:cNvSpPr txBox="1"/>
          <p:nvPr/>
        </p:nvSpPr>
        <p:spPr>
          <a:xfrm>
            <a:off x="614284" y="1028700"/>
            <a:ext cx="5120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➙ Lésions osseuses ouvertes infectées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9F1BB9C-10FA-C716-9299-3BEDBBAA9D18}"/>
              </a:ext>
            </a:extLst>
          </p:cNvPr>
          <p:cNvSpPr txBox="1"/>
          <p:nvPr/>
        </p:nvSpPr>
        <p:spPr>
          <a:xfrm>
            <a:off x="1905000" y="1595110"/>
            <a:ext cx="3540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Fracas osseux – larges pertes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52E4311-10E0-80C4-663E-4BF2AF28A1EB}"/>
              </a:ext>
            </a:extLst>
          </p:cNvPr>
          <p:cNvSpPr txBox="1"/>
          <p:nvPr/>
        </p:nvSpPr>
        <p:spPr>
          <a:xfrm>
            <a:off x="1918447" y="1995220"/>
            <a:ext cx="5962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Traitement de l’infection avant réhabilitation ➙ </a:t>
            </a:r>
            <a:r>
              <a:rPr lang="fr-FR" sz="2000" strike="sngStrike" dirty="0"/>
              <a:t>CPC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F258997-A4CC-5ECE-29B8-BFD266559CE6}"/>
              </a:ext>
            </a:extLst>
          </p:cNvPr>
          <p:cNvSpPr txBox="1"/>
          <p:nvPr/>
        </p:nvSpPr>
        <p:spPr>
          <a:xfrm>
            <a:off x="2339395" y="3035707"/>
            <a:ext cx="374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➙ Solution thérapeutique ?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2D3C030E-434C-35D3-CE0C-623A8729C2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874191">
            <a:off x="7043786" y="3955369"/>
            <a:ext cx="1368153" cy="23762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6" name="Interdiction 35">
            <a:extLst>
              <a:ext uri="{FF2B5EF4-FFF2-40B4-BE49-F238E27FC236}">
                <a16:creationId xmlns:a16="http://schemas.microsoft.com/office/drawing/2014/main" id="{5D66469E-74BC-FDB8-86AB-0AF20184C231}"/>
              </a:ext>
            </a:extLst>
          </p:cNvPr>
          <p:cNvSpPr/>
          <p:nvPr/>
        </p:nvSpPr>
        <p:spPr>
          <a:xfrm>
            <a:off x="8444753" y="4000500"/>
            <a:ext cx="1219200" cy="1295400"/>
          </a:xfrm>
          <a:prstGeom prst="noSmoking">
            <a:avLst>
              <a:gd name="adj" fmla="val 10401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8712E5C-77ED-32CA-C4E9-0F3E0C047468}"/>
              </a:ext>
            </a:extLst>
          </p:cNvPr>
          <p:cNvSpPr/>
          <p:nvPr/>
        </p:nvSpPr>
        <p:spPr>
          <a:xfrm>
            <a:off x="10287000" y="3467155"/>
            <a:ext cx="102576" cy="152345"/>
          </a:xfrm>
          <a:prstGeom prst="rect">
            <a:avLst/>
          </a:prstGeom>
          <a:solidFill>
            <a:srgbClr val="EFF1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8E35FD0-3AAE-CA8C-475F-2D6845AE9581}"/>
              </a:ext>
            </a:extLst>
          </p:cNvPr>
          <p:cNvSpPr/>
          <p:nvPr/>
        </p:nvSpPr>
        <p:spPr>
          <a:xfrm>
            <a:off x="9524999" y="3421199"/>
            <a:ext cx="228601" cy="198301"/>
          </a:xfrm>
          <a:prstGeom prst="rect">
            <a:avLst/>
          </a:prstGeom>
          <a:solidFill>
            <a:srgbClr val="EFF1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99EA9750-C30E-81E3-D84D-E46012C9A6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38288" y="4164759"/>
            <a:ext cx="1281953" cy="966520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FEB0D919-EE97-46B2-9320-E76218A7D8D8}"/>
              </a:ext>
            </a:extLst>
          </p:cNvPr>
          <p:cNvSpPr txBox="1"/>
          <p:nvPr/>
        </p:nvSpPr>
        <p:spPr>
          <a:xfrm>
            <a:off x="8709429" y="2826099"/>
            <a:ext cx="3360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Prévention de la colonisation bactérienne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97A4C13-2540-D90D-088B-CE962DA225FC}"/>
              </a:ext>
            </a:extLst>
          </p:cNvPr>
          <p:cNvSpPr txBox="1"/>
          <p:nvPr/>
        </p:nvSpPr>
        <p:spPr>
          <a:xfrm>
            <a:off x="2515809" y="4818786"/>
            <a:ext cx="3740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941100"/>
                </a:solidFill>
              </a:rPr>
              <a:t>Substituts osseux CPC macroporeux</a:t>
            </a:r>
          </a:p>
        </p:txBody>
      </p:sp>
      <p:pic>
        <p:nvPicPr>
          <p:cNvPr id="46" name="Picture 12">
            <a:extLst>
              <a:ext uri="{FF2B5EF4-FFF2-40B4-BE49-F238E27FC236}">
                <a16:creationId xmlns:a16="http://schemas.microsoft.com/office/drawing/2014/main" id="{5FC30903-11A2-2D1E-BBD8-31A20E16B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7089" y="3948782"/>
            <a:ext cx="1016127" cy="768635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43D525D5-4BA4-978D-D5F1-FB1E4F276E2B}"/>
              </a:ext>
            </a:extLst>
          </p:cNvPr>
          <p:cNvSpPr txBox="1"/>
          <p:nvPr/>
        </p:nvSpPr>
        <p:spPr>
          <a:xfrm>
            <a:off x="5992482" y="6554748"/>
            <a:ext cx="314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trike="sngStrike" dirty="0">
                <a:solidFill>
                  <a:srgbClr val="FF0000"/>
                </a:solidFill>
              </a:rPr>
              <a:t>Antibiotiques / biocide</a:t>
            </a:r>
          </a:p>
        </p:txBody>
      </p:sp>
    </p:spTree>
    <p:extLst>
      <p:ext uri="{BB962C8B-B14F-4D97-AF65-F5344CB8AC3E}">
        <p14:creationId xmlns:p14="http://schemas.microsoft.com/office/powerpoint/2010/main" val="73900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2124A-8229-73AA-E576-6FE48CA7C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capture d’écran, texte, conception&#10;&#10;Le contenu généré par l’IA peut être incorrect.">
            <a:extLst>
              <a:ext uri="{FF2B5EF4-FFF2-40B4-BE49-F238E27FC236}">
                <a16:creationId xmlns:a16="http://schemas.microsoft.com/office/drawing/2014/main" id="{158C25D8-292F-9D4B-93D3-16349A3B88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7"/>
              </a:clrFrom>
              <a:clrTo>
                <a:srgbClr val="FFFD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25000" y="3467155"/>
            <a:ext cx="864576" cy="10172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645065E-CC42-8C47-41A9-5BA9FFB4BC00}"/>
              </a:ext>
            </a:extLst>
          </p:cNvPr>
          <p:cNvSpPr txBox="1"/>
          <p:nvPr/>
        </p:nvSpPr>
        <p:spPr>
          <a:xfrm>
            <a:off x="0" y="77569"/>
            <a:ext cx="870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>
                    <a:lumMod val="95000"/>
                  </a:schemeClr>
                </a:solidFill>
              </a:rPr>
              <a:t>Idée et constitution du consortium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E618A92-36DB-EF4D-2BEF-8DF523D3EDFB}"/>
              </a:ext>
            </a:extLst>
          </p:cNvPr>
          <p:cNvSpPr txBox="1"/>
          <p:nvPr/>
        </p:nvSpPr>
        <p:spPr>
          <a:xfrm>
            <a:off x="614284" y="1028700"/>
            <a:ext cx="5120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➙ Lésions osseuses ouvertes infectées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9D68CA6-5B9B-1064-EDAE-1988A87B5A32}"/>
              </a:ext>
            </a:extLst>
          </p:cNvPr>
          <p:cNvSpPr txBox="1"/>
          <p:nvPr/>
        </p:nvSpPr>
        <p:spPr>
          <a:xfrm>
            <a:off x="1905000" y="1595110"/>
            <a:ext cx="3540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Fracas osseux – larges pertes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AB08C2C-9CA6-AA35-ABF0-49C42650D2FC}"/>
              </a:ext>
            </a:extLst>
          </p:cNvPr>
          <p:cNvSpPr txBox="1"/>
          <p:nvPr/>
        </p:nvSpPr>
        <p:spPr>
          <a:xfrm>
            <a:off x="1918447" y="1995220"/>
            <a:ext cx="5962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Traitement de l’infection avant réhabilitation ➙ </a:t>
            </a:r>
            <a:r>
              <a:rPr lang="fr-FR" sz="2000" strike="sngStrike" dirty="0"/>
              <a:t>CPC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095B923-2C9A-E032-F9A9-7E65F03DEF8C}"/>
              </a:ext>
            </a:extLst>
          </p:cNvPr>
          <p:cNvSpPr txBox="1"/>
          <p:nvPr/>
        </p:nvSpPr>
        <p:spPr>
          <a:xfrm>
            <a:off x="2339395" y="3035707"/>
            <a:ext cx="374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➙ Solution thérapeutique ?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B25FC753-7C12-D1CC-7B4D-79F4D0D692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874191">
            <a:off x="7043786" y="3955369"/>
            <a:ext cx="1368153" cy="23762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6" name="Interdiction 35">
            <a:extLst>
              <a:ext uri="{FF2B5EF4-FFF2-40B4-BE49-F238E27FC236}">
                <a16:creationId xmlns:a16="http://schemas.microsoft.com/office/drawing/2014/main" id="{466ABBD2-71C8-A374-0E97-60D9BABD9865}"/>
              </a:ext>
            </a:extLst>
          </p:cNvPr>
          <p:cNvSpPr/>
          <p:nvPr/>
        </p:nvSpPr>
        <p:spPr>
          <a:xfrm>
            <a:off x="8444753" y="4000500"/>
            <a:ext cx="1219200" cy="1295400"/>
          </a:xfrm>
          <a:prstGeom prst="noSmoking">
            <a:avLst>
              <a:gd name="adj" fmla="val 10401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C85FBA7-551F-77FB-DFF6-96B173553C86}"/>
              </a:ext>
            </a:extLst>
          </p:cNvPr>
          <p:cNvSpPr/>
          <p:nvPr/>
        </p:nvSpPr>
        <p:spPr>
          <a:xfrm>
            <a:off x="10287000" y="3467155"/>
            <a:ext cx="102576" cy="152345"/>
          </a:xfrm>
          <a:prstGeom prst="rect">
            <a:avLst/>
          </a:prstGeom>
          <a:solidFill>
            <a:srgbClr val="EFF1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1DF8D2E-65F7-F7A3-B0DC-8C9FB85A3B61}"/>
              </a:ext>
            </a:extLst>
          </p:cNvPr>
          <p:cNvSpPr/>
          <p:nvPr/>
        </p:nvSpPr>
        <p:spPr>
          <a:xfrm>
            <a:off x="9524999" y="3421199"/>
            <a:ext cx="228601" cy="198301"/>
          </a:xfrm>
          <a:prstGeom prst="rect">
            <a:avLst/>
          </a:prstGeom>
          <a:solidFill>
            <a:srgbClr val="EFF1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6290A61E-B3E7-4447-1D98-0871DB8B6F9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38288" y="4164759"/>
            <a:ext cx="1281953" cy="966520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D3C73FFA-8D54-DBDB-FFCC-B1F228B72ABB}"/>
              </a:ext>
            </a:extLst>
          </p:cNvPr>
          <p:cNvSpPr txBox="1"/>
          <p:nvPr/>
        </p:nvSpPr>
        <p:spPr>
          <a:xfrm>
            <a:off x="8709429" y="2826099"/>
            <a:ext cx="3360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Prévention de la colonisation bactérienne</a:t>
            </a:r>
          </a:p>
        </p:txBody>
      </p:sp>
      <p:sp>
        <p:nvSpPr>
          <p:cNvPr id="3" name="Flèche vers le bas 2">
            <a:extLst>
              <a:ext uri="{FF2B5EF4-FFF2-40B4-BE49-F238E27FC236}">
                <a16:creationId xmlns:a16="http://schemas.microsoft.com/office/drawing/2014/main" id="{04812829-953E-0E3C-B5C2-04D715B67AEA}"/>
              </a:ext>
            </a:extLst>
          </p:cNvPr>
          <p:cNvSpPr/>
          <p:nvPr/>
        </p:nvSpPr>
        <p:spPr>
          <a:xfrm>
            <a:off x="9095533" y="5973682"/>
            <a:ext cx="1230665" cy="1600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F271201-79BD-FA2D-EED5-3CC40E478E61}"/>
              </a:ext>
            </a:extLst>
          </p:cNvPr>
          <p:cNvSpPr txBox="1"/>
          <p:nvPr/>
        </p:nvSpPr>
        <p:spPr>
          <a:xfrm>
            <a:off x="2515809" y="4818786"/>
            <a:ext cx="3740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941100"/>
                </a:solidFill>
              </a:rPr>
              <a:t>Substituts osseux CPC macroporeux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D44D710C-C539-1EFC-0824-53CF7EBAF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7089" y="3948782"/>
            <a:ext cx="1016127" cy="768635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590A0F6F-061D-DE2C-4C19-7B3F839B3484}"/>
              </a:ext>
            </a:extLst>
          </p:cNvPr>
          <p:cNvGrpSpPr/>
          <p:nvPr/>
        </p:nvGrpSpPr>
        <p:grpSpPr>
          <a:xfrm>
            <a:off x="7391400" y="7782126"/>
            <a:ext cx="5943600" cy="966520"/>
            <a:chOff x="7391400" y="7782126"/>
            <a:chExt cx="5943600" cy="966520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67E5BD5E-9588-E272-96D9-519F4A399D05}"/>
                </a:ext>
              </a:extLst>
            </p:cNvPr>
            <p:cNvSpPr/>
            <p:nvPr/>
          </p:nvSpPr>
          <p:spPr>
            <a:xfrm>
              <a:off x="7391400" y="7782126"/>
              <a:ext cx="5943600" cy="96652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2400" b="1" dirty="0"/>
                <a:t>Corinne </a:t>
              </a:r>
              <a:r>
                <a:rPr lang="fr-FR" sz="2400" b="1" dirty="0" err="1"/>
                <a:t>Nardin</a:t>
              </a:r>
              <a:endParaRPr lang="fr-FR" sz="2400" b="1" dirty="0"/>
            </a:p>
            <a:p>
              <a:r>
                <a:rPr lang="fr-FR" sz="2400" b="1" dirty="0"/>
                <a:t>IPREM - UPPA</a:t>
              </a:r>
            </a:p>
          </p:txBody>
        </p:sp>
        <p:pic>
          <p:nvPicPr>
            <p:cNvPr id="10" name="Image 2">
              <a:extLst>
                <a:ext uri="{FF2B5EF4-FFF2-40B4-BE49-F238E27FC236}">
                  <a16:creationId xmlns:a16="http://schemas.microsoft.com/office/drawing/2014/main" id="{2ACB9F62-497C-7495-24F6-3B724A085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4999" y="7843118"/>
              <a:ext cx="2113200" cy="844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pic>
          <p:nvPicPr>
            <p:cNvPr id="11" name="logo-couleur-horizontal-transparent.png" descr="/Users/scraveir/Documents/Fichiers/Travaux en cours/logo UPPA/groupe de travail 2014/logo définitif 1/logos génériques/png/logo générique transparent/logo-couleur-horizontal-transparent.png">
              <a:extLst>
                <a:ext uri="{FF2B5EF4-FFF2-40B4-BE49-F238E27FC236}">
                  <a16:creationId xmlns:a16="http://schemas.microsoft.com/office/drawing/2014/main" id="{F0E18369-B76F-3411-17E8-CF7825A9A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2732" y="8006992"/>
              <a:ext cx="1427735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125EA64B-1A5D-783B-5AE8-EF0E721DF514}"/>
              </a:ext>
            </a:extLst>
          </p:cNvPr>
          <p:cNvSpPr txBox="1"/>
          <p:nvPr/>
        </p:nvSpPr>
        <p:spPr>
          <a:xfrm>
            <a:off x="5992482" y="6554748"/>
            <a:ext cx="314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trike="sngStrike" dirty="0">
                <a:solidFill>
                  <a:srgbClr val="FF0000"/>
                </a:solidFill>
              </a:rPr>
              <a:t>Antibiotiques / biocide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32C694-E733-8EBD-13D9-58699663920B}"/>
              </a:ext>
            </a:extLst>
          </p:cNvPr>
          <p:cNvSpPr txBox="1"/>
          <p:nvPr/>
        </p:nvSpPr>
        <p:spPr>
          <a:xfrm>
            <a:off x="10070278" y="6030136"/>
            <a:ext cx="5474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Revêtements polymères redox</a:t>
            </a:r>
          </a:p>
          <a:p>
            <a:pPr algn="ctr"/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anti-colonisation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bactérienne chargés en particules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anti-bactériennes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636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164D8-6A94-2713-4B7B-6DEF1FED5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capture d’écran, texte, conception&#10;&#10;Le contenu généré par l’IA peut être incorrect.">
            <a:extLst>
              <a:ext uri="{FF2B5EF4-FFF2-40B4-BE49-F238E27FC236}">
                <a16:creationId xmlns:a16="http://schemas.microsoft.com/office/drawing/2014/main" id="{6FEB0256-8D36-A51F-96A6-0DBF05B786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7"/>
              </a:clrFrom>
              <a:clrTo>
                <a:srgbClr val="FFFD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25000" y="3467155"/>
            <a:ext cx="864576" cy="101728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89DE3BFF-A709-4874-0E82-A7769B7B8B0A}"/>
              </a:ext>
            </a:extLst>
          </p:cNvPr>
          <p:cNvSpPr txBox="1"/>
          <p:nvPr/>
        </p:nvSpPr>
        <p:spPr>
          <a:xfrm>
            <a:off x="614284" y="1028700"/>
            <a:ext cx="5120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➙ Lésions osseuses ouvertes infectées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B2AC626-DC55-4FDC-8523-0A6D8BAC8FD4}"/>
              </a:ext>
            </a:extLst>
          </p:cNvPr>
          <p:cNvSpPr txBox="1"/>
          <p:nvPr/>
        </p:nvSpPr>
        <p:spPr>
          <a:xfrm>
            <a:off x="1905000" y="1595110"/>
            <a:ext cx="3540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Fracas osseux – larges pertes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D4F003F-C69F-B7AD-5799-A0B3419FF1E6}"/>
              </a:ext>
            </a:extLst>
          </p:cNvPr>
          <p:cNvSpPr txBox="1"/>
          <p:nvPr/>
        </p:nvSpPr>
        <p:spPr>
          <a:xfrm>
            <a:off x="1918447" y="1995220"/>
            <a:ext cx="5962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Traitement de l’infection avant réhabilitation ➙ </a:t>
            </a:r>
            <a:r>
              <a:rPr lang="fr-FR" sz="2000" strike="sngStrike" dirty="0"/>
              <a:t>CPC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67BCAF7-08C4-5123-110E-FB4648F56F37}"/>
              </a:ext>
            </a:extLst>
          </p:cNvPr>
          <p:cNvSpPr txBox="1"/>
          <p:nvPr/>
        </p:nvSpPr>
        <p:spPr>
          <a:xfrm>
            <a:off x="2339395" y="3035707"/>
            <a:ext cx="374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➙ Solution thérapeutique ?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111C52CB-6C70-8C2B-0227-0E02F1E0CF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874191">
            <a:off x="7043786" y="3955369"/>
            <a:ext cx="1368153" cy="23762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6" name="Interdiction 35">
            <a:extLst>
              <a:ext uri="{FF2B5EF4-FFF2-40B4-BE49-F238E27FC236}">
                <a16:creationId xmlns:a16="http://schemas.microsoft.com/office/drawing/2014/main" id="{1598A949-908F-5039-6CCD-AA048CE566A9}"/>
              </a:ext>
            </a:extLst>
          </p:cNvPr>
          <p:cNvSpPr/>
          <p:nvPr/>
        </p:nvSpPr>
        <p:spPr>
          <a:xfrm>
            <a:off x="8444753" y="4000500"/>
            <a:ext cx="1219200" cy="1295400"/>
          </a:xfrm>
          <a:prstGeom prst="noSmoking">
            <a:avLst>
              <a:gd name="adj" fmla="val 10401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DA902EA-324D-F3F7-1570-6AF01EA94C08}"/>
              </a:ext>
            </a:extLst>
          </p:cNvPr>
          <p:cNvSpPr/>
          <p:nvPr/>
        </p:nvSpPr>
        <p:spPr>
          <a:xfrm>
            <a:off x="10287000" y="3467155"/>
            <a:ext cx="102576" cy="152345"/>
          </a:xfrm>
          <a:prstGeom prst="rect">
            <a:avLst/>
          </a:prstGeom>
          <a:solidFill>
            <a:srgbClr val="EFF1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C82875-8D16-D818-F345-7B375B6F4049}"/>
              </a:ext>
            </a:extLst>
          </p:cNvPr>
          <p:cNvSpPr/>
          <p:nvPr/>
        </p:nvSpPr>
        <p:spPr>
          <a:xfrm>
            <a:off x="9524999" y="3421199"/>
            <a:ext cx="228601" cy="198301"/>
          </a:xfrm>
          <a:prstGeom prst="rect">
            <a:avLst/>
          </a:prstGeom>
          <a:solidFill>
            <a:srgbClr val="EFF1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A8FEC2BD-2DF0-ACC8-721E-B002E5449CF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38288" y="4164759"/>
            <a:ext cx="1281953" cy="966520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70D9FA46-8564-7C8E-D815-15155F5AFA4C}"/>
              </a:ext>
            </a:extLst>
          </p:cNvPr>
          <p:cNvSpPr txBox="1"/>
          <p:nvPr/>
        </p:nvSpPr>
        <p:spPr>
          <a:xfrm>
            <a:off x="8709429" y="2826099"/>
            <a:ext cx="3360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Prévention de la colonisation bactérienne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8CEBE50-D814-EE1F-EC55-DA5DE44942B4}"/>
              </a:ext>
            </a:extLst>
          </p:cNvPr>
          <p:cNvSpPr txBox="1"/>
          <p:nvPr/>
        </p:nvSpPr>
        <p:spPr>
          <a:xfrm>
            <a:off x="5992482" y="6554748"/>
            <a:ext cx="314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trike="sngStrike" dirty="0">
                <a:solidFill>
                  <a:srgbClr val="FF0000"/>
                </a:solidFill>
              </a:rPr>
              <a:t>Antibiotiques / biocide</a:t>
            </a:r>
          </a:p>
        </p:txBody>
      </p:sp>
      <p:sp>
        <p:nvSpPr>
          <p:cNvPr id="3" name="Flèche vers le bas 2">
            <a:extLst>
              <a:ext uri="{FF2B5EF4-FFF2-40B4-BE49-F238E27FC236}">
                <a16:creationId xmlns:a16="http://schemas.microsoft.com/office/drawing/2014/main" id="{07BB8960-FA31-27B6-32C4-394872E76DD0}"/>
              </a:ext>
            </a:extLst>
          </p:cNvPr>
          <p:cNvSpPr/>
          <p:nvPr/>
        </p:nvSpPr>
        <p:spPr>
          <a:xfrm>
            <a:off x="9095533" y="5973682"/>
            <a:ext cx="1230665" cy="1600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59F751-AD1F-6C72-C757-25736ED616CE}"/>
              </a:ext>
            </a:extLst>
          </p:cNvPr>
          <p:cNvSpPr txBox="1"/>
          <p:nvPr/>
        </p:nvSpPr>
        <p:spPr>
          <a:xfrm>
            <a:off x="10070278" y="6030136"/>
            <a:ext cx="5474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Revêtements polymères redox</a:t>
            </a:r>
          </a:p>
          <a:p>
            <a:pPr algn="ctr"/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anti-colonisation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 bactérienne chargés en particules </a:t>
            </a:r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</a:rPr>
              <a:t>anti-bactériennes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C2561F3-BC7D-7589-926D-E39006C6E088}"/>
              </a:ext>
            </a:extLst>
          </p:cNvPr>
          <p:cNvSpPr txBox="1"/>
          <p:nvPr/>
        </p:nvSpPr>
        <p:spPr>
          <a:xfrm>
            <a:off x="2515809" y="4818786"/>
            <a:ext cx="3740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941100"/>
                </a:solidFill>
              </a:rPr>
              <a:t>Substituts osseux CPC macroporeux</a:t>
            </a:r>
          </a:p>
        </p:txBody>
      </p:sp>
      <p:sp>
        <p:nvSpPr>
          <p:cNvPr id="7" name="Flèche vers le bas 6">
            <a:extLst>
              <a:ext uri="{FF2B5EF4-FFF2-40B4-BE49-F238E27FC236}">
                <a16:creationId xmlns:a16="http://schemas.microsoft.com/office/drawing/2014/main" id="{751A36DF-EEA2-C9B2-8E56-C3701E992E14}"/>
              </a:ext>
            </a:extLst>
          </p:cNvPr>
          <p:cNvSpPr/>
          <p:nvPr/>
        </p:nvSpPr>
        <p:spPr>
          <a:xfrm rot="16200000">
            <a:off x="13568068" y="7476891"/>
            <a:ext cx="1230665" cy="16002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2252D6E-3706-E716-A354-7F5B8AFE8FE1}"/>
              </a:ext>
            </a:extLst>
          </p:cNvPr>
          <p:cNvSpPr/>
          <p:nvPr/>
        </p:nvSpPr>
        <p:spPr>
          <a:xfrm>
            <a:off x="14975188" y="6924080"/>
            <a:ext cx="3008012" cy="18703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FR" sz="2400" b="1" dirty="0"/>
              <a:t>Lavinia Balan</a:t>
            </a:r>
          </a:p>
          <a:p>
            <a:pPr algn="ctr"/>
            <a:r>
              <a:rPr lang="fr-FR" sz="2400" b="1" dirty="0"/>
              <a:t>CEMHTI - Orléans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2708B1-C43A-B012-3A1C-50A93EDBD251}"/>
              </a:ext>
            </a:extLst>
          </p:cNvPr>
          <p:cNvSpPr txBox="1"/>
          <p:nvPr/>
        </p:nvSpPr>
        <p:spPr>
          <a:xfrm>
            <a:off x="0" y="77569"/>
            <a:ext cx="870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>
                    <a:lumMod val="95000"/>
                  </a:schemeClr>
                </a:solidFill>
              </a:rPr>
              <a:t>Idée et constitution du consortium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FCCB4796-5A08-3AA9-DC52-42339EAAD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7089" y="3948782"/>
            <a:ext cx="1016127" cy="768635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12A15FD5-296A-1C6D-D2D4-97771A01A97D}"/>
              </a:ext>
            </a:extLst>
          </p:cNvPr>
          <p:cNvGrpSpPr/>
          <p:nvPr/>
        </p:nvGrpSpPr>
        <p:grpSpPr>
          <a:xfrm>
            <a:off x="7391400" y="7782126"/>
            <a:ext cx="5943600" cy="966520"/>
            <a:chOff x="7391400" y="7782126"/>
            <a:chExt cx="5943600" cy="96652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FF3D9105-F494-2913-8974-83F8C3A2ABE9}"/>
                </a:ext>
              </a:extLst>
            </p:cNvPr>
            <p:cNvSpPr/>
            <p:nvPr/>
          </p:nvSpPr>
          <p:spPr>
            <a:xfrm>
              <a:off x="7391400" y="7782126"/>
              <a:ext cx="5943600" cy="96652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2400" b="1" dirty="0"/>
                <a:t>Corinne </a:t>
              </a:r>
              <a:r>
                <a:rPr lang="fr-FR" sz="2400" b="1" dirty="0" err="1"/>
                <a:t>Nardin</a:t>
              </a:r>
              <a:endParaRPr lang="fr-FR" sz="2400" b="1" dirty="0"/>
            </a:p>
            <a:p>
              <a:r>
                <a:rPr lang="fr-FR" sz="2400" b="1" dirty="0"/>
                <a:t>IPREM - UPPA</a:t>
              </a:r>
            </a:p>
          </p:txBody>
        </p:sp>
        <p:pic>
          <p:nvPicPr>
            <p:cNvPr id="15" name="Image 2">
              <a:extLst>
                <a:ext uri="{FF2B5EF4-FFF2-40B4-BE49-F238E27FC236}">
                  <a16:creationId xmlns:a16="http://schemas.microsoft.com/office/drawing/2014/main" id="{95BB9577-A4E6-EDFA-D84E-2E058C3B7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4999" y="7843118"/>
              <a:ext cx="2113200" cy="844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pic>
          <p:nvPicPr>
            <p:cNvPr id="16" name="logo-couleur-horizontal-transparent.png" descr="/Users/scraveir/Documents/Fichiers/Travaux en cours/logo UPPA/groupe de travail 2014/logo définitif 1/logos génériques/png/logo générique transparent/logo-couleur-horizontal-transparent.png">
              <a:extLst>
                <a:ext uri="{FF2B5EF4-FFF2-40B4-BE49-F238E27FC236}">
                  <a16:creationId xmlns:a16="http://schemas.microsoft.com/office/drawing/2014/main" id="{4EAE0ABA-F9DF-0292-FAE0-CE49EF561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2732" y="8006992"/>
              <a:ext cx="1427735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CEMHTI (Orléans)">
            <a:extLst>
              <a:ext uri="{FF2B5EF4-FFF2-40B4-BE49-F238E27FC236}">
                <a16:creationId xmlns:a16="http://schemas.microsoft.com/office/drawing/2014/main" id="{09CACEF5-326A-386D-9F63-673F1CB06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3937" y="7843118"/>
            <a:ext cx="2362200" cy="7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150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E3F4541-85FF-2F10-562F-6E4A4323FF6E}"/>
              </a:ext>
            </a:extLst>
          </p:cNvPr>
          <p:cNvSpPr txBox="1"/>
          <p:nvPr/>
        </p:nvSpPr>
        <p:spPr>
          <a:xfrm>
            <a:off x="0" y="77569"/>
            <a:ext cx="870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>
                    <a:lumMod val="95000"/>
                  </a:schemeClr>
                </a:solidFill>
              </a:rPr>
              <a:t>BENEFICE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E94994-FB92-AC65-61E4-07C66905EFE4}"/>
              </a:ext>
            </a:extLst>
          </p:cNvPr>
          <p:cNvSpPr txBox="1"/>
          <p:nvPr/>
        </p:nvSpPr>
        <p:spPr>
          <a:xfrm>
            <a:off x="2590800" y="723900"/>
            <a:ext cx="11658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 err="1"/>
              <a:t>Antibacterial</a:t>
            </a:r>
            <a:r>
              <a:rPr lang="fr-FR" sz="2400" b="1" dirty="0"/>
              <a:t> </a:t>
            </a:r>
            <a:r>
              <a:rPr lang="fr-FR" sz="2400" b="1" dirty="0" err="1"/>
              <a:t>coating</a:t>
            </a:r>
            <a:r>
              <a:rPr lang="fr-FR" sz="2400" b="1" dirty="0"/>
              <a:t> on </a:t>
            </a:r>
            <a:r>
              <a:rPr lang="fr-FR" sz="2400" b="1" dirty="0" err="1"/>
              <a:t>bioceramic</a:t>
            </a:r>
            <a:r>
              <a:rPr lang="fr-FR" sz="2400" b="1" dirty="0"/>
              <a:t> substitute for </a:t>
            </a:r>
            <a:r>
              <a:rPr lang="fr-FR" sz="2400" b="1" dirty="0" err="1"/>
              <a:t>infected</a:t>
            </a:r>
            <a:r>
              <a:rPr lang="fr-FR" sz="2400" b="1" dirty="0"/>
              <a:t> open </a:t>
            </a:r>
            <a:r>
              <a:rPr lang="fr-FR" sz="2400" b="1" dirty="0" err="1"/>
              <a:t>bone</a:t>
            </a:r>
            <a:r>
              <a:rPr lang="fr-FR" sz="2400" b="1" dirty="0"/>
              <a:t> </a:t>
            </a:r>
            <a:r>
              <a:rPr lang="fr-FR" sz="2400" b="1" dirty="0" err="1"/>
              <a:t>wound</a:t>
            </a:r>
            <a:endParaRPr lang="fr-FR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1CBD34-F4C5-4C24-47F8-E79ABBF020AC}"/>
              </a:ext>
            </a:extLst>
          </p:cNvPr>
          <p:cNvSpPr/>
          <p:nvPr/>
        </p:nvSpPr>
        <p:spPr>
          <a:xfrm>
            <a:off x="609600" y="2324100"/>
            <a:ext cx="4495800" cy="18627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WP1 : Composition des CPC </a:t>
            </a:r>
            <a:r>
              <a:rPr lang="fr-FR" sz="2400" b="1" dirty="0">
                <a:solidFill>
                  <a:srgbClr val="941100"/>
                </a:solidFill>
              </a:rPr>
              <a:t>(IRCER - IPREM – CEMHTI) </a:t>
            </a:r>
            <a:r>
              <a:rPr lang="fr-FR" sz="2400" b="1" dirty="0"/>
              <a:t>et optimisation de l’adhérence des films polymères </a:t>
            </a:r>
            <a:r>
              <a:rPr lang="fr-FR" sz="2400" b="1" dirty="0">
                <a:solidFill>
                  <a:srgbClr val="941100"/>
                </a:solidFill>
              </a:rPr>
              <a:t>(IPREM – CEMHTI)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5E9A8A-C076-692B-9363-AD7C99D9ADFC}"/>
              </a:ext>
            </a:extLst>
          </p:cNvPr>
          <p:cNvSpPr/>
          <p:nvPr/>
        </p:nvSpPr>
        <p:spPr>
          <a:xfrm>
            <a:off x="7620000" y="2399789"/>
            <a:ext cx="5867402" cy="17114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WP2 : Évaluation biologique des polymères (</a:t>
            </a:r>
            <a:r>
              <a:rPr lang="fr-FR" sz="2400" b="1" dirty="0">
                <a:solidFill>
                  <a:srgbClr val="941100"/>
                </a:solidFill>
              </a:rPr>
              <a:t>IRCER</a:t>
            </a:r>
            <a:r>
              <a:rPr lang="fr-FR" sz="2400" b="1" dirty="0"/>
              <a:t>)</a:t>
            </a:r>
          </a:p>
          <a:p>
            <a:pPr marL="342900" indent="-342900" algn="ctr">
              <a:buFontTx/>
              <a:buChar char="-"/>
            </a:pPr>
            <a:r>
              <a:rPr lang="fr-FR" sz="2400" b="1" dirty="0" err="1"/>
              <a:t>Cytocompatibilité</a:t>
            </a:r>
            <a:endParaRPr lang="fr-FR" sz="2400" b="1" dirty="0"/>
          </a:p>
          <a:p>
            <a:pPr marL="342900" indent="-342900" algn="ctr">
              <a:buFontTx/>
              <a:buChar char="-"/>
            </a:pPr>
            <a:r>
              <a:rPr lang="fr-FR" sz="2400" b="1" dirty="0"/>
              <a:t>Activité antibactérienne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34CAC9F-41CB-4BD6-866B-BC4062728EC2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5105400" y="3255491"/>
            <a:ext cx="25146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43799C0-1B7F-2010-BD1E-C687C7E6865D}"/>
              </a:ext>
            </a:extLst>
          </p:cNvPr>
          <p:cNvSpPr/>
          <p:nvPr/>
        </p:nvSpPr>
        <p:spPr>
          <a:xfrm>
            <a:off x="3886200" y="5406593"/>
            <a:ext cx="5410200" cy="144779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WP3 : Élaboration des pièces CPC architecturées (</a:t>
            </a:r>
            <a:r>
              <a:rPr lang="fr-FR" sz="2400" b="1" dirty="0">
                <a:solidFill>
                  <a:srgbClr val="941100"/>
                </a:solidFill>
              </a:rPr>
              <a:t>IRCER, IPREM – CEMHTI</a:t>
            </a:r>
            <a:r>
              <a:rPr lang="fr-FR" sz="2400" b="1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1585B50-FB41-E3C0-2C66-AE7C3E296AB9}"/>
              </a:ext>
            </a:extLst>
          </p:cNvPr>
          <p:cNvCxnSpPr>
            <a:cxnSpLocks/>
            <a:stCxn id="13" idx="3"/>
            <a:endCxn id="16" idx="1"/>
          </p:cNvCxnSpPr>
          <p:nvPr/>
        </p:nvCxnSpPr>
        <p:spPr>
          <a:xfrm>
            <a:off x="9296400" y="6130489"/>
            <a:ext cx="24003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049345B-5E21-4091-D95F-4DA779AB7971}"/>
              </a:ext>
            </a:extLst>
          </p:cNvPr>
          <p:cNvSpPr/>
          <p:nvPr/>
        </p:nvSpPr>
        <p:spPr>
          <a:xfrm>
            <a:off x="11696700" y="5406593"/>
            <a:ext cx="5410200" cy="144779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WP4 : Propriétés biologiques (</a:t>
            </a:r>
            <a:r>
              <a:rPr lang="fr-FR" sz="2400" b="1" dirty="0">
                <a:solidFill>
                  <a:srgbClr val="941100"/>
                </a:solidFill>
              </a:rPr>
              <a:t>IRCER</a:t>
            </a:r>
            <a:r>
              <a:rPr lang="fr-FR" sz="2400" b="1" dirty="0">
                <a:solidFill>
                  <a:schemeClr val="tx1"/>
                </a:solidFill>
              </a:rPr>
              <a:t>)</a:t>
            </a:r>
            <a:endParaRPr lang="fr-FR" sz="2400" b="1" dirty="0"/>
          </a:p>
          <a:p>
            <a:pPr marL="342900" indent="-342900" algn="ctr">
              <a:buFontTx/>
              <a:buChar char="-"/>
            </a:pPr>
            <a:r>
              <a:rPr lang="fr-FR" sz="2400" b="1" dirty="0"/>
              <a:t>Biocompatibilité</a:t>
            </a:r>
          </a:p>
          <a:p>
            <a:pPr marL="342900" indent="-342900" algn="ctr">
              <a:buFontTx/>
              <a:buChar char="-"/>
            </a:pPr>
            <a:r>
              <a:rPr lang="fr-FR" sz="2400" b="1" dirty="0"/>
              <a:t>Activité antimicrobienne</a:t>
            </a:r>
          </a:p>
        </p:txBody>
      </p:sp>
      <p:sp>
        <p:nvSpPr>
          <p:cNvPr id="21" name="Accolade ouvrante 20">
            <a:extLst>
              <a:ext uri="{FF2B5EF4-FFF2-40B4-BE49-F238E27FC236}">
                <a16:creationId xmlns:a16="http://schemas.microsoft.com/office/drawing/2014/main" id="{49770A0E-1EB9-D03A-AEE5-0FCDE2E4B27E}"/>
              </a:ext>
            </a:extLst>
          </p:cNvPr>
          <p:cNvSpPr/>
          <p:nvPr/>
        </p:nvSpPr>
        <p:spPr>
          <a:xfrm rot="16200000">
            <a:off x="6919289" y="-1436680"/>
            <a:ext cx="593701" cy="12542524"/>
          </a:xfrm>
          <a:prstGeom prst="leftBrace">
            <a:avLst>
              <a:gd name="adj1" fmla="val 50338"/>
              <a:gd name="adj2" fmla="val 4483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9F62840-0EBF-1461-A794-B855498DC537}"/>
              </a:ext>
            </a:extLst>
          </p:cNvPr>
          <p:cNvSpPr txBox="1"/>
          <p:nvPr/>
        </p:nvSpPr>
        <p:spPr>
          <a:xfrm>
            <a:off x="7361367" y="7565118"/>
            <a:ext cx="2696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 thèses : </a:t>
            </a:r>
          </a:p>
          <a:p>
            <a:r>
              <a:rPr lang="fr-FR" dirty="0"/>
              <a:t>	- IRCER – IPREM</a:t>
            </a:r>
          </a:p>
          <a:p>
            <a:r>
              <a:rPr lang="fr-FR" dirty="0"/>
              <a:t>	- IRCER - CEMHTI</a:t>
            </a:r>
          </a:p>
          <a:p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A13D38-E736-A950-1712-83C51CCE159D}"/>
              </a:ext>
            </a:extLst>
          </p:cNvPr>
          <p:cNvSpPr/>
          <p:nvPr/>
        </p:nvSpPr>
        <p:spPr>
          <a:xfrm>
            <a:off x="228600" y="1292974"/>
            <a:ext cx="4495800" cy="8557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WP0 : Management, coordination</a:t>
            </a:r>
            <a:endParaRPr lang="fr-FR" sz="2400" b="1" dirty="0">
              <a:solidFill>
                <a:srgbClr val="9411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A4A1CB-712F-53FD-B992-0C13FD5CA875}"/>
              </a:ext>
            </a:extLst>
          </p:cNvPr>
          <p:cNvSpPr/>
          <p:nvPr/>
        </p:nvSpPr>
        <p:spPr>
          <a:xfrm>
            <a:off x="13513726" y="7800112"/>
            <a:ext cx="4495800" cy="8557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WP5 : Dissémination, valorisation</a:t>
            </a:r>
            <a:endParaRPr lang="fr-FR" sz="2400" b="1" dirty="0">
              <a:solidFill>
                <a:srgbClr val="9411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29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130" y="-1296421"/>
            <a:ext cx="18288000" cy="13029429"/>
          </a:xfrm>
          <a:custGeom>
            <a:avLst/>
            <a:gdLst/>
            <a:ahLst/>
            <a:cxnLst/>
            <a:rect l="l" t="t" r="r" b="b"/>
            <a:pathLst>
              <a:path w="18288000" h="13029429">
                <a:moveTo>
                  <a:pt x="0" y="0"/>
                </a:moveTo>
                <a:lnTo>
                  <a:pt x="18288000" y="0"/>
                </a:lnTo>
                <a:lnTo>
                  <a:pt x="18288000" y="13029428"/>
                </a:lnTo>
                <a:lnTo>
                  <a:pt x="0" y="13029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1" y="8250027"/>
            <a:ext cx="5374516" cy="2339242"/>
          </a:xfrm>
          <a:custGeom>
            <a:avLst/>
            <a:gdLst/>
            <a:ahLst/>
            <a:cxnLst/>
            <a:rect l="l" t="t" r="r" b="b"/>
            <a:pathLst>
              <a:path w="5374516" h="2339242">
                <a:moveTo>
                  <a:pt x="0" y="0"/>
                </a:moveTo>
                <a:lnTo>
                  <a:pt x="5374516" y="0"/>
                </a:lnTo>
                <a:lnTo>
                  <a:pt x="5374516" y="2339242"/>
                </a:lnTo>
                <a:lnTo>
                  <a:pt x="0" y="2339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5436" y="3910366"/>
            <a:ext cx="4618190" cy="461819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747060" y="8666035"/>
            <a:ext cx="3250609" cy="1507227"/>
          </a:xfrm>
          <a:custGeom>
            <a:avLst/>
            <a:gdLst/>
            <a:ahLst/>
            <a:cxnLst/>
            <a:rect l="l" t="t" r="r" b="b"/>
            <a:pathLst>
              <a:path w="3250609" h="1507227">
                <a:moveTo>
                  <a:pt x="0" y="0"/>
                </a:moveTo>
                <a:lnTo>
                  <a:pt x="3250609" y="0"/>
                </a:lnTo>
                <a:lnTo>
                  <a:pt x="3250609" y="1507227"/>
                </a:lnTo>
                <a:lnTo>
                  <a:pt x="0" y="15072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12951249" y="2824354"/>
            <a:ext cx="5746563" cy="114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Programme </a:t>
            </a:r>
          </a:p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 la journée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350980" y="5218293"/>
            <a:ext cx="6076473" cy="228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Retour à 13h45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3353</TotalTime>
  <Words>923</Words>
  <Application>Microsoft Macintosh PowerPoint</Application>
  <PresentationFormat>Personnalisé</PresentationFormat>
  <Paragraphs>207</Paragraphs>
  <Slides>9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Calibri</vt:lpstr>
      <vt:lpstr>Open Sans Bold</vt:lpstr>
      <vt:lpstr>Aptos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Programme de la journée</dc:title>
  <cp:lastModifiedBy>Amandine Magnaudeix</cp:lastModifiedBy>
  <cp:revision>17</cp:revision>
  <dcterms:created xsi:type="dcterms:W3CDTF">2006-08-16T00:00:00Z</dcterms:created>
  <dcterms:modified xsi:type="dcterms:W3CDTF">2025-05-26T04:06:52Z</dcterms:modified>
  <dc:identifier>DAGn394L-8U</dc:identifier>
</cp:coreProperties>
</file>