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84" r:id="rId2"/>
    <p:sldId id="377" r:id="rId3"/>
    <p:sldId id="379" r:id="rId4"/>
    <p:sldId id="344" r:id="rId5"/>
    <p:sldId id="383" r:id="rId6"/>
    <p:sldId id="381" r:id="rId7"/>
    <p:sldId id="38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47"/>
    <p:restoredTop sz="96405"/>
  </p:normalViewPr>
  <p:slideViewPr>
    <p:cSldViewPr snapToGrid="0" showGuides="1">
      <p:cViewPr varScale="1">
        <p:scale>
          <a:sx n="202" d="100"/>
          <a:sy n="202" d="100"/>
        </p:scale>
        <p:origin x="192" y="536"/>
      </p:cViewPr>
      <p:guideLst>
        <p:guide orient="horz" pos="107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35B11-F314-CC49-9CA4-5E0473E702BA}" type="datetimeFigureOut">
              <a:rPr lang="en-US" smtClean="0"/>
              <a:t>5/25/25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21E87-5BAE-6342-9740-7C780BC23E3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1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Revêtement </a:t>
            </a:r>
            <a:r>
              <a:rPr lang="fr-FR" dirty="0" err="1"/>
              <a:t>anti-bactérien</a:t>
            </a:r>
            <a:r>
              <a:rPr lang="fr-FR" dirty="0"/>
              <a:t> de substituts osseux à base de céramiques phospho-calciques pour la prise en charge de lésions osseuses ouvertes infectées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44C69-A013-694E-BFF0-95B0CA892F6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65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B275D-BCF4-4C1B-B4C3-D976914DDEFD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4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B275D-BCF4-4C1B-B4C3-D976914DDEFD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543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B275D-BCF4-4C1B-B4C3-D976914DDEFD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83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B275D-BCF4-4C1B-B4C3-D976914DDEFD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735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B275D-BCF4-4C1B-B4C3-D976914DDEFD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60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B275D-BCF4-4C1B-B4C3-D976914DDEFD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71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CAADEC-88B5-420F-E1F5-13D02E1ED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70F052-67BD-CF63-3DC9-597CCBABD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67D8B4-1F24-C3C9-27E1-6AF676640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790A-024C-5A4E-91D5-BA1C8D9D8F58}" type="datetimeFigureOut">
              <a:rPr lang="en-US" smtClean="0"/>
              <a:t>5/25/25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8AC40A-0044-66F7-447E-02DCC8A6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0DFF3E-6D0A-5863-0DA5-2A15C9E7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C05B-97C7-3543-8B54-8600031DFF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9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F1396-E1BF-01AF-3A42-01CC943D0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8AD29E-2E1E-1489-9A2F-A743BA48D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8A0E17-3FEF-A179-9066-2F86BBF1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790A-024C-5A4E-91D5-BA1C8D9D8F58}" type="datetimeFigureOut">
              <a:rPr lang="en-US" smtClean="0"/>
              <a:t>5/25/25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C6254E-7580-990E-5F87-95B0085E9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1001E0-6BED-B5AD-05EA-33CDD1AE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C05B-97C7-3543-8B54-8600031DFF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4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44D0F6F-C58E-03C3-979F-C3FB47BBB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D9615B-5500-0A07-5EC1-4CC71A9E6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A39076-32F3-0781-B202-B8992EB6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790A-024C-5A4E-91D5-BA1C8D9D8F58}" type="datetimeFigureOut">
              <a:rPr lang="en-US" smtClean="0"/>
              <a:t>5/25/25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4326BC-5449-5754-8F5B-4D32E24B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F2A349-4FCA-5070-2128-EC62D873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C05B-97C7-3543-8B54-8600031DFF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1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DB3AD-6944-6D3A-B8C6-E0C2E2F07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D36B2B-5A39-604E-6C8A-16DA381DB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BD80DE-2389-50F3-3522-963B57AB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790A-024C-5A4E-91D5-BA1C8D9D8F58}" type="datetimeFigureOut">
              <a:rPr lang="en-US" smtClean="0"/>
              <a:t>5/25/25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396C92-DB4B-946F-BB04-45B1174E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EE159F-96C0-94D4-F8F6-13F9130D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C05B-97C7-3543-8B54-8600031DFF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3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AC63AA-5F06-EFFE-B6F4-C3377B8B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C0F92A-05CE-9840-984D-02D5E8C81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72D55-92E3-FB87-068E-0B9807357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790A-024C-5A4E-91D5-BA1C8D9D8F58}" type="datetimeFigureOut">
              <a:rPr lang="en-US" smtClean="0"/>
              <a:t>5/25/25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3C2F94-2DE1-CAF3-12A7-AE53A3F7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2398BE-7815-7763-B45C-EA7AE9E4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C05B-97C7-3543-8B54-8600031DFF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6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8D75A0-6B0C-FC6E-A48D-12720417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BF6BB5-5850-17B6-9FEC-D61CB210E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453E2F-40BB-C962-ABD8-3C2F4EB8F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A074C3-ADAE-C8D8-2E53-28EA8D66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790A-024C-5A4E-91D5-BA1C8D9D8F58}" type="datetimeFigureOut">
              <a:rPr lang="en-US" smtClean="0"/>
              <a:t>5/25/25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410D6B-DCD1-AEE7-3344-D2555235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D47540-F0DC-BF14-7E74-6B4E2796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C05B-97C7-3543-8B54-8600031DFF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8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F7C988-0811-615F-079C-44B741BAF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4EE611-BAFA-0017-BB43-18E27E2B4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0BFB99-CFEE-4C2A-EAC5-2F483DF7B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2C713B-F563-39D9-5956-6D64A9838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9F6BE1-8FED-1336-B612-198F2C35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BF8AF86-256C-34BA-ADFB-14569A0FD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790A-024C-5A4E-91D5-BA1C8D9D8F58}" type="datetimeFigureOut">
              <a:rPr lang="en-US" smtClean="0"/>
              <a:t>5/25/25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5D06DA-9790-AF45-57CD-6979BBE8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5A9636-615F-8ADF-CBA3-2D8EAEBE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C05B-97C7-3543-8B54-8600031DFF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DECF3D-BB03-D1F7-D9F6-3A1AE286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3352D3-52EF-42F3-E4FC-5B4E40047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790A-024C-5A4E-91D5-BA1C8D9D8F58}" type="datetimeFigureOut">
              <a:rPr lang="en-US" smtClean="0"/>
              <a:t>5/25/25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2A253F-8D32-64FF-D684-359E341A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690AD7-28C0-C78B-72D2-292DA987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C05B-97C7-3543-8B54-8600031DFF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8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14D1BF6-042A-5CEC-F3D6-E547636B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790A-024C-5A4E-91D5-BA1C8D9D8F58}" type="datetimeFigureOut">
              <a:rPr lang="en-US" smtClean="0"/>
              <a:t>5/25/25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9C6F495-6007-7B89-963D-BF22F06D4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796313-EA06-33BE-2CFC-36C51565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C05B-97C7-3543-8B54-8600031DFF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7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521FEF-455F-9432-D191-3BA3CAE31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3E04A2-BD54-37EE-A0AE-37640F9B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6A7219-AE00-82CF-200B-863D1B40F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AD3D5D-478A-27EF-0C82-48FE1A00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790A-024C-5A4E-91D5-BA1C8D9D8F58}" type="datetimeFigureOut">
              <a:rPr lang="en-US" smtClean="0"/>
              <a:t>5/25/25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F5C853-AEED-60F9-9DD8-502EE1B5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E8BFDD-D131-B0E8-15B0-CA1DA124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C05B-97C7-3543-8B54-8600031DFF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8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9576C1-5660-E398-A219-D9503D4AE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1835E6A-04D3-1BE5-761E-F85D6E2F8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998B6D-055E-BB50-63A1-EE0E7C745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012E1B-63C4-33A4-932F-6F92D8BB3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790A-024C-5A4E-91D5-BA1C8D9D8F58}" type="datetimeFigureOut">
              <a:rPr lang="en-US" smtClean="0"/>
              <a:t>5/25/25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71D3A5-12EA-DE04-9F44-9044639D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40B4E3-4ED6-CAF7-3190-23C5ACC5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C05B-97C7-3543-8B54-8600031DFF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394A488-70F3-01F9-38A4-9A3C21463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2894DE-D32B-9841-284B-C650FC5B4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1BCEE8-AAC3-CA67-B809-9475B1B3F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790A-024C-5A4E-91D5-BA1C8D9D8F58}" type="datetimeFigureOut">
              <a:rPr lang="en-US" smtClean="0"/>
              <a:t>5/25/25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DE7D46-AB10-3549-4B00-387F4CF7E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AA0E0F-E598-9CC3-C0A3-7C4296B04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6C05B-97C7-3543-8B54-8600031DFF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9BAE84C-89DA-585C-F1CC-2F9FAB7662A0}"/>
              </a:ext>
            </a:extLst>
          </p:cNvPr>
          <p:cNvSpPr txBox="1"/>
          <p:nvPr/>
        </p:nvSpPr>
        <p:spPr>
          <a:xfrm>
            <a:off x="2245132" y="2267235"/>
            <a:ext cx="7701737" cy="1323632"/>
          </a:xfrm>
          <a:prstGeom prst="rect">
            <a:avLst/>
          </a:prstGeom>
          <a:noFill/>
          <a:ln>
            <a:solidFill>
              <a:srgbClr val="941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67" b="1" dirty="0"/>
              <a:t>UTILIZING REVERSIBLE REDOX-ACTIVE POLYMER COATINGS TO MITIGATE MICROBIALLY INFLUENCED</a:t>
            </a:r>
          </a:p>
          <a:p>
            <a:pPr algn="ctr"/>
            <a:r>
              <a:rPr lang="fr-FR" sz="2667" b="1" dirty="0"/>
              <a:t>CORROSION (REPLY)</a:t>
            </a:r>
            <a:endParaRPr lang="fr-FR" sz="2667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FDA891-94DD-1859-FC75-079D3B92BC07}"/>
              </a:ext>
            </a:extLst>
          </p:cNvPr>
          <p:cNvSpPr txBox="1"/>
          <p:nvPr/>
        </p:nvSpPr>
        <p:spPr>
          <a:xfrm>
            <a:off x="2073648" y="203176"/>
            <a:ext cx="8044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Soumission d’un projet à</a:t>
            </a:r>
          </a:p>
          <a:p>
            <a:pPr algn="ctr"/>
            <a:r>
              <a:rPr lang="fr-FR" sz="2400" b="1" dirty="0"/>
              <a:t>l’appel à projet </a:t>
            </a:r>
            <a:r>
              <a:rPr lang="fr-FR" sz="2400" b="1" dirty="0" err="1"/>
              <a:t>European</a:t>
            </a:r>
            <a:r>
              <a:rPr lang="fr-FR" sz="2400" b="1" dirty="0"/>
              <a:t> Innovation Council (EIC)  </a:t>
            </a:r>
            <a:r>
              <a:rPr lang="fr-FR" sz="2400" b="1" dirty="0" err="1"/>
              <a:t>pathfinder</a:t>
            </a:r>
            <a:r>
              <a:rPr lang="fr-FR" sz="2400" b="1" dirty="0"/>
              <a:t> open 2025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4321781-61BB-4627-0748-0861CD132BAC}"/>
              </a:ext>
            </a:extLst>
          </p:cNvPr>
          <p:cNvSpPr txBox="1"/>
          <p:nvPr/>
        </p:nvSpPr>
        <p:spPr>
          <a:xfrm>
            <a:off x="1909955" y="3622187"/>
            <a:ext cx="8372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Coordination : </a:t>
            </a:r>
            <a:r>
              <a:rPr lang="fr-FR" sz="1600" b="1" dirty="0"/>
              <a:t>Corinne Nardin, IPREM, UMR5254 CNRS – Université de Pau &amp; des Pays de l’Adour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9FCB49-BA09-64C0-8CEE-E782F538A8A2}"/>
              </a:ext>
            </a:extLst>
          </p:cNvPr>
          <p:cNvSpPr txBox="1"/>
          <p:nvPr/>
        </p:nvSpPr>
        <p:spPr>
          <a:xfrm>
            <a:off x="346841" y="4454597"/>
            <a:ext cx="5058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Présentation : Corinne Nardin, </a:t>
            </a:r>
            <a:r>
              <a:rPr lang="fr-FR" sz="1600" dirty="0" err="1"/>
              <a:t>corinne.nardin@univ-pau.fr</a:t>
            </a:r>
            <a:endParaRPr lang="fr-FR" sz="16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7B253E-B963-4973-FD8B-3BC3437CA686}"/>
              </a:ext>
            </a:extLst>
          </p:cNvPr>
          <p:cNvSpPr txBox="1"/>
          <p:nvPr/>
        </p:nvSpPr>
        <p:spPr>
          <a:xfrm>
            <a:off x="5232400" y="6426200"/>
            <a:ext cx="17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95000"/>
                  </a:schemeClr>
                </a:solidFill>
              </a:rPr>
              <a:t>Bordeaux, le 26 mai 2025</a:t>
            </a:r>
          </a:p>
        </p:txBody>
      </p:sp>
      <p:sp>
        <p:nvSpPr>
          <p:cNvPr id="2" name="Entrée manuelle 1">
            <a:extLst>
              <a:ext uri="{FF2B5EF4-FFF2-40B4-BE49-F238E27FC236}">
                <a16:creationId xmlns:a16="http://schemas.microsoft.com/office/drawing/2014/main" id="{3ECC10BF-3CE6-85D3-0C5D-72119FDE600E}"/>
              </a:ext>
            </a:extLst>
          </p:cNvPr>
          <p:cNvSpPr/>
          <p:nvPr/>
        </p:nvSpPr>
        <p:spPr>
          <a:xfrm flipH="1">
            <a:off x="11112" y="5451476"/>
            <a:ext cx="12169775" cy="1406525"/>
          </a:xfrm>
          <a:prstGeom prst="flowChartManualInpu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2F92"/>
              </a:solidFill>
              <a:highlight>
                <a:srgbClr val="000000"/>
              </a:highlight>
            </a:endParaRPr>
          </a:p>
        </p:txBody>
      </p:sp>
      <p:sp>
        <p:nvSpPr>
          <p:cNvPr id="3" name="ZoneTexte 8">
            <a:extLst>
              <a:ext uri="{FF2B5EF4-FFF2-40B4-BE49-F238E27FC236}">
                <a16:creationId xmlns:a16="http://schemas.microsoft.com/office/drawing/2014/main" id="{9D597BA4-7D90-CE50-663C-20906E42B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8" y="5847032"/>
            <a:ext cx="27985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dirty="0">
                <a:solidFill>
                  <a:schemeClr val="bg1"/>
                </a:solidFill>
              </a:rPr>
              <a:t>Professor, School of Sciences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dirty="0">
                <a:solidFill>
                  <a:schemeClr val="bg1"/>
                </a:solidFill>
              </a:rPr>
              <a:t>for the Energy and the Environment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dirty="0">
                <a:solidFill>
                  <a:schemeClr val="bg1"/>
                </a:solidFill>
              </a:rPr>
              <a:t>Physical Chemistry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dirty="0">
                <a:solidFill>
                  <a:schemeClr val="bg1"/>
                </a:solidFill>
              </a:rPr>
              <a:t>of surfaces &amp; polymer Materials</a:t>
            </a:r>
          </a:p>
        </p:txBody>
      </p:sp>
      <p:sp>
        <p:nvSpPr>
          <p:cNvPr id="4" name="ZoneTexte 9">
            <a:extLst>
              <a:ext uri="{FF2B5EF4-FFF2-40B4-BE49-F238E27FC236}">
                <a16:creationId xmlns:a16="http://schemas.microsoft.com/office/drawing/2014/main" id="{DAA64AA7-1003-E90F-1EE8-1ED98B7BC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012" y="5970481"/>
            <a:ext cx="30293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chemeClr val="bg1"/>
                </a:solidFill>
              </a:rPr>
              <a:t>Assemblée Générale, R</a:t>
            </a:r>
            <a:r>
              <a:rPr lang="en-US" altLang="fr-FR" sz="1800" baseline="30000" dirty="0">
                <a:solidFill>
                  <a:schemeClr val="bg1"/>
                </a:solidFill>
              </a:rPr>
              <a:t>3</a:t>
            </a:r>
            <a:r>
              <a:rPr lang="en-US" altLang="fr-FR" sz="1800" dirty="0">
                <a:solidFill>
                  <a:schemeClr val="bg1"/>
                </a:solidFill>
              </a:rPr>
              <a:t> HR</a:t>
            </a:r>
            <a:r>
              <a:rPr lang="en-US" altLang="fr-FR" sz="1800" baseline="30000" dirty="0">
                <a:solidFill>
                  <a:schemeClr val="bg1"/>
                </a:solidFill>
              </a:rPr>
              <a:t>2</a:t>
            </a:r>
            <a:r>
              <a:rPr lang="en-US" altLang="fr-FR" sz="1800" dirty="0">
                <a:solidFill>
                  <a:schemeClr val="bg1"/>
                </a:solidFill>
              </a:rPr>
              <a:t>S, 26/05/2025, Bordeaux</a:t>
            </a:r>
            <a:endParaRPr lang="en-US" altLang="fr-FR" sz="1800" dirty="0"/>
          </a:p>
        </p:txBody>
      </p:sp>
      <p:pic>
        <p:nvPicPr>
          <p:cNvPr id="8" name="Image 2">
            <a:extLst>
              <a:ext uri="{FF2B5EF4-FFF2-40B4-BE49-F238E27FC236}">
                <a16:creationId xmlns:a16="http://schemas.microsoft.com/office/drawing/2014/main" id="{EF6BC235-2743-C50E-3373-23031D4C0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583" y="5760876"/>
            <a:ext cx="27051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">
            <a:extLst>
              <a:ext uri="{FF2B5EF4-FFF2-40B4-BE49-F238E27FC236}">
                <a16:creationId xmlns:a16="http://schemas.microsoft.com/office/drawing/2014/main" id="{71B1E001-9A54-48B9-BA32-B767C697D3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36" y="5980991"/>
            <a:ext cx="54078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logoE2S.png" descr="logoE2S.png">
            <a:extLst>
              <a:ext uri="{FF2B5EF4-FFF2-40B4-BE49-F238E27FC236}">
                <a16:creationId xmlns:a16="http://schemas.microsoft.com/office/drawing/2014/main" id="{730594E2-ECE5-23E3-E9D5-4199DAA2609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648" b="19177"/>
          <a:stretch>
            <a:fillRect/>
          </a:stretch>
        </p:blipFill>
        <p:spPr>
          <a:xfrm>
            <a:off x="7395883" y="5967223"/>
            <a:ext cx="1495777" cy="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logo-couleur-horizontal-transparent.png" descr="/Users/scraveir/Documents/Fichiers/Travaux en cours/logo UPPA/groupe de travail 2014/logo définitif 1/logos génériques/png/logo générique transparent/logo-couleur-horizontal-transparent.png">
            <a:extLst>
              <a:ext uri="{FF2B5EF4-FFF2-40B4-BE49-F238E27FC236}">
                <a16:creationId xmlns:a16="http://schemas.microsoft.com/office/drawing/2014/main" id="{646D1648-ECFE-8732-5C55-F70CC67F93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02" y="5980891"/>
            <a:ext cx="142773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95F71AD-66BD-9D1E-E79F-5E9468C933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8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>
            <a:extLst>
              <a:ext uri="{FF2B5EF4-FFF2-40B4-BE49-F238E27FC236}">
                <a16:creationId xmlns:a16="http://schemas.microsoft.com/office/drawing/2014/main" id="{09DF33BB-EA95-F840-99F4-D3F2B0B43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B29BAD8-E496-8444-B737-5E19D870204F}"/>
              </a:ext>
            </a:extLst>
          </p:cNvPr>
          <p:cNvSpPr/>
          <p:nvPr/>
        </p:nvSpPr>
        <p:spPr>
          <a:xfrm>
            <a:off x="10267950" y="195263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Entrée manuelle 26">
            <a:extLst>
              <a:ext uri="{FF2B5EF4-FFF2-40B4-BE49-F238E27FC236}">
                <a16:creationId xmlns:a16="http://schemas.microsoft.com/office/drawing/2014/main" id="{8385F0D8-B088-434D-8B86-560A4F68B0BD}"/>
              </a:ext>
            </a:extLst>
          </p:cNvPr>
          <p:cNvSpPr/>
          <p:nvPr/>
        </p:nvSpPr>
        <p:spPr>
          <a:xfrm flipH="1" flipV="1">
            <a:off x="0" y="0"/>
            <a:ext cx="12192000" cy="787400"/>
          </a:xfrm>
          <a:prstGeom prst="flowChartManualInpu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2F92"/>
              </a:solidFill>
            </a:endParaRPr>
          </a:p>
        </p:txBody>
      </p:sp>
      <p:sp>
        <p:nvSpPr>
          <p:cNvPr id="28" name="Espace réservé du numéro de diapositive 20">
            <a:extLst>
              <a:ext uri="{FF2B5EF4-FFF2-40B4-BE49-F238E27FC236}">
                <a16:creationId xmlns:a16="http://schemas.microsoft.com/office/drawing/2014/main" id="{9BDE5AF5-DEEF-7347-B344-96BB0A89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62950" y="1079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87" indent="-285764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57" indent="-228611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80" indent="-228611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503" indent="-228611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726" indent="-228611" defTabSz="45722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949" indent="-228611" defTabSz="45722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171" indent="-228611" defTabSz="45722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394" indent="-228611" defTabSz="45722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9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9" name="Image 7">
            <a:extLst>
              <a:ext uri="{FF2B5EF4-FFF2-40B4-BE49-F238E27FC236}">
                <a16:creationId xmlns:a16="http://schemas.microsoft.com/office/drawing/2014/main" id="{4763FB24-53D2-A74C-AD67-53E6CDC7C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" y="141288"/>
            <a:ext cx="13525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11">
            <a:extLst>
              <a:ext uri="{FF2B5EF4-FFF2-40B4-BE49-F238E27FC236}">
                <a16:creationId xmlns:a16="http://schemas.microsoft.com/office/drawing/2014/main" id="{B410EED6-F66F-8948-8FB0-EC4E486C4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844" y="841205"/>
            <a:ext cx="8523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 cap="small" dirty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A430D40-DF08-7115-84D3-DF0ABE441B07}"/>
              </a:ext>
            </a:extLst>
          </p:cNvPr>
          <p:cNvSpPr txBox="1"/>
          <p:nvPr/>
        </p:nvSpPr>
        <p:spPr>
          <a:xfrm>
            <a:off x="4818184" y="1350928"/>
            <a:ext cx="2555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cap="small" dirty="0">
                <a:latin typeface="Arial" pitchFamily="34" charset="0"/>
                <a:cs typeface="Arial" pitchFamily="34" charset="0"/>
              </a:rPr>
              <a:t>What is corrosion?</a:t>
            </a:r>
            <a:endParaRPr lang="en-US" dirty="0"/>
          </a:p>
        </p:txBody>
      </p:sp>
      <p:sp>
        <p:nvSpPr>
          <p:cNvPr id="3" name="ZoneTexte 11">
            <a:extLst>
              <a:ext uri="{FF2B5EF4-FFF2-40B4-BE49-F238E27FC236}">
                <a16:creationId xmlns:a16="http://schemas.microsoft.com/office/drawing/2014/main" id="{52A75E09-8B0D-8FA6-A2D4-953AED6F9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526" y="134559"/>
            <a:ext cx="79969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600" b="1" cap="all" dirty="0">
                <a:solidFill>
                  <a:schemeClr val="bg1"/>
                </a:solidFill>
              </a:rPr>
              <a:t>New </a:t>
            </a:r>
            <a:r>
              <a:rPr lang="fr-CH" altLang="fr-FR" sz="1600" b="1" cap="all" dirty="0" err="1">
                <a:solidFill>
                  <a:schemeClr val="bg1"/>
                </a:solidFill>
              </a:rPr>
              <a:t>approaches</a:t>
            </a:r>
            <a:r>
              <a:rPr lang="fr-CH" altLang="fr-FR" sz="1600" b="1" cap="all" dirty="0">
                <a:solidFill>
                  <a:schemeClr val="bg1"/>
                </a:solidFill>
              </a:rPr>
              <a:t> to combat (bio)corrosion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F0BFAD3-93CA-0F14-5B67-74B63B5A5A60}"/>
              </a:ext>
            </a:extLst>
          </p:cNvPr>
          <p:cNvSpPr txBox="1"/>
          <p:nvPr/>
        </p:nvSpPr>
        <p:spPr>
          <a:xfrm>
            <a:off x="4525388" y="4705995"/>
            <a:ext cx="3158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cap="small" dirty="0">
                <a:solidFill>
                  <a:srgbClr val="009193"/>
                </a:solidFill>
                <a:latin typeface="Arial" pitchFamily="34" charset="0"/>
                <a:cs typeface="Arial" pitchFamily="34" charset="0"/>
              </a:rPr>
              <a:t>A redox process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39A3E9-14FF-2F22-3B55-77F2388D9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748113"/>
            <a:ext cx="7772400" cy="288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1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6D5045E-FEF6-664C-3427-62A71E5C7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ZoneTexte 11">
            <a:extLst>
              <a:ext uri="{FF2B5EF4-FFF2-40B4-BE49-F238E27FC236}">
                <a16:creationId xmlns:a16="http://schemas.microsoft.com/office/drawing/2014/main" id="{B410EED6-F66F-8948-8FB0-EC4E486C4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844" y="841205"/>
            <a:ext cx="8523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 cap="small" dirty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A430D40-DF08-7115-84D3-DF0ABE441B07}"/>
              </a:ext>
            </a:extLst>
          </p:cNvPr>
          <p:cNvSpPr txBox="1"/>
          <p:nvPr/>
        </p:nvSpPr>
        <p:spPr>
          <a:xfrm>
            <a:off x="4624544" y="1350928"/>
            <a:ext cx="2923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cap="small" dirty="0">
                <a:latin typeface="Arial" pitchFamily="34" charset="0"/>
                <a:cs typeface="Arial" pitchFamily="34" charset="0"/>
              </a:rPr>
              <a:t>What is bio corrosion?</a:t>
            </a:r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F0BFAD3-93CA-0F14-5B67-74B63B5A5A60}"/>
              </a:ext>
            </a:extLst>
          </p:cNvPr>
          <p:cNvSpPr txBox="1"/>
          <p:nvPr/>
        </p:nvSpPr>
        <p:spPr>
          <a:xfrm>
            <a:off x="4482356" y="6270561"/>
            <a:ext cx="3233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cap="small" dirty="0">
                <a:solidFill>
                  <a:srgbClr val="009193"/>
                </a:solidFill>
                <a:latin typeface="Arial" pitchFamily="34" charset="0"/>
                <a:cs typeface="Arial" pitchFamily="34" charset="0"/>
              </a:rPr>
              <a:t>A redox process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670D6B-6065-62CD-D11E-F0BE0109F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760" y="1754550"/>
            <a:ext cx="6127798" cy="4519251"/>
          </a:xfrm>
          <a:prstGeom prst="rect">
            <a:avLst/>
          </a:prstGeom>
        </p:spPr>
      </p:pic>
      <p:sp>
        <p:nvSpPr>
          <p:cNvPr id="8" name="Entrée manuelle 7">
            <a:extLst>
              <a:ext uri="{FF2B5EF4-FFF2-40B4-BE49-F238E27FC236}">
                <a16:creationId xmlns:a16="http://schemas.microsoft.com/office/drawing/2014/main" id="{D66308F2-1CF8-B266-3274-C866B3E1D89A}"/>
              </a:ext>
            </a:extLst>
          </p:cNvPr>
          <p:cNvSpPr/>
          <p:nvPr/>
        </p:nvSpPr>
        <p:spPr>
          <a:xfrm flipH="1" flipV="1">
            <a:off x="0" y="0"/>
            <a:ext cx="12192000" cy="787400"/>
          </a:xfrm>
          <a:prstGeom prst="flowChartManualInpu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2F92"/>
              </a:solidFill>
            </a:endParaRPr>
          </a:p>
        </p:txBody>
      </p:sp>
      <p:pic>
        <p:nvPicPr>
          <p:cNvPr id="9" name="Image 7">
            <a:extLst>
              <a:ext uri="{FF2B5EF4-FFF2-40B4-BE49-F238E27FC236}">
                <a16:creationId xmlns:a16="http://schemas.microsoft.com/office/drawing/2014/main" id="{3312E458-8639-A460-D491-BB2616352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" y="141288"/>
            <a:ext cx="13525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11">
            <a:extLst>
              <a:ext uri="{FF2B5EF4-FFF2-40B4-BE49-F238E27FC236}">
                <a16:creationId xmlns:a16="http://schemas.microsoft.com/office/drawing/2014/main" id="{286F0C9F-4AF9-8203-8492-DD3DD22A9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526" y="134559"/>
            <a:ext cx="79969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600" b="1" cap="all" dirty="0">
                <a:solidFill>
                  <a:schemeClr val="bg1"/>
                </a:solidFill>
              </a:rPr>
              <a:t>New </a:t>
            </a:r>
            <a:r>
              <a:rPr lang="fr-CH" altLang="fr-FR" sz="1600" b="1" cap="all" dirty="0" err="1">
                <a:solidFill>
                  <a:schemeClr val="bg1"/>
                </a:solidFill>
              </a:rPr>
              <a:t>approaches</a:t>
            </a:r>
            <a:r>
              <a:rPr lang="fr-CH" altLang="fr-FR" sz="1600" b="1" cap="all" dirty="0">
                <a:solidFill>
                  <a:schemeClr val="bg1"/>
                </a:solidFill>
              </a:rPr>
              <a:t> to combat (bio)corrosion</a:t>
            </a:r>
          </a:p>
        </p:txBody>
      </p:sp>
    </p:spTree>
    <p:extLst>
      <p:ext uri="{BB962C8B-B14F-4D97-AF65-F5344CB8AC3E}">
        <p14:creationId xmlns:p14="http://schemas.microsoft.com/office/powerpoint/2010/main" val="418319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7949126-E67C-B8F3-C9C8-C09B8BC82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D8790EB-AA07-C44E-BBAC-30039FB4F567}"/>
              </a:ext>
            </a:extLst>
          </p:cNvPr>
          <p:cNvSpPr txBox="1"/>
          <p:nvPr/>
        </p:nvSpPr>
        <p:spPr>
          <a:xfrm>
            <a:off x="1748704" y="1739895"/>
            <a:ext cx="870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err="1">
                <a:latin typeface="Calibri" charset="0"/>
              </a:rPr>
              <a:t>Current</a:t>
            </a:r>
            <a:r>
              <a:rPr lang="fr-CH" b="1" dirty="0">
                <a:latin typeface="Calibri" charset="0"/>
              </a:rPr>
              <a:t> </a:t>
            </a:r>
            <a:r>
              <a:rPr lang="fr-CH" b="1" dirty="0" err="1">
                <a:latin typeface="Calibri" charset="0"/>
              </a:rPr>
              <a:t>approaches</a:t>
            </a:r>
            <a:r>
              <a:rPr lang="fr-CH" b="1" dirty="0">
                <a:latin typeface="Calibri" charset="0"/>
              </a:rPr>
              <a:t> to combat (bio)corrosion: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ED7F755-2284-A74A-A95C-7C7C13BBEEAB}"/>
              </a:ext>
            </a:extLst>
          </p:cNvPr>
          <p:cNvSpPr txBox="1"/>
          <p:nvPr/>
        </p:nvSpPr>
        <p:spPr>
          <a:xfrm>
            <a:off x="3402008" y="1348472"/>
            <a:ext cx="542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cap="small" dirty="0">
                <a:latin typeface="Arial" pitchFamily="34" charset="0"/>
                <a:cs typeface="Arial" pitchFamily="34" charset="0"/>
              </a:rPr>
              <a:t>For both technology providers &amp; beneficiaries</a:t>
            </a:r>
          </a:p>
        </p:txBody>
      </p:sp>
      <p:sp>
        <p:nvSpPr>
          <p:cNvPr id="31" name="ZoneTexte 11">
            <a:extLst>
              <a:ext uri="{FF2B5EF4-FFF2-40B4-BE49-F238E27FC236}">
                <a16:creationId xmlns:a16="http://schemas.microsoft.com/office/drawing/2014/main" id="{B410EED6-F66F-8948-8FB0-EC4E486C4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844" y="841205"/>
            <a:ext cx="8523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 cap="small" dirty="0">
                <a:latin typeface="Arial" pitchFamily="34" charset="0"/>
                <a:cs typeface="Arial" pitchFamily="34" charset="0"/>
              </a:rPr>
              <a:t>(Bio)Corrosion is of concern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0B95491-7297-DC4E-BADA-53E6ECCCCC17}"/>
              </a:ext>
            </a:extLst>
          </p:cNvPr>
          <p:cNvSpPr txBox="1"/>
          <p:nvPr/>
        </p:nvSpPr>
        <p:spPr>
          <a:xfrm>
            <a:off x="1512572" y="2095905"/>
            <a:ext cx="94286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87888A"/>
                </a:solidFill>
                <a:latin typeface="Calibri" charset="0"/>
              </a:defRPr>
            </a:lvl1pPr>
          </a:lstStyle>
          <a:p>
            <a:pPr marL="285764" indent="-285764">
              <a:buFont typeface="Arial" panose="020B0604020202020204" pitchFamily="34" charset="0"/>
              <a:buChar char="•"/>
            </a:pPr>
            <a:r>
              <a:rPr lang="fr-CH" dirty="0" err="1">
                <a:solidFill>
                  <a:srgbClr val="009193"/>
                </a:solidFill>
              </a:rPr>
              <a:t>Costly</a:t>
            </a:r>
            <a:r>
              <a:rPr lang="fr-CH" dirty="0">
                <a:solidFill>
                  <a:schemeClr val="tx1"/>
                </a:solidFill>
              </a:rPr>
              <a:t>: 3-5% of GDP </a:t>
            </a:r>
            <a:r>
              <a:rPr lang="fr-CH" dirty="0" err="1">
                <a:solidFill>
                  <a:schemeClr val="tx1"/>
                </a:solidFill>
              </a:rPr>
              <a:t>spent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yearly</a:t>
            </a:r>
            <a:r>
              <a:rPr lang="fr-CH" dirty="0">
                <a:solidFill>
                  <a:schemeClr val="tx1"/>
                </a:solidFill>
              </a:rPr>
              <a:t> in </a:t>
            </a:r>
            <a:r>
              <a:rPr lang="fr-CH" dirty="0" err="1">
                <a:solidFill>
                  <a:schemeClr val="tx1"/>
                </a:solidFill>
              </a:rPr>
              <a:t>developed</a:t>
            </a:r>
            <a:r>
              <a:rPr lang="fr-CH" dirty="0">
                <a:solidFill>
                  <a:schemeClr val="tx1"/>
                </a:solidFill>
              </a:rPr>
              <a:t> countries* (about 142 € billion for EU by 2040)</a:t>
            </a:r>
          </a:p>
          <a:p>
            <a:pPr marL="285764" indent="-285764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</a:rPr>
              <a:t>Face the Registration, Evaluation, </a:t>
            </a:r>
            <a:r>
              <a:rPr lang="fr-CH" dirty="0" err="1">
                <a:solidFill>
                  <a:schemeClr val="tx1"/>
                </a:solidFill>
              </a:rPr>
              <a:t>Authorisation</a:t>
            </a:r>
            <a:r>
              <a:rPr lang="fr-CH" dirty="0">
                <a:solidFill>
                  <a:schemeClr val="tx1"/>
                </a:solidFill>
              </a:rPr>
              <a:t> &amp; Restriction of Chemicals </a:t>
            </a:r>
            <a:r>
              <a:rPr lang="fr-CH" dirty="0" err="1">
                <a:solidFill>
                  <a:schemeClr val="tx1"/>
                </a:solidFill>
              </a:rPr>
              <a:t>regulation</a:t>
            </a:r>
            <a:r>
              <a:rPr lang="fr-CH" dirty="0">
                <a:solidFill>
                  <a:schemeClr val="tx1"/>
                </a:solidFill>
              </a:rPr>
              <a:t> (</a:t>
            </a:r>
            <a:r>
              <a:rPr lang="fr-CH" dirty="0">
                <a:solidFill>
                  <a:srgbClr val="009193"/>
                </a:solidFill>
              </a:rPr>
              <a:t>REACH</a:t>
            </a:r>
            <a:r>
              <a:rPr lang="fr-CH" dirty="0">
                <a:solidFill>
                  <a:schemeClr val="tx1"/>
                </a:solidFill>
              </a:rPr>
              <a:t>)</a:t>
            </a:r>
          </a:p>
          <a:p>
            <a:pPr marL="285764" indent="-285764">
              <a:buFont typeface="Arial" panose="020B0604020202020204" pitchFamily="34" charset="0"/>
              <a:buChar char="•"/>
            </a:pPr>
            <a:r>
              <a:rPr lang="fr-CH" dirty="0" err="1">
                <a:solidFill>
                  <a:srgbClr val="009193"/>
                </a:solidFill>
              </a:rPr>
              <a:t>Toxic</a:t>
            </a:r>
            <a:r>
              <a:rPr lang="fr-CH" dirty="0">
                <a:solidFill>
                  <a:srgbClr val="009193"/>
                </a:solidFill>
              </a:rPr>
              <a:t> </a:t>
            </a:r>
            <a:r>
              <a:rPr lang="fr-CH" dirty="0">
                <a:solidFill>
                  <a:schemeClr val="tx1"/>
                </a:solidFill>
              </a:rPr>
              <a:t>for the </a:t>
            </a:r>
            <a:r>
              <a:rPr lang="fr-CH" dirty="0" err="1">
                <a:solidFill>
                  <a:schemeClr val="tx1"/>
                </a:solidFill>
              </a:rPr>
              <a:t>environment</a:t>
            </a:r>
            <a:r>
              <a:rPr lang="fr-CH" dirty="0">
                <a:solidFill>
                  <a:schemeClr val="tx1"/>
                </a:solidFill>
              </a:rPr>
              <a:t> &amp; </a:t>
            </a:r>
            <a:r>
              <a:rPr lang="fr-CH" dirty="0" err="1">
                <a:solidFill>
                  <a:schemeClr val="tx1"/>
                </a:solidFill>
              </a:rPr>
              <a:t>harmful</a:t>
            </a:r>
            <a:r>
              <a:rPr lang="fr-CH" dirty="0">
                <a:solidFill>
                  <a:schemeClr val="tx1"/>
                </a:solidFill>
              </a:rPr>
              <a:t> to </a:t>
            </a:r>
            <a:r>
              <a:rPr lang="fr-CH" dirty="0" err="1">
                <a:solidFill>
                  <a:schemeClr val="tx1"/>
                </a:solidFill>
              </a:rPr>
              <a:t>human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health</a:t>
            </a:r>
            <a:endParaRPr lang="fr-CH" dirty="0">
              <a:solidFill>
                <a:schemeClr val="tx1"/>
              </a:solidFill>
            </a:endParaRPr>
          </a:p>
          <a:p>
            <a:pPr marL="742987" lvl="1" indent="-285764">
              <a:buFont typeface="Courier New" panose="02070309020205020404" pitchFamily="49" charset="0"/>
              <a:buChar char="o"/>
            </a:pPr>
            <a:r>
              <a:rPr lang="fr-CH" dirty="0" err="1"/>
              <a:t>Antibiotic</a:t>
            </a:r>
            <a:r>
              <a:rPr lang="fr-CH" dirty="0"/>
              <a:t> </a:t>
            </a:r>
            <a:r>
              <a:rPr lang="fr-CH" dirty="0" err="1"/>
              <a:t>resistant</a:t>
            </a:r>
            <a:r>
              <a:rPr lang="fr-CH" dirty="0"/>
              <a:t> </a:t>
            </a:r>
            <a:r>
              <a:rPr lang="fr-CH" dirty="0" err="1"/>
              <a:t>strain</a:t>
            </a:r>
            <a:endParaRPr lang="fr-CH" dirty="0"/>
          </a:p>
          <a:p>
            <a:pPr marL="742987" lvl="1" indent="-285764">
              <a:buFont typeface="Courier New" panose="02070309020205020404" pitchFamily="49" charset="0"/>
              <a:buChar char="o"/>
            </a:pPr>
            <a:r>
              <a:rPr lang="fr-CH" dirty="0" err="1"/>
              <a:t>Nanoparticles</a:t>
            </a:r>
            <a:endParaRPr lang="fr-CH" dirty="0"/>
          </a:p>
          <a:p>
            <a:pPr marL="742987" lvl="1" indent="-285764">
              <a:buFont typeface="Courier New" panose="02070309020205020404" pitchFamily="49" charset="0"/>
              <a:buChar char="o"/>
            </a:pPr>
            <a:r>
              <a:rPr lang="fr-CH" dirty="0"/>
              <a:t>Biocides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B03CC89-0FB0-C4C7-F3C2-159CE734CFF2}"/>
              </a:ext>
            </a:extLst>
          </p:cNvPr>
          <p:cNvSpPr txBox="1"/>
          <p:nvPr/>
        </p:nvSpPr>
        <p:spPr>
          <a:xfrm>
            <a:off x="2297724" y="3895707"/>
            <a:ext cx="77841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87888A"/>
                </a:solidFill>
                <a:latin typeface="Calibri" charset="0"/>
              </a:defRPr>
            </a:lvl1pPr>
          </a:lstStyle>
          <a:p>
            <a:pPr marL="285764" indent="-285764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</a:rPr>
              <a:t>Affect </a:t>
            </a:r>
            <a:r>
              <a:rPr lang="fr-CH" dirty="0" err="1">
                <a:solidFill>
                  <a:schemeClr val="tx1"/>
                </a:solidFill>
              </a:rPr>
              <a:t>several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sectors</a:t>
            </a:r>
            <a:endParaRPr lang="fr-CH" dirty="0">
              <a:solidFill>
                <a:schemeClr val="tx1"/>
              </a:solidFill>
            </a:endParaRPr>
          </a:p>
          <a:p>
            <a:pPr marL="742987" lvl="1" indent="-285764">
              <a:buFont typeface="Courier New" panose="02070309020205020404" pitchFamily="49" charset="0"/>
              <a:buChar char="o"/>
            </a:pPr>
            <a:r>
              <a:rPr lang="fr-CH" b="1" dirty="0">
                <a:solidFill>
                  <a:srgbClr val="009193"/>
                </a:solidFill>
              </a:rPr>
              <a:t>Heath (implants)</a:t>
            </a:r>
          </a:p>
          <a:p>
            <a:pPr marL="742987" lvl="1" indent="-285764">
              <a:buFont typeface="Courier New" panose="02070309020205020404" pitchFamily="49" charset="0"/>
              <a:buChar char="o"/>
            </a:pPr>
            <a:r>
              <a:rPr lang="fr-CH" dirty="0"/>
              <a:t>Energy </a:t>
            </a:r>
            <a:r>
              <a:rPr lang="fr-CH" dirty="0" err="1"/>
              <a:t>storage</a:t>
            </a:r>
            <a:r>
              <a:rPr lang="fr-CH" dirty="0"/>
              <a:t> and </a:t>
            </a:r>
            <a:r>
              <a:rPr lang="fr-CH" dirty="0" err="1"/>
              <a:t>cooling</a:t>
            </a:r>
            <a:r>
              <a:rPr lang="fr-CH" dirty="0"/>
              <a:t> </a:t>
            </a:r>
            <a:r>
              <a:rPr lang="fr-CH" dirty="0" err="1"/>
              <a:t>systems</a:t>
            </a:r>
            <a:endParaRPr lang="fr-CH" dirty="0"/>
          </a:p>
          <a:p>
            <a:pPr marL="742987" lvl="1" indent="-285764">
              <a:buFont typeface="Courier New" panose="02070309020205020404" pitchFamily="49" charset="0"/>
              <a:buChar char="o"/>
            </a:pPr>
            <a:r>
              <a:rPr lang="fr-CH" dirty="0"/>
              <a:t>Structural </a:t>
            </a:r>
            <a:r>
              <a:rPr lang="fr-CH" dirty="0" err="1"/>
              <a:t>materials</a:t>
            </a:r>
            <a:r>
              <a:rPr lang="fr-CH" dirty="0"/>
              <a:t> (</a:t>
            </a:r>
            <a:r>
              <a:rPr lang="fr-CH" dirty="0" err="1"/>
              <a:t>aircrafts</a:t>
            </a:r>
            <a:r>
              <a:rPr lang="fr-CH" dirty="0"/>
              <a:t>, </a:t>
            </a:r>
            <a:r>
              <a:rPr lang="fr-CH" dirty="0" err="1"/>
              <a:t>ships</a:t>
            </a:r>
            <a:r>
              <a:rPr lang="fr-CH" dirty="0"/>
              <a:t>, marine infrastructures)</a:t>
            </a:r>
          </a:p>
          <a:p>
            <a:pPr marL="285764" indent="-285764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</a:rPr>
              <a:t>The process </a:t>
            </a:r>
            <a:r>
              <a:rPr lang="fr-CH" dirty="0" err="1">
                <a:solidFill>
                  <a:schemeClr val="tx1"/>
                </a:solidFill>
              </a:rPr>
              <a:t>depends</a:t>
            </a:r>
            <a:r>
              <a:rPr lang="fr-CH" dirty="0">
                <a:solidFill>
                  <a:schemeClr val="tx1"/>
                </a:solidFill>
              </a:rPr>
              <a:t> on the </a:t>
            </a:r>
            <a:r>
              <a:rPr lang="fr-CH" dirty="0" err="1">
                <a:solidFill>
                  <a:schemeClr val="tx1"/>
                </a:solidFill>
              </a:rPr>
              <a:t>material</a:t>
            </a:r>
            <a:r>
              <a:rPr lang="fr-CH" dirty="0">
                <a:solidFill>
                  <a:schemeClr val="tx1"/>
                </a:solidFill>
              </a:rPr>
              <a:t> in </a:t>
            </a:r>
            <a:r>
              <a:rPr lang="fr-CH" dirty="0" err="1">
                <a:solidFill>
                  <a:schemeClr val="tx1"/>
                </a:solidFill>
              </a:rPr>
              <a:t>its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environment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E65EEB-FC5F-5704-CC78-B5F117FCD427}"/>
              </a:ext>
            </a:extLst>
          </p:cNvPr>
          <p:cNvSpPr txBox="1"/>
          <p:nvPr/>
        </p:nvSpPr>
        <p:spPr>
          <a:xfrm>
            <a:off x="1748705" y="5352853"/>
            <a:ext cx="86410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cap="small" dirty="0">
                <a:solidFill>
                  <a:srgbClr val="009193"/>
                </a:solidFill>
                <a:latin typeface="Arial" pitchFamily="34" charset="0"/>
                <a:cs typeface="Arial" pitchFamily="34" charset="0"/>
              </a:rPr>
              <a:t>Urgent Need for an antibiotic &amp; other biocides- free solution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1A9132-E39E-2FF3-BFEF-6F77614B15AF}"/>
              </a:ext>
            </a:extLst>
          </p:cNvPr>
          <p:cNvSpPr txBox="1"/>
          <p:nvPr/>
        </p:nvSpPr>
        <p:spPr>
          <a:xfrm>
            <a:off x="1991956" y="6142994"/>
            <a:ext cx="8237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dirty="0">
                <a:latin typeface="Calibri" charset="0"/>
              </a:rPr>
              <a:t>* S. </a:t>
            </a:r>
            <a:r>
              <a:rPr lang="fr-CH" dirty="0" err="1">
                <a:latin typeface="Calibri" charset="0"/>
              </a:rPr>
              <a:t>Dua</a:t>
            </a:r>
            <a:r>
              <a:rPr lang="fr-CH" dirty="0">
                <a:latin typeface="Calibri" charset="0"/>
              </a:rPr>
              <a:t> et al. Progress in </a:t>
            </a:r>
            <a:r>
              <a:rPr lang="fr-CH" dirty="0" err="1">
                <a:latin typeface="Calibri" charset="0"/>
              </a:rPr>
              <a:t>Organic</a:t>
            </a:r>
            <a:r>
              <a:rPr lang="fr-CH" dirty="0">
                <a:latin typeface="Calibri" charset="0"/>
              </a:rPr>
              <a:t> </a:t>
            </a:r>
            <a:r>
              <a:rPr lang="fr-CH" dirty="0" err="1">
                <a:latin typeface="Calibri" charset="0"/>
              </a:rPr>
              <a:t>Coatings</a:t>
            </a:r>
            <a:r>
              <a:rPr lang="fr-CH" dirty="0">
                <a:latin typeface="Calibri" charset="0"/>
              </a:rPr>
              <a:t> Volume 188, March 2024, 108231</a:t>
            </a:r>
            <a:endParaRPr lang="en-US" dirty="0">
              <a:latin typeface="Calibri" charset="0"/>
            </a:endParaRPr>
          </a:p>
        </p:txBody>
      </p:sp>
      <p:sp>
        <p:nvSpPr>
          <p:cNvPr id="9" name="Entrée manuelle 8">
            <a:extLst>
              <a:ext uri="{FF2B5EF4-FFF2-40B4-BE49-F238E27FC236}">
                <a16:creationId xmlns:a16="http://schemas.microsoft.com/office/drawing/2014/main" id="{4B6BEEA5-63C1-3329-EBA8-B92E82F173A5}"/>
              </a:ext>
            </a:extLst>
          </p:cNvPr>
          <p:cNvSpPr/>
          <p:nvPr/>
        </p:nvSpPr>
        <p:spPr>
          <a:xfrm flipH="1" flipV="1">
            <a:off x="0" y="0"/>
            <a:ext cx="12192000" cy="787400"/>
          </a:xfrm>
          <a:prstGeom prst="flowChartManualInpu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2F92"/>
              </a:solidFill>
            </a:endParaRPr>
          </a:p>
        </p:txBody>
      </p:sp>
      <p:pic>
        <p:nvPicPr>
          <p:cNvPr id="10" name="Image 7">
            <a:extLst>
              <a:ext uri="{FF2B5EF4-FFF2-40B4-BE49-F238E27FC236}">
                <a16:creationId xmlns:a16="http://schemas.microsoft.com/office/drawing/2014/main" id="{520F5548-9A57-4F68-2F9E-63543547F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" y="141288"/>
            <a:ext cx="13525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1">
            <a:extLst>
              <a:ext uri="{FF2B5EF4-FFF2-40B4-BE49-F238E27FC236}">
                <a16:creationId xmlns:a16="http://schemas.microsoft.com/office/drawing/2014/main" id="{6485DE9A-DAB5-E774-4D93-5B3E257B7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526" y="134559"/>
            <a:ext cx="79969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600" b="1" cap="all" dirty="0">
                <a:solidFill>
                  <a:schemeClr val="bg1"/>
                </a:solidFill>
              </a:rPr>
              <a:t>New </a:t>
            </a:r>
            <a:r>
              <a:rPr lang="fr-CH" altLang="fr-FR" sz="1600" b="1" cap="all" dirty="0" err="1">
                <a:solidFill>
                  <a:schemeClr val="bg1"/>
                </a:solidFill>
              </a:rPr>
              <a:t>approaches</a:t>
            </a:r>
            <a:r>
              <a:rPr lang="fr-CH" altLang="fr-FR" sz="1600" b="1" cap="all" dirty="0">
                <a:solidFill>
                  <a:schemeClr val="bg1"/>
                </a:solidFill>
              </a:rPr>
              <a:t> to combat (bio)corrosion</a:t>
            </a:r>
          </a:p>
        </p:txBody>
      </p:sp>
    </p:spTree>
    <p:extLst>
      <p:ext uri="{BB962C8B-B14F-4D97-AF65-F5344CB8AC3E}">
        <p14:creationId xmlns:p14="http://schemas.microsoft.com/office/powerpoint/2010/main" val="406047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DD8FB65-A572-BDEA-7FB4-272D8F835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ntrée manuelle 5">
            <a:extLst>
              <a:ext uri="{FF2B5EF4-FFF2-40B4-BE49-F238E27FC236}">
                <a16:creationId xmlns:a16="http://schemas.microsoft.com/office/drawing/2014/main" id="{F500E7BD-6343-1AC8-5339-3838265F291F}"/>
              </a:ext>
            </a:extLst>
          </p:cNvPr>
          <p:cNvSpPr/>
          <p:nvPr/>
        </p:nvSpPr>
        <p:spPr>
          <a:xfrm flipH="1" flipV="1">
            <a:off x="0" y="0"/>
            <a:ext cx="12192000" cy="787400"/>
          </a:xfrm>
          <a:prstGeom prst="flowChartManualInpu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2F92"/>
              </a:solidFill>
            </a:endParaRPr>
          </a:p>
        </p:txBody>
      </p:sp>
      <p:pic>
        <p:nvPicPr>
          <p:cNvPr id="9" name="Image 7">
            <a:extLst>
              <a:ext uri="{FF2B5EF4-FFF2-40B4-BE49-F238E27FC236}">
                <a16:creationId xmlns:a16="http://schemas.microsoft.com/office/drawing/2014/main" id="{60CB2D1E-36AA-557D-F058-0D3D3A0C1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" y="141288"/>
            <a:ext cx="13525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11">
            <a:extLst>
              <a:ext uri="{FF2B5EF4-FFF2-40B4-BE49-F238E27FC236}">
                <a16:creationId xmlns:a16="http://schemas.microsoft.com/office/drawing/2014/main" id="{1EDEA677-35BE-90F6-0A56-42AFB2539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526" y="134559"/>
            <a:ext cx="79969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600" b="1" cap="all" dirty="0">
                <a:solidFill>
                  <a:schemeClr val="bg1"/>
                </a:solidFill>
              </a:rPr>
              <a:t>New </a:t>
            </a:r>
            <a:r>
              <a:rPr lang="fr-CH" altLang="fr-FR" sz="1600" b="1" cap="all" dirty="0" err="1">
                <a:solidFill>
                  <a:schemeClr val="bg1"/>
                </a:solidFill>
              </a:rPr>
              <a:t>approaches</a:t>
            </a:r>
            <a:r>
              <a:rPr lang="fr-CH" altLang="fr-FR" sz="1600" b="1" cap="all" dirty="0">
                <a:solidFill>
                  <a:schemeClr val="bg1"/>
                </a:solidFill>
              </a:rPr>
              <a:t> to combat (bio)corrosion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D8790EB-AA07-C44E-BBAC-30039FB4F567}"/>
              </a:ext>
            </a:extLst>
          </p:cNvPr>
          <p:cNvSpPr txBox="1"/>
          <p:nvPr/>
        </p:nvSpPr>
        <p:spPr>
          <a:xfrm>
            <a:off x="1748704" y="1309588"/>
            <a:ext cx="870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i="1" cap="small" dirty="0">
                <a:latin typeface="Arial" pitchFamily="34" charset="0"/>
                <a:cs typeface="Arial" pitchFamily="34" charset="0"/>
              </a:rPr>
              <a:t>Tackle the </a:t>
            </a:r>
            <a:r>
              <a:rPr lang="fr-CH" i="1" cap="small" dirty="0" err="1">
                <a:latin typeface="Arial" pitchFamily="34" charset="0"/>
                <a:cs typeface="Arial" pitchFamily="34" charset="0"/>
              </a:rPr>
              <a:t>underlying</a:t>
            </a:r>
            <a:r>
              <a:rPr lang="fr-CH" i="1" cap="small" dirty="0">
                <a:latin typeface="Arial" pitchFamily="34" charset="0"/>
                <a:cs typeface="Arial" pitchFamily="34" charset="0"/>
              </a:rPr>
              <a:t> </a:t>
            </a:r>
            <a:r>
              <a:rPr lang="fr-CH" i="1" cap="small" dirty="0" err="1">
                <a:latin typeface="Arial" pitchFamily="34" charset="0"/>
                <a:cs typeface="Arial" pitchFamily="34" charset="0"/>
              </a:rPr>
              <a:t>mechanism</a:t>
            </a:r>
            <a:r>
              <a:rPr lang="fr-CH" i="1" cap="small" dirty="0">
                <a:latin typeface="Arial" pitchFamily="34" charset="0"/>
                <a:cs typeface="Arial" pitchFamily="34" charset="0"/>
              </a:rPr>
              <a:t> of corrosion: </a:t>
            </a:r>
            <a:r>
              <a:rPr lang="fr-CH" i="1" cap="small" dirty="0">
                <a:solidFill>
                  <a:srgbClr val="009193"/>
                </a:solidFill>
                <a:latin typeface="Arial" pitchFamily="34" charset="0"/>
                <a:cs typeface="Arial" pitchFamily="34" charset="0"/>
              </a:rPr>
              <a:t>redox process</a:t>
            </a:r>
          </a:p>
        </p:txBody>
      </p:sp>
      <p:sp>
        <p:nvSpPr>
          <p:cNvPr id="4" name="ZoneTexte 11">
            <a:extLst>
              <a:ext uri="{FF2B5EF4-FFF2-40B4-BE49-F238E27FC236}">
                <a16:creationId xmlns:a16="http://schemas.microsoft.com/office/drawing/2014/main" id="{C12D6427-6CAB-6E52-0C67-70711F4D4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844" y="841205"/>
            <a:ext cx="8523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 cap="small" dirty="0">
                <a:latin typeface="Arial" pitchFamily="34" charset="0"/>
                <a:cs typeface="Arial" pitchFamily="34" charset="0"/>
              </a:rPr>
              <a:t>Fundamentally new approach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49D3060-3C77-52CB-4649-EA77B2392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274" y="1713653"/>
            <a:ext cx="7164000" cy="513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3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1136D5E-EE0D-807D-E79C-28BEC7DC8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ntrée manuelle 8">
            <a:extLst>
              <a:ext uri="{FF2B5EF4-FFF2-40B4-BE49-F238E27FC236}">
                <a16:creationId xmlns:a16="http://schemas.microsoft.com/office/drawing/2014/main" id="{6DC6BDDC-5650-E579-7DD6-A4FD2613C4DE}"/>
              </a:ext>
            </a:extLst>
          </p:cNvPr>
          <p:cNvSpPr/>
          <p:nvPr/>
        </p:nvSpPr>
        <p:spPr>
          <a:xfrm flipH="1" flipV="1">
            <a:off x="0" y="0"/>
            <a:ext cx="12192000" cy="787400"/>
          </a:xfrm>
          <a:prstGeom prst="flowChartManualInpu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2F92"/>
              </a:solidFill>
            </a:endParaRPr>
          </a:p>
        </p:txBody>
      </p:sp>
      <p:pic>
        <p:nvPicPr>
          <p:cNvPr id="13" name="Image 7">
            <a:extLst>
              <a:ext uri="{FF2B5EF4-FFF2-40B4-BE49-F238E27FC236}">
                <a16:creationId xmlns:a16="http://schemas.microsoft.com/office/drawing/2014/main" id="{B8B83A47-853A-7611-2AFD-FF4272795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" y="141288"/>
            <a:ext cx="13525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1">
            <a:extLst>
              <a:ext uri="{FF2B5EF4-FFF2-40B4-BE49-F238E27FC236}">
                <a16:creationId xmlns:a16="http://schemas.microsoft.com/office/drawing/2014/main" id="{DDE610F1-B841-0357-C84A-7B82A16B8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526" y="134559"/>
            <a:ext cx="79969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600" b="1" cap="all" dirty="0">
                <a:solidFill>
                  <a:schemeClr val="bg1"/>
                </a:solidFill>
              </a:rPr>
              <a:t>New </a:t>
            </a:r>
            <a:r>
              <a:rPr lang="fr-CH" altLang="fr-FR" sz="1600" b="1" cap="all" dirty="0" err="1">
                <a:solidFill>
                  <a:schemeClr val="bg1"/>
                </a:solidFill>
              </a:rPr>
              <a:t>approaches</a:t>
            </a:r>
            <a:r>
              <a:rPr lang="fr-CH" altLang="fr-FR" sz="1600" b="1" cap="all" dirty="0">
                <a:solidFill>
                  <a:schemeClr val="bg1"/>
                </a:solidFill>
              </a:rPr>
              <a:t> to combat (bio)corrosion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D8790EB-AA07-C44E-BBAC-30039FB4F567}"/>
              </a:ext>
            </a:extLst>
          </p:cNvPr>
          <p:cNvSpPr txBox="1"/>
          <p:nvPr/>
        </p:nvSpPr>
        <p:spPr>
          <a:xfrm>
            <a:off x="1748704" y="1309588"/>
            <a:ext cx="870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i="1" cap="small" dirty="0">
                <a:latin typeface="Arial" pitchFamily="34" charset="0"/>
                <a:cs typeface="Arial" pitchFamily="34" charset="0"/>
              </a:rPr>
              <a:t>Tackle the </a:t>
            </a:r>
            <a:r>
              <a:rPr lang="fr-CH" i="1" cap="small" dirty="0" err="1">
                <a:latin typeface="Arial" pitchFamily="34" charset="0"/>
                <a:cs typeface="Arial" pitchFamily="34" charset="0"/>
              </a:rPr>
              <a:t>underlying</a:t>
            </a:r>
            <a:r>
              <a:rPr lang="fr-CH" i="1" cap="small" dirty="0">
                <a:latin typeface="Arial" pitchFamily="34" charset="0"/>
                <a:cs typeface="Arial" pitchFamily="34" charset="0"/>
              </a:rPr>
              <a:t> </a:t>
            </a:r>
            <a:r>
              <a:rPr lang="fr-CH" i="1" cap="small" dirty="0" err="1">
                <a:latin typeface="Arial" pitchFamily="34" charset="0"/>
                <a:cs typeface="Arial" pitchFamily="34" charset="0"/>
              </a:rPr>
              <a:t>mechanism</a:t>
            </a:r>
            <a:r>
              <a:rPr lang="fr-CH" i="1" cap="small" dirty="0">
                <a:latin typeface="Arial" pitchFamily="34" charset="0"/>
                <a:cs typeface="Arial" pitchFamily="34" charset="0"/>
              </a:rPr>
              <a:t> of corrosion: </a:t>
            </a:r>
            <a:r>
              <a:rPr lang="fr-CH" i="1" cap="small" dirty="0">
                <a:solidFill>
                  <a:srgbClr val="009193"/>
                </a:solidFill>
                <a:latin typeface="Arial" pitchFamily="34" charset="0"/>
                <a:cs typeface="Arial" pitchFamily="34" charset="0"/>
              </a:rPr>
              <a:t>redox process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B03CC89-0FB0-C4C7-F3C2-159CE734CFF2}"/>
              </a:ext>
            </a:extLst>
          </p:cNvPr>
          <p:cNvSpPr txBox="1"/>
          <p:nvPr/>
        </p:nvSpPr>
        <p:spPr>
          <a:xfrm>
            <a:off x="2816482" y="1707517"/>
            <a:ext cx="6546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87888A"/>
                </a:solidFill>
                <a:latin typeface="Calibri" charset="0"/>
              </a:defRPr>
            </a:lvl1pPr>
          </a:lstStyle>
          <a:p>
            <a:pPr marL="285764" indent="-285764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</a:rPr>
              <a:t>To </a:t>
            </a:r>
            <a:r>
              <a:rPr lang="fr-CH" dirty="0" err="1">
                <a:solidFill>
                  <a:schemeClr val="tx1"/>
                </a:solidFill>
              </a:rPr>
              <a:t>be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less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depend</a:t>
            </a:r>
            <a:r>
              <a:rPr lang="fr-CH" dirty="0">
                <a:solidFill>
                  <a:schemeClr val="tx1"/>
                </a:solidFill>
              </a:rPr>
              <a:t> on the </a:t>
            </a:r>
            <a:r>
              <a:rPr lang="fr-CH" dirty="0" err="1">
                <a:solidFill>
                  <a:schemeClr val="tx1"/>
                </a:solidFill>
              </a:rPr>
              <a:t>material</a:t>
            </a:r>
            <a:r>
              <a:rPr lang="fr-CH" dirty="0">
                <a:solidFill>
                  <a:schemeClr val="tx1"/>
                </a:solidFill>
              </a:rPr>
              <a:t> in </a:t>
            </a:r>
            <a:r>
              <a:rPr lang="fr-CH" dirty="0" err="1">
                <a:solidFill>
                  <a:schemeClr val="tx1"/>
                </a:solidFill>
              </a:rPr>
              <a:t>its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environment</a:t>
            </a:r>
            <a:endParaRPr lang="fr-CH" dirty="0">
              <a:solidFill>
                <a:schemeClr val="tx1"/>
              </a:solidFill>
            </a:endParaRPr>
          </a:p>
          <a:p>
            <a:pPr marL="285764" indent="-285764">
              <a:buFont typeface="Arial" panose="020B0604020202020204" pitchFamily="34" charset="0"/>
              <a:buChar char="•"/>
            </a:pPr>
            <a:r>
              <a:rPr lang="fr-CH" dirty="0" err="1">
                <a:solidFill>
                  <a:schemeClr val="tx1"/>
                </a:solidFill>
              </a:rPr>
              <a:t>With</a:t>
            </a:r>
            <a:r>
              <a:rPr lang="fr-CH" dirty="0">
                <a:solidFill>
                  <a:schemeClr val="tx1"/>
                </a:solidFill>
              </a:rPr>
              <a:t> REACH compliant </a:t>
            </a:r>
            <a:r>
              <a:rPr lang="fr-CH" dirty="0" err="1">
                <a:solidFill>
                  <a:schemeClr val="tx1"/>
                </a:solidFill>
              </a:rPr>
              <a:t>molecules</a:t>
            </a:r>
            <a:endParaRPr lang="fr-CH" dirty="0">
              <a:solidFill>
                <a:schemeClr val="tx1"/>
              </a:solidFill>
            </a:endParaRPr>
          </a:p>
          <a:p>
            <a:r>
              <a:rPr lang="fr-CH" dirty="0">
                <a:solidFill>
                  <a:schemeClr val="tx1"/>
                </a:solidFill>
              </a:rPr>
              <a:t>=&gt; Safe for the </a:t>
            </a:r>
            <a:r>
              <a:rPr lang="fr-CH" dirty="0" err="1">
                <a:solidFill>
                  <a:schemeClr val="tx1"/>
                </a:solidFill>
              </a:rPr>
              <a:t>environment</a:t>
            </a:r>
            <a:r>
              <a:rPr lang="fr-CH" dirty="0">
                <a:solidFill>
                  <a:schemeClr val="tx1"/>
                </a:solidFill>
              </a:rPr>
              <a:t> and for </a:t>
            </a:r>
            <a:r>
              <a:rPr lang="fr-CH" dirty="0" err="1">
                <a:solidFill>
                  <a:schemeClr val="tx1"/>
                </a:solidFill>
              </a:rPr>
              <a:t>human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health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6" name="ZoneTexte 11">
            <a:extLst>
              <a:ext uri="{FF2B5EF4-FFF2-40B4-BE49-F238E27FC236}">
                <a16:creationId xmlns:a16="http://schemas.microsoft.com/office/drawing/2014/main" id="{9BF7CC98-32FF-D210-5447-1333B5ECA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245" y="2647966"/>
            <a:ext cx="8523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cap="small" dirty="0">
                <a:latin typeface="Arial" pitchFamily="34" charset="0"/>
                <a:cs typeface="Arial" pitchFamily="34" charset="0"/>
              </a:rPr>
              <a:t>use of redox active polymer coatings</a:t>
            </a:r>
          </a:p>
        </p:txBody>
      </p:sp>
      <p:sp>
        <p:nvSpPr>
          <p:cNvPr id="4" name="ZoneTexte 11">
            <a:extLst>
              <a:ext uri="{FF2B5EF4-FFF2-40B4-BE49-F238E27FC236}">
                <a16:creationId xmlns:a16="http://schemas.microsoft.com/office/drawing/2014/main" id="{C12D6427-6CAB-6E52-0C67-70711F4D4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844" y="841205"/>
            <a:ext cx="8523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 cap="small" dirty="0">
                <a:latin typeface="Arial" pitchFamily="34" charset="0"/>
                <a:cs typeface="Arial" pitchFamily="34" charset="0"/>
              </a:rPr>
              <a:t>Fundamentally new approach</a:t>
            </a:r>
          </a:p>
        </p:txBody>
      </p:sp>
      <p:grpSp>
        <p:nvGrpSpPr>
          <p:cNvPr id="10" name="组合 97">
            <a:extLst>
              <a:ext uri="{FF2B5EF4-FFF2-40B4-BE49-F238E27FC236}">
                <a16:creationId xmlns:a16="http://schemas.microsoft.com/office/drawing/2014/main" id="{5F23AC8B-7514-F970-01C0-C0ED590E8C3F}"/>
              </a:ext>
            </a:extLst>
          </p:cNvPr>
          <p:cNvGrpSpPr/>
          <p:nvPr/>
        </p:nvGrpSpPr>
        <p:grpSpPr>
          <a:xfrm>
            <a:off x="4692016" y="3283586"/>
            <a:ext cx="2782570" cy="2620010"/>
            <a:chOff x="7365" y="6485"/>
            <a:chExt cx="4382" cy="4126"/>
          </a:xfrm>
        </p:grpSpPr>
        <p:pic>
          <p:nvPicPr>
            <p:cNvPr id="11" name="图片 7" descr="contact based">
              <a:extLst>
                <a:ext uri="{FF2B5EF4-FFF2-40B4-BE49-F238E27FC236}">
                  <a16:creationId xmlns:a16="http://schemas.microsoft.com/office/drawing/2014/main" id="{1DB586AF-A157-7E35-6594-3995493C7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12000" contrast="6000"/>
            </a:blip>
            <a:stretch>
              <a:fillRect/>
            </a:stretch>
          </p:blipFill>
          <p:spPr>
            <a:xfrm>
              <a:off x="7372" y="8150"/>
              <a:ext cx="4375" cy="2461"/>
            </a:xfrm>
            <a:prstGeom prst="rect">
              <a:avLst/>
            </a:prstGeom>
          </p:spPr>
        </p:pic>
        <p:grpSp>
          <p:nvGrpSpPr>
            <p:cNvPr id="12" name="组合 30">
              <a:extLst>
                <a:ext uri="{FF2B5EF4-FFF2-40B4-BE49-F238E27FC236}">
                  <a16:creationId xmlns:a16="http://schemas.microsoft.com/office/drawing/2014/main" id="{E7538DA2-D1E8-9542-925D-070FF2860935}"/>
                </a:ext>
              </a:extLst>
            </p:cNvPr>
            <p:cNvGrpSpPr/>
            <p:nvPr/>
          </p:nvGrpSpPr>
          <p:grpSpPr>
            <a:xfrm>
              <a:off x="7433" y="6777"/>
              <a:ext cx="4253" cy="1068"/>
              <a:chOff x="619" y="999"/>
              <a:chExt cx="4253" cy="1068"/>
            </a:xfrm>
          </p:grpSpPr>
          <p:pic>
            <p:nvPicPr>
              <p:cNvPr id="16" name="图片 31" descr="Active bacteria">
                <a:extLst>
                  <a:ext uri="{FF2B5EF4-FFF2-40B4-BE49-F238E27FC236}">
                    <a16:creationId xmlns:a16="http://schemas.microsoft.com/office/drawing/2014/main" id="{F8778469-1F34-22F6-9D04-4B29C1BC0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18000" contrast="42000"/>
              </a:blip>
              <a:stretch>
                <a:fillRect/>
              </a:stretch>
            </p:blipFill>
            <p:spPr>
              <a:xfrm>
                <a:off x="619" y="999"/>
                <a:ext cx="1900" cy="10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图片 32" descr="Active bacteria">
                <a:extLst>
                  <a:ext uri="{FF2B5EF4-FFF2-40B4-BE49-F238E27FC236}">
                    <a16:creationId xmlns:a16="http://schemas.microsoft.com/office/drawing/2014/main" id="{CD0C3E5B-B30C-A6D2-AC86-6B4D3CDF5D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14000" contrast="60000"/>
              </a:blip>
              <a:stretch>
                <a:fillRect/>
              </a:stretch>
            </p:blipFill>
            <p:spPr>
              <a:xfrm>
                <a:off x="2972" y="999"/>
                <a:ext cx="1900" cy="10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4" name="矩形 43">
              <a:extLst>
                <a:ext uri="{FF2B5EF4-FFF2-40B4-BE49-F238E27FC236}">
                  <a16:creationId xmlns:a16="http://schemas.microsoft.com/office/drawing/2014/main" id="{F1353DB2-BDA1-4B2D-7181-C72A866BD6A5}"/>
                </a:ext>
              </a:extLst>
            </p:cNvPr>
            <p:cNvSpPr/>
            <p:nvPr/>
          </p:nvSpPr>
          <p:spPr>
            <a:xfrm>
              <a:off x="7365" y="6485"/>
              <a:ext cx="4382" cy="4126"/>
            </a:xfrm>
            <a:prstGeom prst="rect">
              <a:avLst/>
            </a:prstGeom>
            <a:noFill/>
            <a:ln w="3175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曲线连接符 84">
              <a:extLst>
                <a:ext uri="{FF2B5EF4-FFF2-40B4-BE49-F238E27FC236}">
                  <a16:creationId xmlns:a16="http://schemas.microsoft.com/office/drawing/2014/main" id="{BDF2AF98-7514-A8F9-763B-0393F8770EED}"/>
                </a:ext>
              </a:extLst>
            </p:cNvPr>
            <p:cNvCxnSpPr/>
            <p:nvPr/>
          </p:nvCxnSpPr>
          <p:spPr>
            <a:xfrm rot="5400000" flipV="1">
              <a:off x="9628" y="6564"/>
              <a:ext cx="5" cy="2353"/>
            </a:xfrm>
            <a:prstGeom prst="curvedConnector3">
              <a:avLst>
                <a:gd name="adj1" fmla="val 29860000"/>
              </a:avLst>
            </a:prstGeom>
            <a:ln w="41275">
              <a:solidFill>
                <a:schemeClr val="accent1">
                  <a:lumMod val="75000"/>
                </a:schemeClr>
              </a:solidFill>
              <a:round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8" name="文本框 23">
            <a:extLst>
              <a:ext uri="{FF2B5EF4-FFF2-40B4-BE49-F238E27FC236}">
                <a16:creationId xmlns:a16="http://schemas.microsoft.com/office/drawing/2014/main" id="{E4130621-A9C3-D327-5F40-E29BE7ACD7FC}"/>
              </a:ext>
            </a:extLst>
          </p:cNvPr>
          <p:cNvSpPr txBox="1"/>
          <p:nvPr/>
        </p:nvSpPr>
        <p:spPr>
          <a:xfrm>
            <a:off x="5334636" y="3951606"/>
            <a:ext cx="1583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Hamper the redox process</a:t>
            </a:r>
          </a:p>
        </p:txBody>
      </p:sp>
    </p:spTree>
    <p:extLst>
      <p:ext uri="{BB962C8B-B14F-4D97-AF65-F5344CB8AC3E}">
        <p14:creationId xmlns:p14="http://schemas.microsoft.com/office/powerpoint/2010/main" val="200724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D8790EB-AA07-C44E-BBAC-30039FB4F567}"/>
              </a:ext>
            </a:extLst>
          </p:cNvPr>
          <p:cNvSpPr txBox="1"/>
          <p:nvPr/>
        </p:nvSpPr>
        <p:spPr>
          <a:xfrm>
            <a:off x="1748704" y="1309588"/>
            <a:ext cx="870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i="1" cap="small" dirty="0">
                <a:latin typeface="Arial" pitchFamily="34" charset="0"/>
                <a:cs typeface="Arial" pitchFamily="34" charset="0"/>
              </a:rPr>
              <a:t>Tackle the </a:t>
            </a:r>
            <a:r>
              <a:rPr lang="fr-CH" i="1" cap="small" dirty="0" err="1">
                <a:latin typeface="Arial" pitchFamily="34" charset="0"/>
                <a:cs typeface="Arial" pitchFamily="34" charset="0"/>
              </a:rPr>
              <a:t>underlying</a:t>
            </a:r>
            <a:r>
              <a:rPr lang="fr-CH" i="1" cap="small" dirty="0">
                <a:latin typeface="Arial" pitchFamily="34" charset="0"/>
                <a:cs typeface="Arial" pitchFamily="34" charset="0"/>
              </a:rPr>
              <a:t> </a:t>
            </a:r>
            <a:r>
              <a:rPr lang="fr-CH" i="1" cap="small" dirty="0" err="1">
                <a:latin typeface="Arial" pitchFamily="34" charset="0"/>
                <a:cs typeface="Arial" pitchFamily="34" charset="0"/>
              </a:rPr>
              <a:t>mechanism</a:t>
            </a:r>
            <a:r>
              <a:rPr lang="fr-CH" i="1" cap="small" dirty="0">
                <a:latin typeface="Arial" pitchFamily="34" charset="0"/>
                <a:cs typeface="Arial" pitchFamily="34" charset="0"/>
              </a:rPr>
              <a:t> of corrosion: redox process</a:t>
            </a:r>
          </a:p>
        </p:txBody>
      </p:sp>
      <p:sp>
        <p:nvSpPr>
          <p:cNvPr id="4" name="ZoneTexte 11">
            <a:extLst>
              <a:ext uri="{FF2B5EF4-FFF2-40B4-BE49-F238E27FC236}">
                <a16:creationId xmlns:a16="http://schemas.microsoft.com/office/drawing/2014/main" id="{C12D6427-6CAB-6E52-0C67-70711F4D4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844" y="841205"/>
            <a:ext cx="8523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 cap="small" dirty="0">
                <a:latin typeface="Arial" pitchFamily="34" charset="0"/>
                <a:cs typeface="Arial" pitchFamily="34" charset="0"/>
              </a:rPr>
              <a:t>Collaboration Vector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B5F626-2679-46FD-87BE-6C6B0BBF5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025" y="1714544"/>
            <a:ext cx="6552000" cy="497176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C5822D5-ADD1-61AA-57C2-426D0378C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ntrée manuelle 6">
            <a:extLst>
              <a:ext uri="{FF2B5EF4-FFF2-40B4-BE49-F238E27FC236}">
                <a16:creationId xmlns:a16="http://schemas.microsoft.com/office/drawing/2014/main" id="{2E4B2E39-9804-4273-99C0-5DFEB667E2EE}"/>
              </a:ext>
            </a:extLst>
          </p:cNvPr>
          <p:cNvSpPr/>
          <p:nvPr/>
        </p:nvSpPr>
        <p:spPr>
          <a:xfrm flipH="1" flipV="1">
            <a:off x="0" y="0"/>
            <a:ext cx="12192000" cy="787400"/>
          </a:xfrm>
          <a:prstGeom prst="flowChartManualInpu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2F92"/>
              </a:solidFill>
            </a:endParaRPr>
          </a:p>
        </p:txBody>
      </p:sp>
      <p:pic>
        <p:nvPicPr>
          <p:cNvPr id="9" name="Image 7">
            <a:extLst>
              <a:ext uri="{FF2B5EF4-FFF2-40B4-BE49-F238E27FC236}">
                <a16:creationId xmlns:a16="http://schemas.microsoft.com/office/drawing/2014/main" id="{0C1A20AB-4D57-A643-85F5-868077F431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" y="141288"/>
            <a:ext cx="13525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11">
            <a:extLst>
              <a:ext uri="{FF2B5EF4-FFF2-40B4-BE49-F238E27FC236}">
                <a16:creationId xmlns:a16="http://schemas.microsoft.com/office/drawing/2014/main" id="{72DEB64F-FE31-2174-7100-4506386DF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526" y="134559"/>
            <a:ext cx="79969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600" b="1" cap="all" dirty="0">
                <a:solidFill>
                  <a:schemeClr val="bg1"/>
                </a:solidFill>
              </a:rPr>
              <a:t>New </a:t>
            </a:r>
            <a:r>
              <a:rPr lang="fr-CH" altLang="fr-FR" sz="1600" b="1" cap="all" dirty="0" err="1">
                <a:solidFill>
                  <a:schemeClr val="bg1"/>
                </a:solidFill>
              </a:rPr>
              <a:t>approaches</a:t>
            </a:r>
            <a:r>
              <a:rPr lang="fr-CH" altLang="fr-FR" sz="1600" b="1" cap="all" dirty="0">
                <a:solidFill>
                  <a:schemeClr val="bg1"/>
                </a:solidFill>
              </a:rPr>
              <a:t> to combat (bio)corrosion</a:t>
            </a:r>
          </a:p>
        </p:txBody>
      </p:sp>
    </p:spTree>
    <p:extLst>
      <p:ext uri="{BB962C8B-B14F-4D97-AF65-F5344CB8AC3E}">
        <p14:creationId xmlns:p14="http://schemas.microsoft.com/office/powerpoint/2010/main" val="2535114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385</Words>
  <Application>Microsoft Macintosh PowerPoint</Application>
  <PresentationFormat>Grand écran</PresentationFormat>
  <Paragraphs>60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 Nardin</dc:creator>
  <cp:lastModifiedBy>Corinne Nardin</cp:lastModifiedBy>
  <cp:revision>5</cp:revision>
  <dcterms:created xsi:type="dcterms:W3CDTF">2025-05-25T18:38:54Z</dcterms:created>
  <dcterms:modified xsi:type="dcterms:W3CDTF">2025-05-25T18:54:09Z</dcterms:modified>
</cp:coreProperties>
</file>